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sldIdLst>
    <p:sldId id="258" r:id="rId2"/>
    <p:sldId id="273" r:id="rId3"/>
    <p:sldId id="260" r:id="rId4"/>
    <p:sldId id="261" r:id="rId5"/>
    <p:sldId id="317" r:id="rId6"/>
    <p:sldId id="319" r:id="rId7"/>
    <p:sldId id="369" r:id="rId8"/>
    <p:sldId id="371" r:id="rId9"/>
    <p:sldId id="372" r:id="rId10"/>
    <p:sldId id="375" r:id="rId11"/>
    <p:sldId id="376" r:id="rId12"/>
    <p:sldId id="364" r:id="rId13"/>
    <p:sldId id="365" r:id="rId14"/>
    <p:sldId id="366" r:id="rId15"/>
    <p:sldId id="367" r:id="rId16"/>
    <p:sldId id="368" r:id="rId17"/>
    <p:sldId id="318" r:id="rId18"/>
    <p:sldId id="360" r:id="rId19"/>
    <p:sldId id="354" r:id="rId20"/>
    <p:sldId id="357" r:id="rId21"/>
    <p:sldId id="355" r:id="rId22"/>
    <p:sldId id="359" r:id="rId23"/>
    <p:sldId id="259" r:id="rId24"/>
    <p:sldId id="278" r:id="rId25"/>
    <p:sldId id="279" r:id="rId26"/>
    <p:sldId id="280" r:id="rId27"/>
    <p:sldId id="263" r:id="rId28"/>
    <p:sldId id="281" r:id="rId29"/>
    <p:sldId id="282" r:id="rId30"/>
    <p:sldId id="286" r:id="rId31"/>
    <p:sldId id="296" r:id="rId32"/>
    <p:sldId id="299" r:id="rId33"/>
    <p:sldId id="288" r:id="rId34"/>
    <p:sldId id="264" r:id="rId35"/>
    <p:sldId id="266" r:id="rId36"/>
    <p:sldId id="291" r:id="rId37"/>
    <p:sldId id="292" r:id="rId38"/>
    <p:sldId id="293" r:id="rId39"/>
    <p:sldId id="297" r:id="rId40"/>
    <p:sldId id="350" r:id="rId41"/>
    <p:sldId id="267" r:id="rId42"/>
    <p:sldId id="300" r:id="rId43"/>
    <p:sldId id="301" r:id="rId44"/>
    <p:sldId id="374" r:id="rId45"/>
    <p:sldId id="322" r:id="rId46"/>
    <p:sldId id="285" r:id="rId47"/>
    <p:sldId id="303" r:id="rId48"/>
    <p:sldId id="304" r:id="rId49"/>
    <p:sldId id="351" r:id="rId50"/>
    <p:sldId id="309" r:id="rId51"/>
    <p:sldId id="306" r:id="rId52"/>
    <p:sldId id="307" r:id="rId53"/>
    <p:sldId id="310" r:id="rId54"/>
    <p:sldId id="311" r:id="rId55"/>
    <p:sldId id="312" r:id="rId56"/>
    <p:sldId id="340" r:id="rId57"/>
    <p:sldId id="347" r:id="rId58"/>
    <p:sldId id="342" r:id="rId59"/>
    <p:sldId id="343" r:id="rId60"/>
    <p:sldId id="352" r:id="rId61"/>
    <p:sldId id="356" r:id="rId62"/>
    <p:sldId id="314" r:id="rId63"/>
    <p:sldId id="373"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6165"/>
    <a:srgbClr val="B731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92"/>
    <p:restoredTop sz="93916"/>
  </p:normalViewPr>
  <p:slideViewPr>
    <p:cSldViewPr snapToGrid="0">
      <p:cViewPr varScale="1">
        <p:scale>
          <a:sx n="116" d="100"/>
          <a:sy n="116" d="100"/>
        </p:scale>
        <p:origin x="48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D0DAEB-A73D-E94B-A848-291AC732021D}" type="datetimeFigureOut">
              <a:rPr lang="en-US" smtClean="0"/>
              <a:t>8/6/26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962DF6-AF81-5040-BC81-DCB0174B1B27}" type="slidenum">
              <a:rPr lang="en-US" smtClean="0"/>
              <a:t>‹#›</a:t>
            </a:fld>
            <a:endParaRPr lang="en-US"/>
          </a:p>
        </p:txBody>
      </p:sp>
    </p:spTree>
    <p:extLst>
      <p:ext uri="{BB962C8B-B14F-4D97-AF65-F5344CB8AC3E}">
        <p14:creationId xmlns:p14="http://schemas.microsoft.com/office/powerpoint/2010/main" val="2959504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So I’ll be talking about SAT solvers can assist mathematical research. And I wanted to start by sharing a quote of Jordan Ellenberg that summarizes my point of view.</a:t>
            </a:r>
          </a:p>
        </p:txBody>
      </p:sp>
      <p:sp>
        <p:nvSpPr>
          <p:cNvPr id="4" name="Slide Number Placeholder 3"/>
          <p:cNvSpPr>
            <a:spLocks noGrp="1"/>
          </p:cNvSpPr>
          <p:nvPr>
            <p:ph type="sldNum" sz="quarter" idx="5"/>
          </p:nvPr>
        </p:nvSpPr>
        <p:spPr/>
        <p:txBody>
          <a:bodyPr/>
          <a:lstStyle/>
          <a:p>
            <a:fld id="{75DBE250-7814-894F-9E5F-4F518ADD7979}" type="slidenum">
              <a:rPr lang="en-US" smtClean="0"/>
              <a:t>1</a:t>
            </a:fld>
            <a:endParaRPr lang="en-US"/>
          </a:p>
        </p:txBody>
      </p:sp>
    </p:spTree>
    <p:extLst>
      <p:ext uri="{BB962C8B-B14F-4D97-AF65-F5344CB8AC3E}">
        <p14:creationId xmlns:p14="http://schemas.microsoft.com/office/powerpoint/2010/main" val="3151289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(Mathematician that co-authored </a:t>
            </a:r>
            <a:r>
              <a:rPr lang="en-US" i="1" dirty="0" err="1"/>
              <a:t>FunSearch</a:t>
            </a:r>
            <a:r>
              <a:rPr lang="en-US" dirty="0"/>
              <a:t> with DeepMind, </a:t>
            </a:r>
          </a:p>
          <a:p>
            <a:r>
              <a:rPr lang="en-US" dirty="0"/>
              <a:t>using LLMs to improve bounds on the cap-set problem)</a:t>
            </a:r>
          </a:p>
          <a:p>
            <a:endParaRPr lang="en-US" dirty="0"/>
          </a:p>
        </p:txBody>
      </p:sp>
      <p:sp>
        <p:nvSpPr>
          <p:cNvPr id="4" name="Slide Number Placeholder 3"/>
          <p:cNvSpPr>
            <a:spLocks noGrp="1"/>
          </p:cNvSpPr>
          <p:nvPr>
            <p:ph type="sldNum" sz="quarter" idx="5"/>
          </p:nvPr>
        </p:nvSpPr>
        <p:spPr/>
        <p:txBody>
          <a:bodyPr/>
          <a:lstStyle/>
          <a:p>
            <a:fld id="{75DBE250-7814-894F-9E5F-4F518ADD7979}" type="slidenum">
              <a:rPr lang="en-US" smtClean="0"/>
              <a:t>2</a:t>
            </a:fld>
            <a:endParaRPr lang="en-US"/>
          </a:p>
        </p:txBody>
      </p:sp>
    </p:spTree>
    <p:extLst>
      <p:ext uri="{BB962C8B-B14F-4D97-AF65-F5344CB8AC3E}">
        <p14:creationId xmlns:p14="http://schemas.microsoft.com/office/powerpoint/2010/main" val="3555720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DBE250-7814-894F-9E5F-4F518ADD7979}" type="slidenum">
              <a:rPr lang="en-US" smtClean="0"/>
              <a:t>3</a:t>
            </a:fld>
            <a:endParaRPr lang="en-US"/>
          </a:p>
        </p:txBody>
      </p:sp>
    </p:spTree>
    <p:extLst>
      <p:ext uri="{BB962C8B-B14F-4D97-AF65-F5344CB8AC3E}">
        <p14:creationId xmlns:p14="http://schemas.microsoft.com/office/powerpoint/2010/main" val="4215338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DBE250-7814-894F-9E5F-4F518ADD7979}" type="slidenum">
              <a:rPr lang="en-US" smtClean="0"/>
              <a:t>4</a:t>
            </a:fld>
            <a:endParaRPr lang="en-US"/>
          </a:p>
        </p:txBody>
      </p:sp>
    </p:spTree>
    <p:extLst>
      <p:ext uri="{BB962C8B-B14F-4D97-AF65-F5344CB8AC3E}">
        <p14:creationId xmlns:p14="http://schemas.microsoft.com/office/powerpoint/2010/main" val="3590959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2FF0D-9088-B6D3-DC23-8D528B1ACD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D13674-FB56-23D0-9BB7-24D7ECD981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53748B-08E4-3504-38D4-2DFCF032DD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9E828F-6700-4E2A-87CF-CF14F237D498}"/>
              </a:ext>
            </a:extLst>
          </p:cNvPr>
          <p:cNvSpPr>
            <a:spLocks noGrp="1"/>
          </p:cNvSpPr>
          <p:nvPr>
            <p:ph type="sldNum" sz="quarter" idx="5"/>
          </p:nvPr>
        </p:nvSpPr>
        <p:spPr/>
        <p:txBody>
          <a:bodyPr/>
          <a:lstStyle/>
          <a:p>
            <a:fld id="{75DBE250-7814-894F-9E5F-4F518ADD7979}" type="slidenum">
              <a:rPr lang="en-US" smtClean="0"/>
              <a:t>5</a:t>
            </a:fld>
            <a:endParaRPr lang="en-US"/>
          </a:p>
        </p:txBody>
      </p:sp>
    </p:spTree>
    <p:extLst>
      <p:ext uri="{BB962C8B-B14F-4D97-AF65-F5344CB8AC3E}">
        <p14:creationId xmlns:p14="http://schemas.microsoft.com/office/powerpoint/2010/main" val="887513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962DF6-AF81-5040-BC81-DCB0174B1B27}" type="slidenum">
              <a:rPr lang="en-US" smtClean="0"/>
              <a:t>17</a:t>
            </a:fld>
            <a:endParaRPr lang="en-US"/>
          </a:p>
        </p:txBody>
      </p:sp>
    </p:spTree>
    <p:extLst>
      <p:ext uri="{BB962C8B-B14F-4D97-AF65-F5344CB8AC3E}">
        <p14:creationId xmlns:p14="http://schemas.microsoft.com/office/powerpoint/2010/main" val="31199105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537FE8-E2EE-FF1F-BA6F-E4969578AC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F746EA-F001-D505-CC7F-7A8EA0860C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0A5E1C-7A50-51D3-1651-BC42831D67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BAA81F-2519-16CF-F6CC-55E4226C73AA}"/>
              </a:ext>
            </a:extLst>
          </p:cNvPr>
          <p:cNvSpPr>
            <a:spLocks noGrp="1"/>
          </p:cNvSpPr>
          <p:nvPr>
            <p:ph type="sldNum" sz="quarter" idx="5"/>
          </p:nvPr>
        </p:nvSpPr>
        <p:spPr/>
        <p:txBody>
          <a:bodyPr/>
          <a:lstStyle/>
          <a:p>
            <a:fld id="{81962DF6-AF81-5040-BC81-DCB0174B1B27}" type="slidenum">
              <a:rPr lang="en-US" smtClean="0"/>
              <a:t>18</a:t>
            </a:fld>
            <a:endParaRPr lang="en-US"/>
          </a:p>
        </p:txBody>
      </p:sp>
    </p:spTree>
    <p:extLst>
      <p:ext uri="{BB962C8B-B14F-4D97-AF65-F5344CB8AC3E}">
        <p14:creationId xmlns:p14="http://schemas.microsoft.com/office/powerpoint/2010/main" val="94806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52DE9-9E68-DC46-AB07-F22713A761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CEB0E1-DF09-B0EE-7ADE-CB52B7697F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9F91A1-CDBB-F982-5849-42C3486A38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4944E7F-1C22-9FAA-215F-BAADBD173ADF}"/>
              </a:ext>
            </a:extLst>
          </p:cNvPr>
          <p:cNvSpPr>
            <a:spLocks noGrp="1"/>
          </p:cNvSpPr>
          <p:nvPr>
            <p:ph type="sldNum" sz="quarter" idx="5"/>
          </p:nvPr>
        </p:nvSpPr>
        <p:spPr/>
        <p:txBody>
          <a:bodyPr/>
          <a:lstStyle/>
          <a:p>
            <a:fld id="{81962DF6-AF81-5040-BC81-DCB0174B1B27}" type="slidenum">
              <a:rPr lang="en-US" smtClean="0"/>
              <a:t>19</a:t>
            </a:fld>
            <a:endParaRPr lang="en-US"/>
          </a:p>
        </p:txBody>
      </p:sp>
    </p:spTree>
    <p:extLst>
      <p:ext uri="{BB962C8B-B14F-4D97-AF65-F5344CB8AC3E}">
        <p14:creationId xmlns:p14="http://schemas.microsoft.com/office/powerpoint/2010/main" val="1928829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D2133-9B95-E4C4-2182-5C49F26759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BABF2A-3D92-0147-78EB-EC7B969176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80EC8B-9D92-487B-BD4B-06CF9E7D29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9ED42B-E556-EE1A-504F-ED39ED42E937}"/>
              </a:ext>
            </a:extLst>
          </p:cNvPr>
          <p:cNvSpPr>
            <a:spLocks noGrp="1"/>
          </p:cNvSpPr>
          <p:nvPr>
            <p:ph type="sldNum" sz="quarter" idx="5"/>
          </p:nvPr>
        </p:nvSpPr>
        <p:spPr/>
        <p:txBody>
          <a:bodyPr/>
          <a:lstStyle/>
          <a:p>
            <a:fld id="{81962DF6-AF81-5040-BC81-DCB0174B1B27}" type="slidenum">
              <a:rPr lang="en-US" smtClean="0"/>
              <a:t>20</a:t>
            </a:fld>
            <a:endParaRPr lang="en-US"/>
          </a:p>
        </p:txBody>
      </p:sp>
    </p:spTree>
    <p:extLst>
      <p:ext uri="{BB962C8B-B14F-4D97-AF65-F5344CB8AC3E}">
        <p14:creationId xmlns:p14="http://schemas.microsoft.com/office/powerpoint/2010/main" val="26308139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EB1F6-CE01-FA28-DD0D-3B87ED1725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E393D7-A33B-5A29-9689-C86A9BB0D6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F7C8CA-F878-A3BE-59DE-DB720D80B3D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98C5AC-BD6D-59C2-3E14-2AE176F1EEE3}"/>
              </a:ext>
            </a:extLst>
          </p:cNvPr>
          <p:cNvSpPr>
            <a:spLocks noGrp="1"/>
          </p:cNvSpPr>
          <p:nvPr>
            <p:ph type="sldNum" sz="quarter" idx="5"/>
          </p:nvPr>
        </p:nvSpPr>
        <p:spPr/>
        <p:txBody>
          <a:bodyPr/>
          <a:lstStyle/>
          <a:p>
            <a:fld id="{81962DF6-AF81-5040-BC81-DCB0174B1B27}" type="slidenum">
              <a:rPr lang="en-US" smtClean="0"/>
              <a:t>21</a:t>
            </a:fld>
            <a:endParaRPr lang="en-US"/>
          </a:p>
        </p:txBody>
      </p:sp>
    </p:spTree>
    <p:extLst>
      <p:ext uri="{BB962C8B-B14F-4D97-AF65-F5344CB8AC3E}">
        <p14:creationId xmlns:p14="http://schemas.microsoft.com/office/powerpoint/2010/main" val="15350570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4E398-F226-19ED-EB79-FB26637399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B836F7-6BA9-4A99-B488-7F167DC50C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A70E25-DE04-8DB2-1DF8-D0E79E6EB2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4CE4E1-C869-5078-E4F8-DB04131AEBC7}"/>
              </a:ext>
            </a:extLst>
          </p:cNvPr>
          <p:cNvSpPr>
            <a:spLocks noGrp="1"/>
          </p:cNvSpPr>
          <p:nvPr>
            <p:ph type="sldNum" sz="quarter" idx="5"/>
          </p:nvPr>
        </p:nvSpPr>
        <p:spPr/>
        <p:txBody>
          <a:bodyPr/>
          <a:lstStyle/>
          <a:p>
            <a:fld id="{81962DF6-AF81-5040-BC81-DCB0174B1B27}" type="slidenum">
              <a:rPr lang="en-US" smtClean="0"/>
              <a:t>22</a:t>
            </a:fld>
            <a:endParaRPr lang="en-US"/>
          </a:p>
        </p:txBody>
      </p:sp>
    </p:spTree>
    <p:extLst>
      <p:ext uri="{BB962C8B-B14F-4D97-AF65-F5344CB8AC3E}">
        <p14:creationId xmlns:p14="http://schemas.microsoft.com/office/powerpoint/2010/main" val="2900758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DBE250-7814-894F-9E5F-4F518ADD7979}" type="slidenum">
              <a:rPr lang="en-US" smtClean="0"/>
              <a:t>23</a:t>
            </a:fld>
            <a:endParaRPr lang="en-US"/>
          </a:p>
        </p:txBody>
      </p:sp>
    </p:spTree>
    <p:extLst>
      <p:ext uri="{BB962C8B-B14F-4D97-AF65-F5344CB8AC3E}">
        <p14:creationId xmlns:p14="http://schemas.microsoft.com/office/powerpoint/2010/main" val="467791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67E2F-193E-3D5E-4D21-FF3BC712FA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82EBAC-708F-C20A-D9A2-2DEBFEF3C7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D498F6-A4A1-4201-27E3-D7D6C45981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373254C-5233-701E-84A8-60958EA5E748}"/>
              </a:ext>
            </a:extLst>
          </p:cNvPr>
          <p:cNvSpPr>
            <a:spLocks noGrp="1"/>
          </p:cNvSpPr>
          <p:nvPr>
            <p:ph type="sldNum" sz="quarter" idx="5"/>
          </p:nvPr>
        </p:nvSpPr>
        <p:spPr/>
        <p:txBody>
          <a:bodyPr/>
          <a:lstStyle/>
          <a:p>
            <a:fld id="{75DBE250-7814-894F-9E5F-4F518ADD7979}" type="slidenum">
              <a:rPr lang="en-US" smtClean="0"/>
              <a:t>24</a:t>
            </a:fld>
            <a:endParaRPr lang="en-US"/>
          </a:p>
        </p:txBody>
      </p:sp>
    </p:spTree>
    <p:extLst>
      <p:ext uri="{BB962C8B-B14F-4D97-AF65-F5344CB8AC3E}">
        <p14:creationId xmlns:p14="http://schemas.microsoft.com/office/powerpoint/2010/main" val="2647483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A6995-EC10-1C4E-51E8-DEB4593BD8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2E3A69-A58A-40A4-B45C-4D839673CB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9C93E3-1288-F2B5-BB62-0ACF935390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C3C623-D514-BEF9-2CAB-D57879698BF7}"/>
              </a:ext>
            </a:extLst>
          </p:cNvPr>
          <p:cNvSpPr>
            <a:spLocks noGrp="1"/>
          </p:cNvSpPr>
          <p:nvPr>
            <p:ph type="sldNum" sz="quarter" idx="5"/>
          </p:nvPr>
        </p:nvSpPr>
        <p:spPr/>
        <p:txBody>
          <a:bodyPr/>
          <a:lstStyle/>
          <a:p>
            <a:fld id="{75DBE250-7814-894F-9E5F-4F518ADD7979}" type="slidenum">
              <a:rPr lang="en-US" smtClean="0"/>
              <a:t>25</a:t>
            </a:fld>
            <a:endParaRPr lang="en-US"/>
          </a:p>
        </p:txBody>
      </p:sp>
    </p:spTree>
    <p:extLst>
      <p:ext uri="{BB962C8B-B14F-4D97-AF65-F5344CB8AC3E}">
        <p14:creationId xmlns:p14="http://schemas.microsoft.com/office/powerpoint/2010/main" val="2282908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AB7E5-4579-9920-F1F4-77BB4FEF9B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C7DF3-6ADE-24CD-B50B-7A448A01FB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4DED3A-02B2-46A2-4D52-D9CAE930896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1E074D-9E26-157A-194D-ED54679F7119}"/>
              </a:ext>
            </a:extLst>
          </p:cNvPr>
          <p:cNvSpPr>
            <a:spLocks noGrp="1"/>
          </p:cNvSpPr>
          <p:nvPr>
            <p:ph type="sldNum" sz="quarter" idx="5"/>
          </p:nvPr>
        </p:nvSpPr>
        <p:spPr/>
        <p:txBody>
          <a:bodyPr/>
          <a:lstStyle/>
          <a:p>
            <a:fld id="{75DBE250-7814-894F-9E5F-4F518ADD7979}" type="slidenum">
              <a:rPr lang="en-US" smtClean="0"/>
              <a:t>26</a:t>
            </a:fld>
            <a:endParaRPr lang="en-US"/>
          </a:p>
        </p:txBody>
      </p:sp>
    </p:spTree>
    <p:extLst>
      <p:ext uri="{BB962C8B-B14F-4D97-AF65-F5344CB8AC3E}">
        <p14:creationId xmlns:p14="http://schemas.microsoft.com/office/powerpoint/2010/main" val="31049553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DBE250-7814-894F-9E5F-4F518ADD7979}" type="slidenum">
              <a:rPr lang="en-US" smtClean="0"/>
              <a:t>28</a:t>
            </a:fld>
            <a:endParaRPr lang="en-US"/>
          </a:p>
        </p:txBody>
      </p:sp>
    </p:spTree>
    <p:extLst>
      <p:ext uri="{BB962C8B-B14F-4D97-AF65-F5344CB8AC3E}">
        <p14:creationId xmlns:p14="http://schemas.microsoft.com/office/powerpoint/2010/main" val="2129935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A5A7A-6674-4A25-BDB0-CA97471F57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66CC9B-C85B-FBA8-D1AE-1AA994E314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DF5EC6-07C1-5B6B-B49D-0176F2FCD3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C1EB8B-AFB2-E3BC-CBDE-EE8433FEBFAA}"/>
              </a:ext>
            </a:extLst>
          </p:cNvPr>
          <p:cNvSpPr>
            <a:spLocks noGrp="1"/>
          </p:cNvSpPr>
          <p:nvPr>
            <p:ph type="sldNum" sz="quarter" idx="5"/>
          </p:nvPr>
        </p:nvSpPr>
        <p:spPr/>
        <p:txBody>
          <a:bodyPr/>
          <a:lstStyle/>
          <a:p>
            <a:fld id="{75DBE250-7814-894F-9E5F-4F518ADD7979}" type="slidenum">
              <a:rPr lang="en-US" smtClean="0"/>
              <a:t>29</a:t>
            </a:fld>
            <a:endParaRPr lang="en-US"/>
          </a:p>
        </p:txBody>
      </p:sp>
    </p:spTree>
    <p:extLst>
      <p:ext uri="{BB962C8B-B14F-4D97-AF65-F5344CB8AC3E}">
        <p14:creationId xmlns:p14="http://schemas.microsoft.com/office/powerpoint/2010/main" val="12009698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DBE250-7814-894F-9E5F-4F518ADD7979}" type="slidenum">
              <a:rPr lang="en-US" smtClean="0"/>
              <a:t>30</a:t>
            </a:fld>
            <a:endParaRPr lang="en-US"/>
          </a:p>
        </p:txBody>
      </p:sp>
    </p:spTree>
    <p:extLst>
      <p:ext uri="{BB962C8B-B14F-4D97-AF65-F5344CB8AC3E}">
        <p14:creationId xmlns:p14="http://schemas.microsoft.com/office/powerpoint/2010/main" val="240524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DBE250-7814-894F-9E5F-4F518ADD7979}" type="slidenum">
              <a:rPr lang="en-US" smtClean="0"/>
              <a:t>33</a:t>
            </a:fld>
            <a:endParaRPr lang="en-US"/>
          </a:p>
        </p:txBody>
      </p:sp>
    </p:spTree>
    <p:extLst>
      <p:ext uri="{BB962C8B-B14F-4D97-AF65-F5344CB8AC3E}">
        <p14:creationId xmlns:p14="http://schemas.microsoft.com/office/powerpoint/2010/main" val="23039401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DBE250-7814-894F-9E5F-4F518ADD7979}" type="slidenum">
              <a:rPr lang="en-US" smtClean="0"/>
              <a:t>36</a:t>
            </a:fld>
            <a:endParaRPr lang="en-US"/>
          </a:p>
        </p:txBody>
      </p:sp>
    </p:spTree>
    <p:extLst>
      <p:ext uri="{BB962C8B-B14F-4D97-AF65-F5344CB8AC3E}">
        <p14:creationId xmlns:p14="http://schemas.microsoft.com/office/powerpoint/2010/main" val="28633218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DBE250-7814-894F-9E5F-4F518ADD7979}" type="slidenum">
              <a:rPr lang="en-US" smtClean="0"/>
              <a:t>38</a:t>
            </a:fld>
            <a:endParaRPr lang="en-US"/>
          </a:p>
        </p:txBody>
      </p:sp>
    </p:spTree>
    <p:extLst>
      <p:ext uri="{BB962C8B-B14F-4D97-AF65-F5344CB8AC3E}">
        <p14:creationId xmlns:p14="http://schemas.microsoft.com/office/powerpoint/2010/main" val="1119183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FBBD6-9CED-EC8E-A4F2-5471E977A0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2EEA0F-08AF-35A4-F07A-AB54CD742D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DAC87A-359F-E4E4-C74D-C18DC59B8D6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C74963-79FD-FF21-8DBF-6C1F26C18005}"/>
              </a:ext>
            </a:extLst>
          </p:cNvPr>
          <p:cNvSpPr>
            <a:spLocks noGrp="1"/>
          </p:cNvSpPr>
          <p:nvPr>
            <p:ph type="sldNum" sz="quarter" idx="5"/>
          </p:nvPr>
        </p:nvSpPr>
        <p:spPr/>
        <p:txBody>
          <a:bodyPr/>
          <a:lstStyle/>
          <a:p>
            <a:fld id="{75DBE250-7814-894F-9E5F-4F518ADD7979}" type="slidenum">
              <a:rPr lang="en-US" smtClean="0"/>
              <a:t>39</a:t>
            </a:fld>
            <a:endParaRPr lang="en-US"/>
          </a:p>
        </p:txBody>
      </p:sp>
    </p:spTree>
    <p:extLst>
      <p:ext uri="{BB962C8B-B14F-4D97-AF65-F5344CB8AC3E}">
        <p14:creationId xmlns:p14="http://schemas.microsoft.com/office/powerpoint/2010/main" val="3374288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67F5D-B9E0-E743-AA3C-02868140B8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35F21B-F422-C238-FD9F-A76CAB801E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152F66-EAC8-7272-B546-A77B397116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1F0D8B-A72B-1909-92C2-6327E650745F}"/>
              </a:ext>
            </a:extLst>
          </p:cNvPr>
          <p:cNvSpPr>
            <a:spLocks noGrp="1"/>
          </p:cNvSpPr>
          <p:nvPr>
            <p:ph type="sldNum" sz="quarter" idx="5"/>
          </p:nvPr>
        </p:nvSpPr>
        <p:spPr/>
        <p:txBody>
          <a:bodyPr/>
          <a:lstStyle/>
          <a:p>
            <a:fld id="{75DBE250-7814-894F-9E5F-4F518ADD7979}" type="slidenum">
              <a:rPr lang="en-US" smtClean="0"/>
              <a:t>40</a:t>
            </a:fld>
            <a:endParaRPr lang="en-US"/>
          </a:p>
        </p:txBody>
      </p:sp>
    </p:spTree>
    <p:extLst>
      <p:ext uri="{BB962C8B-B14F-4D97-AF65-F5344CB8AC3E}">
        <p14:creationId xmlns:p14="http://schemas.microsoft.com/office/powerpoint/2010/main" val="17232374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DBE250-7814-894F-9E5F-4F518ADD7979}" type="slidenum">
              <a:rPr lang="en-US" smtClean="0"/>
              <a:t>41</a:t>
            </a:fld>
            <a:endParaRPr lang="en-US"/>
          </a:p>
        </p:txBody>
      </p:sp>
    </p:spTree>
    <p:extLst>
      <p:ext uri="{BB962C8B-B14F-4D97-AF65-F5344CB8AC3E}">
        <p14:creationId xmlns:p14="http://schemas.microsoft.com/office/powerpoint/2010/main" val="29512744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DBE250-7814-894F-9E5F-4F518ADD7979}" type="slidenum">
              <a:rPr lang="en-US" smtClean="0"/>
              <a:t>43</a:t>
            </a:fld>
            <a:endParaRPr lang="en-US"/>
          </a:p>
        </p:txBody>
      </p:sp>
    </p:spTree>
    <p:extLst>
      <p:ext uri="{BB962C8B-B14F-4D97-AF65-F5344CB8AC3E}">
        <p14:creationId xmlns:p14="http://schemas.microsoft.com/office/powerpoint/2010/main" val="23781972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Hopefully 40 minutes mark.</a:t>
            </a:r>
          </a:p>
        </p:txBody>
      </p:sp>
      <p:sp>
        <p:nvSpPr>
          <p:cNvPr id="4" name="Slide Number Placeholder 3"/>
          <p:cNvSpPr>
            <a:spLocks noGrp="1"/>
          </p:cNvSpPr>
          <p:nvPr>
            <p:ph type="sldNum" sz="quarter" idx="5"/>
          </p:nvPr>
        </p:nvSpPr>
        <p:spPr/>
        <p:txBody>
          <a:bodyPr/>
          <a:lstStyle/>
          <a:p>
            <a:fld id="{75DBE250-7814-894F-9E5F-4F518ADD7979}" type="slidenum">
              <a:rPr lang="en-US" smtClean="0"/>
              <a:t>46</a:t>
            </a:fld>
            <a:endParaRPr lang="en-US"/>
          </a:p>
        </p:txBody>
      </p:sp>
    </p:spTree>
    <p:extLst>
      <p:ext uri="{BB962C8B-B14F-4D97-AF65-F5344CB8AC3E}">
        <p14:creationId xmlns:p14="http://schemas.microsoft.com/office/powerpoint/2010/main" val="39366720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2BD60-A647-6647-2AC9-84D126D7C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48ABDB-5365-7BD2-7A47-C4D4636981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A16E2D-1259-2809-5E19-94886E82B7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FD855D-3258-EE8F-9500-C299E1F4F452}"/>
              </a:ext>
            </a:extLst>
          </p:cNvPr>
          <p:cNvSpPr>
            <a:spLocks noGrp="1"/>
          </p:cNvSpPr>
          <p:nvPr>
            <p:ph type="sldNum" sz="quarter" idx="5"/>
          </p:nvPr>
        </p:nvSpPr>
        <p:spPr/>
        <p:txBody>
          <a:bodyPr/>
          <a:lstStyle/>
          <a:p>
            <a:fld id="{75DBE250-7814-894F-9E5F-4F518ADD7979}" type="slidenum">
              <a:rPr lang="en-US" smtClean="0"/>
              <a:t>47</a:t>
            </a:fld>
            <a:endParaRPr lang="en-US"/>
          </a:p>
        </p:txBody>
      </p:sp>
    </p:spTree>
    <p:extLst>
      <p:ext uri="{BB962C8B-B14F-4D97-AF65-F5344CB8AC3E}">
        <p14:creationId xmlns:p14="http://schemas.microsoft.com/office/powerpoint/2010/main" val="42390150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7A993-AA18-79D5-E274-B4C35B768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F9FE26-C7A9-8CC3-E17C-2A190310C3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2BA8AC-8A40-1E09-A696-D658D667CC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C6397A-8163-8FB0-A465-CA5DFC895DE3}"/>
              </a:ext>
            </a:extLst>
          </p:cNvPr>
          <p:cNvSpPr>
            <a:spLocks noGrp="1"/>
          </p:cNvSpPr>
          <p:nvPr>
            <p:ph type="sldNum" sz="quarter" idx="5"/>
          </p:nvPr>
        </p:nvSpPr>
        <p:spPr/>
        <p:txBody>
          <a:bodyPr/>
          <a:lstStyle/>
          <a:p>
            <a:fld id="{75DBE250-7814-894F-9E5F-4F518ADD7979}" type="slidenum">
              <a:rPr lang="en-US" smtClean="0"/>
              <a:t>48</a:t>
            </a:fld>
            <a:endParaRPr lang="en-US"/>
          </a:p>
        </p:txBody>
      </p:sp>
    </p:spTree>
    <p:extLst>
      <p:ext uri="{BB962C8B-B14F-4D97-AF65-F5344CB8AC3E}">
        <p14:creationId xmlns:p14="http://schemas.microsoft.com/office/powerpoint/2010/main" val="1497831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11272-4D14-74BF-FDE5-8681EB8C65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DED889-CDED-0E39-1456-5ACD8FC1CC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56D2FB-0B23-368C-9023-D085CE2D73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688F98-E91C-AE7B-FB6D-226F9D007020}"/>
              </a:ext>
            </a:extLst>
          </p:cNvPr>
          <p:cNvSpPr>
            <a:spLocks noGrp="1"/>
          </p:cNvSpPr>
          <p:nvPr>
            <p:ph type="sldNum" sz="quarter" idx="5"/>
          </p:nvPr>
        </p:nvSpPr>
        <p:spPr/>
        <p:txBody>
          <a:bodyPr/>
          <a:lstStyle/>
          <a:p>
            <a:fld id="{75DBE250-7814-894F-9E5F-4F518ADD7979}" type="slidenum">
              <a:rPr lang="en-US" smtClean="0"/>
              <a:t>49</a:t>
            </a:fld>
            <a:endParaRPr lang="en-US"/>
          </a:p>
        </p:txBody>
      </p:sp>
    </p:spTree>
    <p:extLst>
      <p:ext uri="{BB962C8B-B14F-4D97-AF65-F5344CB8AC3E}">
        <p14:creationId xmlns:p14="http://schemas.microsoft.com/office/powerpoint/2010/main" val="2642159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DBE250-7814-894F-9E5F-4F518ADD7979}" type="slidenum">
              <a:rPr lang="en-US" smtClean="0"/>
              <a:t>50</a:t>
            </a:fld>
            <a:endParaRPr lang="en-US"/>
          </a:p>
        </p:txBody>
      </p:sp>
    </p:spTree>
    <p:extLst>
      <p:ext uri="{BB962C8B-B14F-4D97-AF65-F5344CB8AC3E}">
        <p14:creationId xmlns:p14="http://schemas.microsoft.com/office/powerpoint/2010/main" val="9404121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032D2-3B76-EFB9-B106-D9654D998C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708E05-3B70-EC64-862A-F20549E6DA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E0B3FA-E602-252F-EEC6-7BB43740AA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C96F48-C332-BAB6-4019-CBB9DF2D37E3}"/>
              </a:ext>
            </a:extLst>
          </p:cNvPr>
          <p:cNvSpPr>
            <a:spLocks noGrp="1"/>
          </p:cNvSpPr>
          <p:nvPr>
            <p:ph type="sldNum" sz="quarter" idx="5"/>
          </p:nvPr>
        </p:nvSpPr>
        <p:spPr/>
        <p:txBody>
          <a:bodyPr/>
          <a:lstStyle/>
          <a:p>
            <a:fld id="{75DBE250-7814-894F-9E5F-4F518ADD7979}" type="slidenum">
              <a:rPr lang="en-US" smtClean="0"/>
              <a:t>51</a:t>
            </a:fld>
            <a:endParaRPr lang="en-US"/>
          </a:p>
        </p:txBody>
      </p:sp>
    </p:spTree>
    <p:extLst>
      <p:ext uri="{BB962C8B-B14F-4D97-AF65-F5344CB8AC3E}">
        <p14:creationId xmlns:p14="http://schemas.microsoft.com/office/powerpoint/2010/main" val="29067820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B986-6919-449B-0E6B-460C255AC2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582518-6BD3-0775-B398-CA12BCC8B7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2ACB4C-A245-AC0E-DAE9-B6BD5AE254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B6BD7C-FD83-C6F2-683B-A90E74C238F5}"/>
              </a:ext>
            </a:extLst>
          </p:cNvPr>
          <p:cNvSpPr>
            <a:spLocks noGrp="1"/>
          </p:cNvSpPr>
          <p:nvPr>
            <p:ph type="sldNum" sz="quarter" idx="5"/>
          </p:nvPr>
        </p:nvSpPr>
        <p:spPr/>
        <p:txBody>
          <a:bodyPr/>
          <a:lstStyle/>
          <a:p>
            <a:fld id="{75DBE250-7814-894F-9E5F-4F518ADD7979}" type="slidenum">
              <a:rPr lang="en-US" smtClean="0"/>
              <a:t>52</a:t>
            </a:fld>
            <a:endParaRPr lang="en-US"/>
          </a:p>
        </p:txBody>
      </p:sp>
    </p:spTree>
    <p:extLst>
      <p:ext uri="{BB962C8B-B14F-4D97-AF65-F5344CB8AC3E}">
        <p14:creationId xmlns:p14="http://schemas.microsoft.com/office/powerpoint/2010/main" val="9117938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962DF6-AF81-5040-BC81-DCB0174B1B27}" type="slidenum">
              <a:rPr lang="en-US" smtClean="0"/>
              <a:t>56</a:t>
            </a:fld>
            <a:endParaRPr lang="en-US"/>
          </a:p>
        </p:txBody>
      </p:sp>
    </p:spTree>
    <p:extLst>
      <p:ext uri="{BB962C8B-B14F-4D97-AF65-F5344CB8AC3E}">
        <p14:creationId xmlns:p14="http://schemas.microsoft.com/office/powerpoint/2010/main" val="34805769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962DF6-AF81-5040-BC81-DCB0174B1B27}" type="slidenum">
              <a:rPr lang="en-US" smtClean="0"/>
              <a:t>59</a:t>
            </a:fld>
            <a:endParaRPr lang="en-US"/>
          </a:p>
        </p:txBody>
      </p:sp>
    </p:spTree>
    <p:extLst>
      <p:ext uri="{BB962C8B-B14F-4D97-AF65-F5344CB8AC3E}">
        <p14:creationId xmlns:p14="http://schemas.microsoft.com/office/powerpoint/2010/main" val="18953837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962DF6-AF81-5040-BC81-DCB0174B1B27}" type="slidenum">
              <a:rPr lang="en-US" smtClean="0"/>
              <a:t>60</a:t>
            </a:fld>
            <a:endParaRPr lang="en-US"/>
          </a:p>
        </p:txBody>
      </p:sp>
    </p:spTree>
    <p:extLst>
      <p:ext uri="{BB962C8B-B14F-4D97-AF65-F5344CB8AC3E}">
        <p14:creationId xmlns:p14="http://schemas.microsoft.com/office/powerpoint/2010/main" val="14231532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DBE250-7814-894F-9E5F-4F518ADD7979}" type="slidenum">
              <a:rPr lang="en-US" smtClean="0"/>
              <a:t>62</a:t>
            </a:fld>
            <a:endParaRPr lang="en-US"/>
          </a:p>
        </p:txBody>
      </p:sp>
    </p:spTree>
    <p:extLst>
      <p:ext uri="{BB962C8B-B14F-4D97-AF65-F5344CB8AC3E}">
        <p14:creationId xmlns:p14="http://schemas.microsoft.com/office/powerpoint/2010/main" val="18906426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B6AD8-E773-1A74-798A-2CA192115D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8EDDCD-3A73-BEB5-236D-D9FD9093C1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73D3E2-5715-18D9-07E9-D41FE3893E2C}"/>
              </a:ext>
            </a:extLst>
          </p:cNvPr>
          <p:cNvSpPr>
            <a:spLocks noGrp="1"/>
          </p:cNvSpPr>
          <p:nvPr>
            <p:ph type="body" idx="1"/>
          </p:nvPr>
        </p:nvSpPr>
        <p:spPr/>
        <p:txBody>
          <a:bodyPr/>
          <a:lstStyle/>
          <a:p>
            <a:r>
              <a:rPr lang="en-US" dirty="0"/>
              <a:t>Hi everyone! So I’ll be talking about SAT solvers can assist mathematical research. And I wanted to start by sharing a quote of Jordan Ellenberg that summarizes my point of view.</a:t>
            </a:r>
          </a:p>
        </p:txBody>
      </p:sp>
      <p:sp>
        <p:nvSpPr>
          <p:cNvPr id="4" name="Slide Number Placeholder 3">
            <a:extLst>
              <a:ext uri="{FF2B5EF4-FFF2-40B4-BE49-F238E27FC236}">
                <a16:creationId xmlns:a16="http://schemas.microsoft.com/office/drawing/2014/main" id="{6E90F040-2372-5E13-0DD8-040FAAA031F5}"/>
              </a:ext>
            </a:extLst>
          </p:cNvPr>
          <p:cNvSpPr>
            <a:spLocks noGrp="1"/>
          </p:cNvSpPr>
          <p:nvPr>
            <p:ph type="sldNum" sz="quarter" idx="5"/>
          </p:nvPr>
        </p:nvSpPr>
        <p:spPr/>
        <p:txBody>
          <a:bodyPr/>
          <a:lstStyle/>
          <a:p>
            <a:fld id="{75DBE250-7814-894F-9E5F-4F518ADD7979}" type="slidenum">
              <a:rPr lang="en-US" smtClean="0"/>
              <a:t>63</a:t>
            </a:fld>
            <a:endParaRPr lang="en-US"/>
          </a:p>
        </p:txBody>
      </p:sp>
    </p:spTree>
    <p:extLst>
      <p:ext uri="{BB962C8B-B14F-4D97-AF65-F5344CB8AC3E}">
        <p14:creationId xmlns:p14="http://schemas.microsoft.com/office/powerpoint/2010/main" val="2612070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E0581-9115-21C9-38C6-173336F5BD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DC5CFE-9283-1A64-029F-565D4D8A74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39E3B3A-93AF-E643-2AB4-416C8CC1BEFB}"/>
              </a:ext>
            </a:extLst>
          </p:cNvPr>
          <p:cNvSpPr>
            <a:spLocks noGrp="1"/>
          </p:cNvSpPr>
          <p:nvPr>
            <p:ph type="dt" sz="half" idx="10"/>
          </p:nvPr>
        </p:nvSpPr>
        <p:spPr/>
        <p:txBody>
          <a:bodyPr/>
          <a:lstStyle/>
          <a:p>
            <a:fld id="{859E205D-01E8-064F-B63C-B8CECBEFE164}" type="datetimeFigureOut">
              <a:rPr lang="en-US" smtClean="0"/>
              <a:t>8/6/26</a:t>
            </a:fld>
            <a:endParaRPr lang="en-US"/>
          </a:p>
        </p:txBody>
      </p:sp>
      <p:sp>
        <p:nvSpPr>
          <p:cNvPr id="5" name="Footer Placeholder 4">
            <a:extLst>
              <a:ext uri="{FF2B5EF4-FFF2-40B4-BE49-F238E27FC236}">
                <a16:creationId xmlns:a16="http://schemas.microsoft.com/office/drawing/2014/main" id="{A1822AC2-14AB-C094-230F-198D56B58E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380D8A-CDE1-FD64-EEC3-B0F03741BF2D}"/>
              </a:ext>
            </a:extLst>
          </p:cNvPr>
          <p:cNvSpPr>
            <a:spLocks noGrp="1"/>
          </p:cNvSpPr>
          <p:nvPr>
            <p:ph type="sldNum" sz="quarter" idx="12"/>
          </p:nvPr>
        </p:nvSpPr>
        <p:spPr/>
        <p:txBody>
          <a:bodyPr/>
          <a:lstStyle/>
          <a:p>
            <a:fld id="{D11AC447-9970-394C-B857-882F45E44BCB}" type="slidenum">
              <a:rPr lang="en-US" smtClean="0"/>
              <a:t>‹#›</a:t>
            </a:fld>
            <a:endParaRPr lang="en-US"/>
          </a:p>
        </p:txBody>
      </p:sp>
    </p:spTree>
    <p:extLst>
      <p:ext uri="{BB962C8B-B14F-4D97-AF65-F5344CB8AC3E}">
        <p14:creationId xmlns:p14="http://schemas.microsoft.com/office/powerpoint/2010/main" val="1046543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2AD66-E0B5-C207-C95E-55D0057CAB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601BFC-6CD5-3A1F-2DA3-69AB43C593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5D3CB-8B2C-04C8-D2B6-1D5EE9BDB4F2}"/>
              </a:ext>
            </a:extLst>
          </p:cNvPr>
          <p:cNvSpPr>
            <a:spLocks noGrp="1"/>
          </p:cNvSpPr>
          <p:nvPr>
            <p:ph type="dt" sz="half" idx="10"/>
          </p:nvPr>
        </p:nvSpPr>
        <p:spPr/>
        <p:txBody>
          <a:bodyPr/>
          <a:lstStyle/>
          <a:p>
            <a:fld id="{859E205D-01E8-064F-B63C-B8CECBEFE164}" type="datetimeFigureOut">
              <a:rPr lang="en-US" smtClean="0"/>
              <a:t>8/6/26</a:t>
            </a:fld>
            <a:endParaRPr lang="en-US"/>
          </a:p>
        </p:txBody>
      </p:sp>
      <p:sp>
        <p:nvSpPr>
          <p:cNvPr id="5" name="Footer Placeholder 4">
            <a:extLst>
              <a:ext uri="{FF2B5EF4-FFF2-40B4-BE49-F238E27FC236}">
                <a16:creationId xmlns:a16="http://schemas.microsoft.com/office/drawing/2014/main" id="{D4D6A373-3DAD-3974-8ED4-3ECB4739D1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DF2DC7-6D81-6511-66ED-509E380781C5}"/>
              </a:ext>
            </a:extLst>
          </p:cNvPr>
          <p:cNvSpPr>
            <a:spLocks noGrp="1"/>
          </p:cNvSpPr>
          <p:nvPr>
            <p:ph type="sldNum" sz="quarter" idx="12"/>
          </p:nvPr>
        </p:nvSpPr>
        <p:spPr/>
        <p:txBody>
          <a:bodyPr/>
          <a:lstStyle/>
          <a:p>
            <a:fld id="{D11AC447-9970-394C-B857-882F45E44BCB}" type="slidenum">
              <a:rPr lang="en-US" smtClean="0"/>
              <a:t>‹#›</a:t>
            </a:fld>
            <a:endParaRPr lang="en-US"/>
          </a:p>
        </p:txBody>
      </p:sp>
    </p:spTree>
    <p:extLst>
      <p:ext uri="{BB962C8B-B14F-4D97-AF65-F5344CB8AC3E}">
        <p14:creationId xmlns:p14="http://schemas.microsoft.com/office/powerpoint/2010/main" val="203761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C2DEC-3EC1-AB96-A5B0-ED1D95698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7658D21-4676-477D-A0B5-168528C63E8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B436AEF-0BA2-8306-4336-28200D925935}"/>
              </a:ext>
            </a:extLst>
          </p:cNvPr>
          <p:cNvSpPr>
            <a:spLocks noGrp="1"/>
          </p:cNvSpPr>
          <p:nvPr>
            <p:ph type="dt" sz="half" idx="10"/>
          </p:nvPr>
        </p:nvSpPr>
        <p:spPr/>
        <p:txBody>
          <a:bodyPr/>
          <a:lstStyle/>
          <a:p>
            <a:fld id="{859E205D-01E8-064F-B63C-B8CECBEFE164}" type="datetimeFigureOut">
              <a:rPr lang="en-US" smtClean="0"/>
              <a:t>8/6/26</a:t>
            </a:fld>
            <a:endParaRPr lang="en-US"/>
          </a:p>
        </p:txBody>
      </p:sp>
      <p:sp>
        <p:nvSpPr>
          <p:cNvPr id="5" name="Footer Placeholder 4">
            <a:extLst>
              <a:ext uri="{FF2B5EF4-FFF2-40B4-BE49-F238E27FC236}">
                <a16:creationId xmlns:a16="http://schemas.microsoft.com/office/drawing/2014/main" id="{66C69F42-8ADC-0610-0D67-8A5F7AE185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3AD729-E5C6-2850-3E3F-BDC8947932B6}"/>
              </a:ext>
            </a:extLst>
          </p:cNvPr>
          <p:cNvSpPr>
            <a:spLocks noGrp="1"/>
          </p:cNvSpPr>
          <p:nvPr>
            <p:ph type="sldNum" sz="quarter" idx="12"/>
          </p:nvPr>
        </p:nvSpPr>
        <p:spPr/>
        <p:txBody>
          <a:bodyPr/>
          <a:lstStyle/>
          <a:p>
            <a:fld id="{D11AC447-9970-394C-B857-882F45E44BCB}" type="slidenum">
              <a:rPr lang="en-US" smtClean="0"/>
              <a:t>‹#›</a:t>
            </a:fld>
            <a:endParaRPr lang="en-US"/>
          </a:p>
        </p:txBody>
      </p:sp>
    </p:spTree>
    <p:extLst>
      <p:ext uri="{BB962C8B-B14F-4D97-AF65-F5344CB8AC3E}">
        <p14:creationId xmlns:p14="http://schemas.microsoft.com/office/powerpoint/2010/main" val="121186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649DE-3E1D-62F6-CE75-5706EA9EEE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718FA0-11D0-D49F-4591-362046BCEB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5512D4-72CB-E6A6-2668-17586A2AAA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843964-3F8B-CF79-FA8B-4E55B9EB08E0}"/>
              </a:ext>
            </a:extLst>
          </p:cNvPr>
          <p:cNvSpPr>
            <a:spLocks noGrp="1"/>
          </p:cNvSpPr>
          <p:nvPr>
            <p:ph type="dt" sz="half" idx="10"/>
          </p:nvPr>
        </p:nvSpPr>
        <p:spPr/>
        <p:txBody>
          <a:bodyPr/>
          <a:lstStyle/>
          <a:p>
            <a:fld id="{859E205D-01E8-064F-B63C-B8CECBEFE164}" type="datetimeFigureOut">
              <a:rPr lang="en-US" smtClean="0"/>
              <a:t>8/6/26</a:t>
            </a:fld>
            <a:endParaRPr lang="en-US"/>
          </a:p>
        </p:txBody>
      </p:sp>
      <p:sp>
        <p:nvSpPr>
          <p:cNvPr id="6" name="Footer Placeholder 5">
            <a:extLst>
              <a:ext uri="{FF2B5EF4-FFF2-40B4-BE49-F238E27FC236}">
                <a16:creationId xmlns:a16="http://schemas.microsoft.com/office/drawing/2014/main" id="{2BF9ECF3-FCE3-1CFE-C668-6BAB396ED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1EEE79-D062-F601-FB12-6D209B533874}"/>
              </a:ext>
            </a:extLst>
          </p:cNvPr>
          <p:cNvSpPr>
            <a:spLocks noGrp="1"/>
          </p:cNvSpPr>
          <p:nvPr>
            <p:ph type="sldNum" sz="quarter" idx="12"/>
          </p:nvPr>
        </p:nvSpPr>
        <p:spPr/>
        <p:txBody>
          <a:bodyPr/>
          <a:lstStyle/>
          <a:p>
            <a:fld id="{D11AC447-9970-394C-B857-882F45E44BCB}" type="slidenum">
              <a:rPr lang="en-US" smtClean="0"/>
              <a:t>‹#›</a:t>
            </a:fld>
            <a:endParaRPr lang="en-US"/>
          </a:p>
        </p:txBody>
      </p:sp>
    </p:spTree>
    <p:extLst>
      <p:ext uri="{BB962C8B-B14F-4D97-AF65-F5344CB8AC3E}">
        <p14:creationId xmlns:p14="http://schemas.microsoft.com/office/powerpoint/2010/main" val="1953072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D42BE-F5F8-AFEA-66DC-98E0F55ACC8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1A1E19-846B-D466-1531-A991C65A13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9CC801-281B-DD81-B7BD-D452FE7C74B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2C24CE-0981-AF0B-DE19-FF16D86005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B7500F-E406-1F0A-E56C-3EF5A60D43C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62CE171-82B1-0433-6FB1-3B7AD10FCCE7}"/>
              </a:ext>
            </a:extLst>
          </p:cNvPr>
          <p:cNvSpPr>
            <a:spLocks noGrp="1"/>
          </p:cNvSpPr>
          <p:nvPr>
            <p:ph type="dt" sz="half" idx="10"/>
          </p:nvPr>
        </p:nvSpPr>
        <p:spPr/>
        <p:txBody>
          <a:bodyPr/>
          <a:lstStyle/>
          <a:p>
            <a:fld id="{859E205D-01E8-064F-B63C-B8CECBEFE164}" type="datetimeFigureOut">
              <a:rPr lang="en-US" smtClean="0"/>
              <a:t>8/6/26</a:t>
            </a:fld>
            <a:endParaRPr lang="en-US"/>
          </a:p>
        </p:txBody>
      </p:sp>
      <p:sp>
        <p:nvSpPr>
          <p:cNvPr id="8" name="Footer Placeholder 7">
            <a:extLst>
              <a:ext uri="{FF2B5EF4-FFF2-40B4-BE49-F238E27FC236}">
                <a16:creationId xmlns:a16="http://schemas.microsoft.com/office/drawing/2014/main" id="{6B3E9E7E-17D2-F12C-B537-5ECCE6A59D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B436A7B-911D-E21C-CF8F-CF465CC9EB46}"/>
              </a:ext>
            </a:extLst>
          </p:cNvPr>
          <p:cNvSpPr>
            <a:spLocks noGrp="1"/>
          </p:cNvSpPr>
          <p:nvPr>
            <p:ph type="sldNum" sz="quarter" idx="12"/>
          </p:nvPr>
        </p:nvSpPr>
        <p:spPr/>
        <p:txBody>
          <a:bodyPr/>
          <a:lstStyle/>
          <a:p>
            <a:fld id="{D11AC447-9970-394C-B857-882F45E44BCB}" type="slidenum">
              <a:rPr lang="en-US" smtClean="0"/>
              <a:t>‹#›</a:t>
            </a:fld>
            <a:endParaRPr lang="en-US"/>
          </a:p>
        </p:txBody>
      </p:sp>
    </p:spTree>
    <p:extLst>
      <p:ext uri="{BB962C8B-B14F-4D97-AF65-F5344CB8AC3E}">
        <p14:creationId xmlns:p14="http://schemas.microsoft.com/office/powerpoint/2010/main" val="4141242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C501A-E460-7E78-7E78-707D729001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99FFF7F-A489-8788-7FCD-F33AC163F601}"/>
              </a:ext>
            </a:extLst>
          </p:cNvPr>
          <p:cNvSpPr>
            <a:spLocks noGrp="1"/>
          </p:cNvSpPr>
          <p:nvPr>
            <p:ph type="dt" sz="half" idx="10"/>
          </p:nvPr>
        </p:nvSpPr>
        <p:spPr/>
        <p:txBody>
          <a:bodyPr/>
          <a:lstStyle/>
          <a:p>
            <a:fld id="{859E205D-01E8-064F-B63C-B8CECBEFE164}" type="datetimeFigureOut">
              <a:rPr lang="en-US" smtClean="0"/>
              <a:t>8/6/26</a:t>
            </a:fld>
            <a:endParaRPr lang="en-US"/>
          </a:p>
        </p:txBody>
      </p:sp>
      <p:sp>
        <p:nvSpPr>
          <p:cNvPr id="4" name="Footer Placeholder 3">
            <a:extLst>
              <a:ext uri="{FF2B5EF4-FFF2-40B4-BE49-F238E27FC236}">
                <a16:creationId xmlns:a16="http://schemas.microsoft.com/office/drawing/2014/main" id="{86A2AFBF-020D-079E-CDD6-5A66A9BE3B3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8B3DDB-2DE4-AB00-4D8E-57510E8E494F}"/>
              </a:ext>
            </a:extLst>
          </p:cNvPr>
          <p:cNvSpPr>
            <a:spLocks noGrp="1"/>
          </p:cNvSpPr>
          <p:nvPr>
            <p:ph type="sldNum" sz="quarter" idx="12"/>
          </p:nvPr>
        </p:nvSpPr>
        <p:spPr/>
        <p:txBody>
          <a:bodyPr/>
          <a:lstStyle/>
          <a:p>
            <a:fld id="{D11AC447-9970-394C-B857-882F45E44BCB}" type="slidenum">
              <a:rPr lang="en-US" smtClean="0"/>
              <a:t>‹#›</a:t>
            </a:fld>
            <a:endParaRPr lang="en-US"/>
          </a:p>
        </p:txBody>
      </p:sp>
    </p:spTree>
    <p:extLst>
      <p:ext uri="{BB962C8B-B14F-4D97-AF65-F5344CB8AC3E}">
        <p14:creationId xmlns:p14="http://schemas.microsoft.com/office/powerpoint/2010/main" val="4024772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920D78-6BA4-B0AA-7ADC-2BA6B0382C39}"/>
              </a:ext>
            </a:extLst>
          </p:cNvPr>
          <p:cNvSpPr>
            <a:spLocks noGrp="1"/>
          </p:cNvSpPr>
          <p:nvPr>
            <p:ph type="dt" sz="half" idx="10"/>
          </p:nvPr>
        </p:nvSpPr>
        <p:spPr/>
        <p:txBody>
          <a:bodyPr/>
          <a:lstStyle/>
          <a:p>
            <a:fld id="{859E205D-01E8-064F-B63C-B8CECBEFE164}" type="datetimeFigureOut">
              <a:rPr lang="en-US" smtClean="0"/>
              <a:t>8/6/26</a:t>
            </a:fld>
            <a:endParaRPr lang="en-US"/>
          </a:p>
        </p:txBody>
      </p:sp>
      <p:sp>
        <p:nvSpPr>
          <p:cNvPr id="3" name="Footer Placeholder 2">
            <a:extLst>
              <a:ext uri="{FF2B5EF4-FFF2-40B4-BE49-F238E27FC236}">
                <a16:creationId xmlns:a16="http://schemas.microsoft.com/office/drawing/2014/main" id="{78308559-69A1-FC53-D341-BBFE661F39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4513C81-9D5E-F1F6-22AA-49BD72B01EFC}"/>
              </a:ext>
            </a:extLst>
          </p:cNvPr>
          <p:cNvSpPr>
            <a:spLocks noGrp="1"/>
          </p:cNvSpPr>
          <p:nvPr>
            <p:ph type="sldNum" sz="quarter" idx="12"/>
          </p:nvPr>
        </p:nvSpPr>
        <p:spPr/>
        <p:txBody>
          <a:bodyPr/>
          <a:lstStyle/>
          <a:p>
            <a:fld id="{D11AC447-9970-394C-B857-882F45E44BCB}" type="slidenum">
              <a:rPr lang="en-US" smtClean="0"/>
              <a:t>‹#›</a:t>
            </a:fld>
            <a:endParaRPr lang="en-US"/>
          </a:p>
        </p:txBody>
      </p:sp>
    </p:spTree>
    <p:extLst>
      <p:ext uri="{BB962C8B-B14F-4D97-AF65-F5344CB8AC3E}">
        <p14:creationId xmlns:p14="http://schemas.microsoft.com/office/powerpoint/2010/main" val="3444929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BB611-7F3B-32AE-BBE2-9C03215783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73D3F4-857C-DEEE-1609-97CE5837FB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16231B4-3B92-C39F-CBEA-0B93D41DF1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BF93D28-2117-0A04-C0FF-31991D437592}"/>
              </a:ext>
            </a:extLst>
          </p:cNvPr>
          <p:cNvSpPr>
            <a:spLocks noGrp="1"/>
          </p:cNvSpPr>
          <p:nvPr>
            <p:ph type="dt" sz="half" idx="10"/>
          </p:nvPr>
        </p:nvSpPr>
        <p:spPr/>
        <p:txBody>
          <a:bodyPr/>
          <a:lstStyle/>
          <a:p>
            <a:fld id="{859E205D-01E8-064F-B63C-B8CECBEFE164}" type="datetimeFigureOut">
              <a:rPr lang="en-US" smtClean="0"/>
              <a:t>8/6/26</a:t>
            </a:fld>
            <a:endParaRPr lang="en-US"/>
          </a:p>
        </p:txBody>
      </p:sp>
      <p:sp>
        <p:nvSpPr>
          <p:cNvPr id="6" name="Footer Placeholder 5">
            <a:extLst>
              <a:ext uri="{FF2B5EF4-FFF2-40B4-BE49-F238E27FC236}">
                <a16:creationId xmlns:a16="http://schemas.microsoft.com/office/drawing/2014/main" id="{8503FF62-E8BC-238E-1692-E035665C8A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BE37DE-F4EE-07E9-4F3D-E83F45D867FB}"/>
              </a:ext>
            </a:extLst>
          </p:cNvPr>
          <p:cNvSpPr>
            <a:spLocks noGrp="1"/>
          </p:cNvSpPr>
          <p:nvPr>
            <p:ph type="sldNum" sz="quarter" idx="12"/>
          </p:nvPr>
        </p:nvSpPr>
        <p:spPr/>
        <p:txBody>
          <a:bodyPr/>
          <a:lstStyle/>
          <a:p>
            <a:fld id="{D11AC447-9970-394C-B857-882F45E44BCB}" type="slidenum">
              <a:rPr lang="en-US" smtClean="0"/>
              <a:t>‹#›</a:t>
            </a:fld>
            <a:endParaRPr lang="en-US"/>
          </a:p>
        </p:txBody>
      </p:sp>
    </p:spTree>
    <p:extLst>
      <p:ext uri="{BB962C8B-B14F-4D97-AF65-F5344CB8AC3E}">
        <p14:creationId xmlns:p14="http://schemas.microsoft.com/office/powerpoint/2010/main" val="3970498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674CF-8818-E603-1870-CD72843C55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6EFEF4-7CD1-5B9F-C3A5-4D3D49CCB6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EB8D28-E89D-0CD9-020D-DF8C6FF085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BD2E72-B2C0-33CC-A2DC-A3DE726D7220}"/>
              </a:ext>
            </a:extLst>
          </p:cNvPr>
          <p:cNvSpPr>
            <a:spLocks noGrp="1"/>
          </p:cNvSpPr>
          <p:nvPr>
            <p:ph type="dt" sz="half" idx="10"/>
          </p:nvPr>
        </p:nvSpPr>
        <p:spPr/>
        <p:txBody>
          <a:bodyPr/>
          <a:lstStyle/>
          <a:p>
            <a:fld id="{859E205D-01E8-064F-B63C-B8CECBEFE164}" type="datetimeFigureOut">
              <a:rPr lang="en-US" smtClean="0"/>
              <a:t>8/6/26</a:t>
            </a:fld>
            <a:endParaRPr lang="en-US"/>
          </a:p>
        </p:txBody>
      </p:sp>
      <p:sp>
        <p:nvSpPr>
          <p:cNvPr id="6" name="Footer Placeholder 5">
            <a:extLst>
              <a:ext uri="{FF2B5EF4-FFF2-40B4-BE49-F238E27FC236}">
                <a16:creationId xmlns:a16="http://schemas.microsoft.com/office/drawing/2014/main" id="{046A3566-6AB9-C14C-9EB3-6D0E713065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401024-A42F-A2C3-E990-BB1A1681DE2F}"/>
              </a:ext>
            </a:extLst>
          </p:cNvPr>
          <p:cNvSpPr>
            <a:spLocks noGrp="1"/>
          </p:cNvSpPr>
          <p:nvPr>
            <p:ph type="sldNum" sz="quarter" idx="12"/>
          </p:nvPr>
        </p:nvSpPr>
        <p:spPr/>
        <p:txBody>
          <a:bodyPr/>
          <a:lstStyle/>
          <a:p>
            <a:fld id="{D11AC447-9970-394C-B857-882F45E44BCB}" type="slidenum">
              <a:rPr lang="en-US" smtClean="0"/>
              <a:t>‹#›</a:t>
            </a:fld>
            <a:endParaRPr lang="en-US"/>
          </a:p>
        </p:txBody>
      </p:sp>
    </p:spTree>
    <p:extLst>
      <p:ext uri="{BB962C8B-B14F-4D97-AF65-F5344CB8AC3E}">
        <p14:creationId xmlns:p14="http://schemas.microsoft.com/office/powerpoint/2010/main" val="2493045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D8064-1851-C03A-CA16-A1D3A6F483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0BD8E3-A79E-6EA8-B4C3-57A2FFA603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7393A6-81AF-0B0A-56AE-D9C42CD75331}"/>
              </a:ext>
            </a:extLst>
          </p:cNvPr>
          <p:cNvSpPr>
            <a:spLocks noGrp="1"/>
          </p:cNvSpPr>
          <p:nvPr>
            <p:ph type="dt" sz="half" idx="10"/>
          </p:nvPr>
        </p:nvSpPr>
        <p:spPr/>
        <p:txBody>
          <a:bodyPr/>
          <a:lstStyle/>
          <a:p>
            <a:fld id="{859E205D-01E8-064F-B63C-B8CECBEFE164}" type="datetimeFigureOut">
              <a:rPr lang="en-US" smtClean="0"/>
              <a:t>8/6/26</a:t>
            </a:fld>
            <a:endParaRPr lang="en-US"/>
          </a:p>
        </p:txBody>
      </p:sp>
      <p:sp>
        <p:nvSpPr>
          <p:cNvPr id="5" name="Footer Placeholder 4">
            <a:extLst>
              <a:ext uri="{FF2B5EF4-FFF2-40B4-BE49-F238E27FC236}">
                <a16:creationId xmlns:a16="http://schemas.microsoft.com/office/drawing/2014/main" id="{D45819CF-8F40-1DD5-1323-8B8B8CD55D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D4323B-815D-F05B-52D4-5B0F6C2BF9F0}"/>
              </a:ext>
            </a:extLst>
          </p:cNvPr>
          <p:cNvSpPr>
            <a:spLocks noGrp="1"/>
          </p:cNvSpPr>
          <p:nvPr>
            <p:ph type="sldNum" sz="quarter" idx="12"/>
          </p:nvPr>
        </p:nvSpPr>
        <p:spPr/>
        <p:txBody>
          <a:bodyPr/>
          <a:lstStyle/>
          <a:p>
            <a:fld id="{D11AC447-9970-394C-B857-882F45E44BCB}" type="slidenum">
              <a:rPr lang="en-US" smtClean="0"/>
              <a:t>‹#›</a:t>
            </a:fld>
            <a:endParaRPr lang="en-US"/>
          </a:p>
        </p:txBody>
      </p:sp>
    </p:spTree>
    <p:extLst>
      <p:ext uri="{BB962C8B-B14F-4D97-AF65-F5344CB8AC3E}">
        <p14:creationId xmlns:p14="http://schemas.microsoft.com/office/powerpoint/2010/main" val="138405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4C63D1-95E7-6780-2B55-0928302340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A01FD24-8CEF-A44C-5B8A-8A5C452940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C5DFAB-0F35-520C-A52F-9F6F0839F692}"/>
              </a:ext>
            </a:extLst>
          </p:cNvPr>
          <p:cNvSpPr>
            <a:spLocks noGrp="1"/>
          </p:cNvSpPr>
          <p:nvPr>
            <p:ph type="dt" sz="half" idx="10"/>
          </p:nvPr>
        </p:nvSpPr>
        <p:spPr/>
        <p:txBody>
          <a:bodyPr/>
          <a:lstStyle/>
          <a:p>
            <a:fld id="{859E205D-01E8-064F-B63C-B8CECBEFE164}" type="datetimeFigureOut">
              <a:rPr lang="en-US" smtClean="0"/>
              <a:t>8/6/26</a:t>
            </a:fld>
            <a:endParaRPr lang="en-US"/>
          </a:p>
        </p:txBody>
      </p:sp>
      <p:sp>
        <p:nvSpPr>
          <p:cNvPr id="5" name="Footer Placeholder 4">
            <a:extLst>
              <a:ext uri="{FF2B5EF4-FFF2-40B4-BE49-F238E27FC236}">
                <a16:creationId xmlns:a16="http://schemas.microsoft.com/office/drawing/2014/main" id="{0BD1A992-7711-F801-93A6-04A9601AC9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BBEFCE-50E3-3DC2-26A3-5CF0015B0BBE}"/>
              </a:ext>
            </a:extLst>
          </p:cNvPr>
          <p:cNvSpPr>
            <a:spLocks noGrp="1"/>
          </p:cNvSpPr>
          <p:nvPr>
            <p:ph type="sldNum" sz="quarter" idx="12"/>
          </p:nvPr>
        </p:nvSpPr>
        <p:spPr/>
        <p:txBody>
          <a:bodyPr/>
          <a:lstStyle/>
          <a:p>
            <a:fld id="{D11AC447-9970-394C-B857-882F45E44BCB}" type="slidenum">
              <a:rPr lang="en-US" smtClean="0"/>
              <a:t>‹#›</a:t>
            </a:fld>
            <a:endParaRPr lang="en-US"/>
          </a:p>
        </p:txBody>
      </p:sp>
    </p:spTree>
    <p:extLst>
      <p:ext uri="{BB962C8B-B14F-4D97-AF65-F5344CB8AC3E}">
        <p14:creationId xmlns:p14="http://schemas.microsoft.com/office/powerpoint/2010/main" val="3486322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Subtitle"/>
          <p:cNvSpPr txBox="1">
            <a:spLocks noGrp="1"/>
          </p:cNvSpPr>
          <p:nvPr>
            <p:ph type="body" sz="quarter" idx="21" hasCustomPrompt="1"/>
          </p:nvPr>
        </p:nvSpPr>
        <p:spPr>
          <a:xfrm>
            <a:off x="603250" y="1162050"/>
            <a:ext cx="10985500" cy="501650"/>
          </a:xfrm>
          <a:prstGeom prst="rect">
            <a:avLst/>
          </a:prstGeom>
        </p:spPr>
        <p:txBody>
          <a:bodyPr lIns="45719" tIns="45719" rIns="45719" bIns="45719"/>
          <a:lstStyle>
            <a:lvl1pPr marL="0" indent="0" defTabSz="412750">
              <a:spcBef>
                <a:spcPts val="0"/>
              </a:spcBef>
              <a:buSzTx/>
              <a:buNone/>
              <a:defRPr sz="2750">
                <a:latin typeface="+mn-lt"/>
                <a:ea typeface="+mn-ea"/>
                <a:cs typeface="+mn-cs"/>
                <a:sym typeface="Produkt Extralight"/>
              </a:defRPr>
            </a:lvl1pPr>
          </a:lstStyle>
          <a:p>
            <a:r>
              <a:t>Slide Subtitle</a:t>
            </a:r>
          </a:p>
        </p:txBody>
      </p:sp>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1661083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2786AF-6707-7AFA-B6B9-96FF3A0C48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B2ED10-CB5A-84F5-CBF4-9BE136C0B7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654482-B2CD-4C0D-8A30-7D8DDE2F1A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59E205D-01E8-064F-B63C-B8CECBEFE164}" type="datetimeFigureOut">
              <a:rPr lang="en-US" smtClean="0"/>
              <a:t>8/6/26</a:t>
            </a:fld>
            <a:endParaRPr lang="en-US"/>
          </a:p>
        </p:txBody>
      </p:sp>
      <p:sp>
        <p:nvSpPr>
          <p:cNvPr id="5" name="Footer Placeholder 4">
            <a:extLst>
              <a:ext uri="{FF2B5EF4-FFF2-40B4-BE49-F238E27FC236}">
                <a16:creationId xmlns:a16="http://schemas.microsoft.com/office/drawing/2014/main" id="{2E0C40BC-B043-05C4-E2D1-75F618E711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45FA356-55F9-7622-9267-4CFD7C4D27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11AC447-9970-394C-B857-882F45E44BCB}" type="slidenum">
              <a:rPr lang="en-US" smtClean="0"/>
              <a:t>‹#›</a:t>
            </a:fld>
            <a:endParaRPr lang="en-US"/>
          </a:p>
        </p:txBody>
      </p:sp>
    </p:spTree>
    <p:extLst>
      <p:ext uri="{BB962C8B-B14F-4D97-AF65-F5344CB8AC3E}">
        <p14:creationId xmlns:p14="http://schemas.microsoft.com/office/powerpoint/2010/main" val="574758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460.png"/></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8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5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48.png"/><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570.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650.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36.xml"/><Relationship Id="rId1" Type="http://schemas.openxmlformats.org/officeDocument/2006/relationships/slideLayout" Target="../slideLayouts/slideLayout1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6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obot Drawing Images – Browse 1,383,173 Stock Photos, Vectors, and Video |  Adobe Stock">
            <a:extLst>
              <a:ext uri="{FF2B5EF4-FFF2-40B4-BE49-F238E27FC236}">
                <a16:creationId xmlns:a16="http://schemas.microsoft.com/office/drawing/2014/main" id="{7803B1E4-2A08-7D61-3804-3C2D7F7AB7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03099"/>
            <a:ext cx="2777997" cy="1851998"/>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799C701C-A048-8275-4586-3BCEBB05CE24}"/>
              </a:ext>
            </a:extLst>
          </p:cNvPr>
          <p:cNvSpPr>
            <a:spLocks noGrp="1"/>
          </p:cNvSpPr>
          <p:nvPr>
            <p:ph type="subTitle" idx="1"/>
          </p:nvPr>
        </p:nvSpPr>
        <p:spPr>
          <a:xfrm>
            <a:off x="5874936" y="4903099"/>
            <a:ext cx="5334931" cy="2189214"/>
          </a:xfrm>
        </p:spPr>
        <p:txBody>
          <a:bodyPr>
            <a:normAutofit/>
          </a:bodyPr>
          <a:lstStyle/>
          <a:p>
            <a:pPr algn="r">
              <a:spcAft>
                <a:spcPts val="600"/>
              </a:spcAft>
            </a:pPr>
            <a:r>
              <a:rPr lang="en-US" sz="3200" b="1" dirty="0">
                <a:latin typeface="Congenial" panose="02000503040000020004" pitchFamily="2" charset="0"/>
              </a:rPr>
              <a:t>Bernardo Subercaseaux</a:t>
            </a:r>
          </a:p>
          <a:p>
            <a:pPr algn="r">
              <a:spcAft>
                <a:spcPts val="600"/>
              </a:spcAft>
            </a:pPr>
            <a:r>
              <a:rPr lang="en-US" dirty="0">
                <a:latin typeface="Congenial" panose="02000503040000020004" pitchFamily="2" charset="0"/>
              </a:rPr>
              <a:t>Carnegie Mellon University</a:t>
            </a:r>
          </a:p>
        </p:txBody>
      </p:sp>
      <p:pic>
        <p:nvPicPr>
          <p:cNvPr id="4" name="Picture 3">
            <a:extLst>
              <a:ext uri="{FF2B5EF4-FFF2-40B4-BE49-F238E27FC236}">
                <a16:creationId xmlns:a16="http://schemas.microsoft.com/office/drawing/2014/main" id="{F482BF34-2EF4-1D7F-461B-AA7A7B8C09BE}"/>
              </a:ext>
            </a:extLst>
          </p:cNvPr>
          <p:cNvPicPr>
            <a:picLocks noChangeAspect="1"/>
          </p:cNvPicPr>
          <p:nvPr/>
        </p:nvPicPr>
        <p:blipFill>
          <a:blip r:embed="rId4"/>
          <a:srcRect l="15493" r="24756" b="-1"/>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ln>
            <a:solidFill>
              <a:schemeClr val="accent1">
                <a:shade val="15000"/>
              </a:schemeClr>
            </a:solidFill>
          </a:ln>
        </p:spPr>
      </p:pic>
      <p:sp>
        <p:nvSpPr>
          <p:cNvPr id="8" name="Rectangle 7">
            <a:extLst>
              <a:ext uri="{FF2B5EF4-FFF2-40B4-BE49-F238E27FC236}">
                <a16:creationId xmlns:a16="http://schemas.microsoft.com/office/drawing/2014/main" id="{945D947E-0B8F-AA43-E592-01361C9340FE}"/>
              </a:ext>
            </a:extLst>
          </p:cNvPr>
          <p:cNvSpPr/>
          <p:nvPr/>
        </p:nvSpPr>
        <p:spPr>
          <a:xfrm>
            <a:off x="237068" y="1324303"/>
            <a:ext cx="11708524" cy="3163030"/>
          </a:xfrm>
          <a:custGeom>
            <a:avLst/>
            <a:gdLst>
              <a:gd name="csX0" fmla="*/ 0 w 11708524"/>
              <a:gd name="csY0" fmla="*/ 0 h 3163030"/>
              <a:gd name="csX1" fmla="*/ 11708524 w 11708524"/>
              <a:gd name="csY1" fmla="*/ 0 h 3163030"/>
              <a:gd name="csX2" fmla="*/ 11708524 w 11708524"/>
              <a:gd name="csY2" fmla="*/ 3163030 h 3163030"/>
              <a:gd name="csX3" fmla="*/ 0 w 11708524"/>
              <a:gd name="csY3" fmla="*/ 3163030 h 3163030"/>
              <a:gd name="csX4" fmla="*/ 0 w 11708524"/>
              <a:gd name="csY4" fmla="*/ 0 h 3163030"/>
            </a:gdLst>
            <a:ahLst/>
            <a:cxnLst>
              <a:cxn ang="0">
                <a:pos x="csX0" y="csY0"/>
              </a:cxn>
              <a:cxn ang="0">
                <a:pos x="csX1" y="csY1"/>
              </a:cxn>
              <a:cxn ang="0">
                <a:pos x="csX2" y="csY2"/>
              </a:cxn>
              <a:cxn ang="0">
                <a:pos x="csX3" y="csY3"/>
              </a:cxn>
              <a:cxn ang="0">
                <a:pos x="csX4" y="csY4"/>
              </a:cxn>
            </a:cxnLst>
            <a:rect l="l" t="t" r="r" b="b"/>
            <a:pathLst>
              <a:path w="11708524" h="3163030" fill="none" extrusionOk="0">
                <a:moveTo>
                  <a:pt x="0" y="0"/>
                </a:moveTo>
                <a:cubicBezTo>
                  <a:pt x="5260856" y="-49533"/>
                  <a:pt x="10206466" y="-14809"/>
                  <a:pt x="11708524" y="0"/>
                </a:cubicBezTo>
                <a:cubicBezTo>
                  <a:pt x="11796163" y="787356"/>
                  <a:pt x="11635845" y="1804122"/>
                  <a:pt x="11708524" y="3163030"/>
                </a:cubicBezTo>
                <a:cubicBezTo>
                  <a:pt x="9625516" y="3114799"/>
                  <a:pt x="1356046" y="3247485"/>
                  <a:pt x="0" y="3163030"/>
                </a:cubicBezTo>
                <a:cubicBezTo>
                  <a:pt x="-38581" y="1916964"/>
                  <a:pt x="63341" y="1300168"/>
                  <a:pt x="0" y="0"/>
                </a:cubicBezTo>
                <a:close/>
              </a:path>
              <a:path w="11708524" h="3163030" stroke="0" extrusionOk="0">
                <a:moveTo>
                  <a:pt x="0" y="0"/>
                </a:moveTo>
                <a:cubicBezTo>
                  <a:pt x="4307959" y="118645"/>
                  <a:pt x="9449110" y="116012"/>
                  <a:pt x="11708524" y="0"/>
                </a:cubicBezTo>
                <a:cubicBezTo>
                  <a:pt x="11575642" y="1386019"/>
                  <a:pt x="11793475" y="2721381"/>
                  <a:pt x="11708524" y="3163030"/>
                </a:cubicBezTo>
                <a:cubicBezTo>
                  <a:pt x="6123103" y="3297630"/>
                  <a:pt x="1683115" y="3005834"/>
                  <a:pt x="0" y="3163030"/>
                </a:cubicBezTo>
                <a:cubicBezTo>
                  <a:pt x="-20187" y="1915268"/>
                  <a:pt x="-152480" y="1128572"/>
                  <a:pt x="0" y="0"/>
                </a:cubicBezTo>
                <a:close/>
              </a:path>
            </a:pathLst>
          </a:custGeom>
          <a:solidFill>
            <a:schemeClr val="accent4"/>
          </a:solidFill>
          <a:ln w="98425">
            <a:solidFill>
              <a:schemeClr val="accent1">
                <a:shade val="15000"/>
              </a:schemeClr>
            </a:solidFill>
            <a:extLst>
              <a:ext uri="{C807C97D-BFC1-408E-A445-0C87EB9F89A2}">
                <ask:lineSketchStyleProps xmlns:ask="http://schemas.microsoft.com/office/drawing/2018/sketchyshapes" sd="1219033472">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accent2">
                    <a:lumMod val="40000"/>
                    <a:lumOff val="60000"/>
                  </a:schemeClr>
                </a:solidFill>
                <a:latin typeface="Congenial" panose="020F0502020204030204" pitchFamily="34" charset="0"/>
              </a:rPr>
              <a:t>SAT Solving </a:t>
            </a:r>
            <a:r>
              <a:rPr lang="en-US" sz="6600" dirty="0">
                <a:latin typeface="Congenial" panose="020F0502020204030204" pitchFamily="34" charset="0"/>
              </a:rPr>
              <a:t> for the Discrete Mathematician's Toolbox</a:t>
            </a:r>
            <a:endParaRPr lang="en-US" sz="6600" dirty="0"/>
          </a:p>
        </p:txBody>
      </p:sp>
    </p:spTree>
    <p:extLst>
      <p:ext uri="{BB962C8B-B14F-4D97-AF65-F5344CB8AC3E}">
        <p14:creationId xmlns:p14="http://schemas.microsoft.com/office/powerpoint/2010/main" val="1009300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03B99-0E96-6951-1D0B-2E7DE4DB6F84}"/>
              </a:ext>
            </a:extLst>
          </p:cNvPr>
          <p:cNvSpPr>
            <a:spLocks noGrp="1"/>
          </p:cNvSpPr>
          <p:nvPr>
            <p:ph type="title"/>
          </p:nvPr>
        </p:nvSpPr>
        <p:spPr>
          <a:xfrm>
            <a:off x="6417129" y="4102894"/>
            <a:ext cx="4936671" cy="1325563"/>
          </a:xfrm>
        </p:spPr>
        <p:txBody>
          <a:bodyPr/>
          <a:lstStyle/>
          <a:p>
            <a:r>
              <a:rPr lang="en-US" dirty="0">
                <a:latin typeface="Palatino" pitchFamily="2" charset="77"/>
                <a:ea typeface="Palatino" pitchFamily="2" charset="77"/>
              </a:rPr>
              <a:t>- Jordan Ellenberg </a:t>
            </a:r>
          </a:p>
        </p:txBody>
      </p:sp>
      <p:sp>
        <p:nvSpPr>
          <p:cNvPr id="3" name="Content Placeholder 2">
            <a:extLst>
              <a:ext uri="{FF2B5EF4-FFF2-40B4-BE49-F238E27FC236}">
                <a16:creationId xmlns:a16="http://schemas.microsoft.com/office/drawing/2014/main" id="{96C621BF-55DE-7428-4725-D1BA90AB2197}"/>
              </a:ext>
            </a:extLst>
          </p:cNvPr>
          <p:cNvSpPr>
            <a:spLocks noGrp="1"/>
          </p:cNvSpPr>
          <p:nvPr>
            <p:ph idx="1"/>
          </p:nvPr>
        </p:nvSpPr>
        <p:spPr>
          <a:xfrm>
            <a:off x="838200" y="1429543"/>
            <a:ext cx="10515600" cy="2297642"/>
          </a:xfrm>
        </p:spPr>
        <p:txBody>
          <a:bodyPr>
            <a:normAutofit/>
          </a:bodyPr>
          <a:lstStyle/>
          <a:p>
            <a:pPr marL="0" indent="0" algn="r">
              <a:buNone/>
            </a:pPr>
            <a:r>
              <a:rPr lang="en-US" sz="3600" dirty="0">
                <a:latin typeface="Palatino" pitchFamily="2" charset="77"/>
                <a:ea typeface="Palatino" pitchFamily="2" charset="77"/>
              </a:rPr>
              <a:t>“What’s most exciting to me is modeling </a:t>
            </a:r>
            <a:r>
              <a:rPr lang="en-US" sz="3600" b="1" dirty="0">
                <a:solidFill>
                  <a:srgbClr val="0070C0"/>
                </a:solidFill>
                <a:latin typeface="Palatino" pitchFamily="2" charset="77"/>
                <a:ea typeface="Palatino" pitchFamily="2" charset="77"/>
              </a:rPr>
              <a:t>new modes of human-machine collaboration</a:t>
            </a:r>
            <a:r>
              <a:rPr lang="en-US" sz="3600" dirty="0">
                <a:latin typeface="Palatino" pitchFamily="2" charset="77"/>
                <a:ea typeface="Palatino" pitchFamily="2" charset="77"/>
              </a:rPr>
              <a:t>. </a:t>
            </a:r>
          </a:p>
          <a:p>
            <a:pPr marL="0" indent="0" algn="r">
              <a:buNone/>
            </a:pPr>
            <a:r>
              <a:rPr lang="en-US" sz="3600" dirty="0">
                <a:latin typeface="Palatino" pitchFamily="2" charset="77"/>
                <a:ea typeface="Palatino" pitchFamily="2" charset="77"/>
              </a:rPr>
              <a:t>I don’t look to use these as a replacement for human mathematicians, but as </a:t>
            </a:r>
            <a:r>
              <a:rPr lang="en-US" sz="3600" b="1" dirty="0">
                <a:solidFill>
                  <a:srgbClr val="0070C0"/>
                </a:solidFill>
                <a:latin typeface="Palatino" pitchFamily="2" charset="77"/>
                <a:ea typeface="Palatino" pitchFamily="2" charset="77"/>
              </a:rPr>
              <a:t>a force multiplier</a:t>
            </a:r>
            <a:r>
              <a:rPr lang="en-US" sz="3600" dirty="0">
                <a:latin typeface="Palatino" pitchFamily="2" charset="77"/>
                <a:ea typeface="Palatino" pitchFamily="2" charset="77"/>
              </a:rPr>
              <a:t>.”</a:t>
            </a:r>
          </a:p>
        </p:txBody>
      </p:sp>
    </p:spTree>
    <p:extLst>
      <p:ext uri="{BB962C8B-B14F-4D97-AF65-F5344CB8AC3E}">
        <p14:creationId xmlns:p14="http://schemas.microsoft.com/office/powerpoint/2010/main" val="3362988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erence Tao at IMO 2024: AI and ...">
            <a:extLst>
              <a:ext uri="{FF2B5EF4-FFF2-40B4-BE49-F238E27FC236}">
                <a16:creationId xmlns:a16="http://schemas.microsoft.com/office/drawing/2014/main" id="{CF029334-9528-0F5B-D240-FCE607B090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808" y="586012"/>
            <a:ext cx="4501092" cy="252904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3CDC973-9C2B-9F54-A067-AA684A352246}"/>
              </a:ext>
            </a:extLst>
          </p:cNvPr>
          <p:cNvSpPr txBox="1"/>
          <p:nvPr/>
        </p:nvSpPr>
        <p:spPr>
          <a:xfrm>
            <a:off x="651479" y="3570482"/>
            <a:ext cx="11819467" cy="3046988"/>
          </a:xfrm>
          <a:prstGeom prst="rect">
            <a:avLst/>
          </a:prstGeom>
          <a:noFill/>
        </p:spPr>
        <p:txBody>
          <a:bodyPr wrap="square" rtlCol="0">
            <a:spAutoFit/>
          </a:bodyPr>
          <a:lstStyle/>
          <a:p>
            <a:pPr marL="457200" indent="-457200">
              <a:buFont typeface="Arial" panose="020B0604020202020204" pitchFamily="34" charset="0"/>
              <a:buChar char="•"/>
            </a:pPr>
            <a:r>
              <a:rPr lang="en-US" sz="3200" dirty="0">
                <a:solidFill>
                  <a:schemeClr val="bg2">
                    <a:lumMod val="75000"/>
                  </a:schemeClr>
                </a:solidFill>
                <a:latin typeface="Palatino" pitchFamily="2" charset="77"/>
                <a:ea typeface="Palatino" pitchFamily="2" charset="77"/>
              </a:rPr>
              <a:t>Abacus</a:t>
            </a:r>
          </a:p>
          <a:p>
            <a:pPr marL="457200" indent="-457200">
              <a:buFont typeface="Arial" panose="020B0604020202020204" pitchFamily="34" charset="0"/>
              <a:buChar char="•"/>
            </a:pPr>
            <a:r>
              <a:rPr lang="en-US" sz="3200" dirty="0">
                <a:solidFill>
                  <a:schemeClr val="bg2">
                    <a:lumMod val="75000"/>
                  </a:schemeClr>
                </a:solidFill>
                <a:latin typeface="Palatino" pitchFamily="2" charset="77"/>
                <a:ea typeface="Palatino" pitchFamily="2" charset="77"/>
              </a:rPr>
              <a:t>Tables (Logarithm, Primes, OEIS, Elliptic curves, Groups)</a:t>
            </a:r>
          </a:p>
          <a:p>
            <a:pPr marL="457200" indent="-457200">
              <a:buFont typeface="Arial" panose="020B0604020202020204" pitchFamily="34" charset="0"/>
              <a:buChar char="•"/>
            </a:pPr>
            <a:r>
              <a:rPr lang="en-US" sz="3200" dirty="0">
                <a:solidFill>
                  <a:schemeClr val="bg2">
                    <a:lumMod val="75000"/>
                  </a:schemeClr>
                </a:solidFill>
                <a:latin typeface="Palatino" pitchFamily="2" charset="77"/>
                <a:ea typeface="Palatino" pitchFamily="2" charset="77"/>
              </a:rPr>
              <a:t>Computer Algebra Systems (Maple, SAGE, Mathematica)</a:t>
            </a:r>
          </a:p>
          <a:p>
            <a:pPr marL="457200" indent="-457200">
              <a:buFont typeface="Arial" panose="020B0604020202020204" pitchFamily="34" charset="0"/>
              <a:buChar char="•"/>
            </a:pPr>
            <a:r>
              <a:rPr lang="en-US" sz="3200" b="1" dirty="0">
                <a:solidFill>
                  <a:srgbClr val="0070C0"/>
                </a:solidFill>
                <a:latin typeface="Palatino" pitchFamily="2" charset="77"/>
                <a:ea typeface="Palatino" pitchFamily="2" charset="77"/>
              </a:rPr>
              <a:t>SAT solvers</a:t>
            </a:r>
          </a:p>
          <a:p>
            <a:pPr marL="457200" indent="-457200">
              <a:buFont typeface="Arial" panose="020B0604020202020204" pitchFamily="34" charset="0"/>
              <a:buChar char="•"/>
            </a:pPr>
            <a:r>
              <a:rPr lang="en-US" sz="3200" dirty="0">
                <a:solidFill>
                  <a:schemeClr val="bg2">
                    <a:lumMod val="75000"/>
                  </a:schemeClr>
                </a:solidFill>
                <a:latin typeface="Palatino" pitchFamily="2" charset="77"/>
                <a:ea typeface="Palatino" pitchFamily="2" charset="77"/>
              </a:rPr>
              <a:t>Formal theorem provers (Lean)</a:t>
            </a:r>
            <a:endParaRPr lang="en-US" sz="3200" b="1" dirty="0">
              <a:solidFill>
                <a:schemeClr val="bg2">
                  <a:lumMod val="75000"/>
                </a:schemeClr>
              </a:solidFill>
              <a:latin typeface="Palatino" pitchFamily="2" charset="77"/>
              <a:ea typeface="Palatino" pitchFamily="2" charset="77"/>
            </a:endParaRPr>
          </a:p>
          <a:p>
            <a:pPr marL="457200" indent="-457200">
              <a:buFont typeface="Arial" panose="020B0604020202020204" pitchFamily="34" charset="0"/>
              <a:buChar char="•"/>
            </a:pPr>
            <a:r>
              <a:rPr lang="en-US" sz="3200" dirty="0">
                <a:solidFill>
                  <a:schemeClr val="bg2">
                    <a:lumMod val="75000"/>
                  </a:schemeClr>
                </a:solidFill>
                <a:latin typeface="Palatino" pitchFamily="2" charset="77"/>
                <a:ea typeface="Palatino" pitchFamily="2" charset="77"/>
              </a:rPr>
              <a:t>LLMs?</a:t>
            </a:r>
          </a:p>
        </p:txBody>
      </p:sp>
      <p:sp>
        <p:nvSpPr>
          <p:cNvPr id="8" name="Oval Callout 7">
            <a:extLst>
              <a:ext uri="{FF2B5EF4-FFF2-40B4-BE49-F238E27FC236}">
                <a16:creationId xmlns:a16="http://schemas.microsoft.com/office/drawing/2014/main" id="{D27DD4CE-F10B-DE21-3C5B-ECDADC5DEA27}"/>
              </a:ext>
            </a:extLst>
          </p:cNvPr>
          <p:cNvSpPr/>
          <p:nvPr/>
        </p:nvSpPr>
        <p:spPr>
          <a:xfrm>
            <a:off x="4762500" y="1204022"/>
            <a:ext cx="6274859" cy="2224978"/>
          </a:xfrm>
          <a:custGeom>
            <a:avLst/>
            <a:gdLst>
              <a:gd name="csX0" fmla="*/ -1242861 w 6274859"/>
              <a:gd name="csY0" fmla="*/ 301485 h 2224978"/>
              <a:gd name="csX1" fmla="*/ -741750 w 6274859"/>
              <a:gd name="csY1" fmla="*/ 332003 h 2224978"/>
              <a:gd name="csX2" fmla="*/ -259912 w 6274859"/>
              <a:gd name="csY2" fmla="*/ 361348 h 2224978"/>
              <a:gd name="csX3" fmla="*/ 221926 w 6274859"/>
              <a:gd name="csY3" fmla="*/ 390692 h 2224978"/>
              <a:gd name="csX4" fmla="*/ 684490 w 6274859"/>
              <a:gd name="csY4" fmla="*/ 418863 h 2224978"/>
              <a:gd name="csX5" fmla="*/ 3400464 w 6274859"/>
              <a:gd name="csY5" fmla="*/ 3917 h 2224978"/>
              <a:gd name="csX6" fmla="*/ 5894133 w 6274859"/>
              <a:gd name="csY6" fmla="*/ 1643665 h 2224978"/>
              <a:gd name="csX7" fmla="*/ 2972095 w 6274859"/>
              <a:gd name="csY7" fmla="*/ 2223433 h 2224978"/>
              <a:gd name="csX8" fmla="*/ 130313 w 6274859"/>
              <a:gd name="csY8" fmla="*/ 795195 h 2224978"/>
              <a:gd name="csX9" fmla="*/ -354875 w 6274859"/>
              <a:gd name="csY9" fmla="*/ 620751 h 2224978"/>
              <a:gd name="csX10" fmla="*/ -826332 w 6274859"/>
              <a:gd name="csY10" fmla="*/ 451244 h 2224978"/>
              <a:gd name="csX11" fmla="*/ -1242861 w 6274859"/>
              <a:gd name="csY11" fmla="*/ 301485 h 22249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6274859" h="2224978" fill="none" extrusionOk="0">
                <a:moveTo>
                  <a:pt x="-1242861" y="301485"/>
                </a:moveTo>
                <a:cubicBezTo>
                  <a:pt x="-1016015" y="285203"/>
                  <a:pt x="-854107" y="360553"/>
                  <a:pt x="-741750" y="332003"/>
                </a:cubicBezTo>
                <a:cubicBezTo>
                  <a:pt x="-629393" y="303453"/>
                  <a:pt x="-433332" y="369264"/>
                  <a:pt x="-259912" y="361348"/>
                </a:cubicBezTo>
                <a:cubicBezTo>
                  <a:pt x="-86492" y="353432"/>
                  <a:pt x="98413" y="418837"/>
                  <a:pt x="221926" y="390692"/>
                </a:cubicBezTo>
                <a:cubicBezTo>
                  <a:pt x="345439" y="362547"/>
                  <a:pt x="517435" y="429963"/>
                  <a:pt x="684490" y="418863"/>
                </a:cubicBezTo>
                <a:cubicBezTo>
                  <a:pt x="1285802" y="323673"/>
                  <a:pt x="2311995" y="-161238"/>
                  <a:pt x="3400464" y="3917"/>
                </a:cubicBezTo>
                <a:cubicBezTo>
                  <a:pt x="5985713" y="4451"/>
                  <a:pt x="7060115" y="951919"/>
                  <a:pt x="5894133" y="1643665"/>
                </a:cubicBezTo>
                <a:cubicBezTo>
                  <a:pt x="5009181" y="2033129"/>
                  <a:pt x="4298372" y="2032351"/>
                  <a:pt x="2972095" y="2223433"/>
                </a:cubicBezTo>
                <a:cubicBezTo>
                  <a:pt x="737107" y="2292273"/>
                  <a:pt x="-246288" y="1442330"/>
                  <a:pt x="130313" y="795195"/>
                </a:cubicBezTo>
                <a:cubicBezTo>
                  <a:pt x="-71112" y="753243"/>
                  <a:pt x="-216409" y="626826"/>
                  <a:pt x="-354875" y="620751"/>
                </a:cubicBezTo>
                <a:cubicBezTo>
                  <a:pt x="-493341" y="614676"/>
                  <a:pt x="-649525" y="500497"/>
                  <a:pt x="-826332" y="451244"/>
                </a:cubicBezTo>
                <a:cubicBezTo>
                  <a:pt x="-1003139" y="401991"/>
                  <a:pt x="-1022090" y="336867"/>
                  <a:pt x="-1242861" y="301485"/>
                </a:cubicBezTo>
                <a:close/>
              </a:path>
              <a:path w="6274859" h="2224978" stroke="0" extrusionOk="0">
                <a:moveTo>
                  <a:pt x="-1242861" y="301485"/>
                </a:moveTo>
                <a:cubicBezTo>
                  <a:pt x="-1030760" y="277227"/>
                  <a:pt x="-944524" y="334868"/>
                  <a:pt x="-780297" y="329656"/>
                </a:cubicBezTo>
                <a:cubicBezTo>
                  <a:pt x="-616070" y="324444"/>
                  <a:pt x="-532967" y="352230"/>
                  <a:pt x="-356280" y="355479"/>
                </a:cubicBezTo>
                <a:cubicBezTo>
                  <a:pt x="-179593" y="358728"/>
                  <a:pt x="30094" y="418140"/>
                  <a:pt x="164105" y="387171"/>
                </a:cubicBezTo>
                <a:cubicBezTo>
                  <a:pt x="298116" y="356202"/>
                  <a:pt x="455614" y="459315"/>
                  <a:pt x="684490" y="418863"/>
                </a:cubicBezTo>
                <a:cubicBezTo>
                  <a:pt x="1539307" y="224784"/>
                  <a:pt x="2378112" y="-24667"/>
                  <a:pt x="3400464" y="3917"/>
                </a:cubicBezTo>
                <a:cubicBezTo>
                  <a:pt x="5772911" y="-167358"/>
                  <a:pt x="6598054" y="880371"/>
                  <a:pt x="5894133" y="1643665"/>
                </a:cubicBezTo>
                <a:cubicBezTo>
                  <a:pt x="5155969" y="2171773"/>
                  <a:pt x="4166322" y="2117156"/>
                  <a:pt x="2972095" y="2223433"/>
                </a:cubicBezTo>
                <a:cubicBezTo>
                  <a:pt x="830705" y="2343995"/>
                  <a:pt x="-397374" y="1513902"/>
                  <a:pt x="130313" y="795195"/>
                </a:cubicBezTo>
                <a:cubicBezTo>
                  <a:pt x="-41095" y="765640"/>
                  <a:pt x="-115933" y="655298"/>
                  <a:pt x="-286216" y="645436"/>
                </a:cubicBezTo>
                <a:cubicBezTo>
                  <a:pt x="-456499" y="635575"/>
                  <a:pt x="-552250" y="500000"/>
                  <a:pt x="-730209" y="485803"/>
                </a:cubicBezTo>
                <a:cubicBezTo>
                  <a:pt x="-908168" y="471606"/>
                  <a:pt x="-1098731" y="308858"/>
                  <a:pt x="-1242861" y="301485"/>
                </a:cubicBezTo>
                <a:close/>
              </a:path>
            </a:pathLst>
          </a:custGeom>
          <a:solidFill>
            <a:schemeClr val="tx2">
              <a:lumMod val="25000"/>
              <a:lumOff val="75000"/>
            </a:schemeClr>
          </a:solidFill>
          <a:ln>
            <a:extLst>
              <a:ext uri="{C807C97D-BFC1-408E-A445-0C87EB9F89A2}">
                <ask:lineSketchStyleProps xmlns:ask="http://schemas.microsoft.com/office/drawing/2018/sketchyshapes" sd="1219033472">
                  <a:prstGeom prst="wedgeEllipseCallout">
                    <a:avLst>
                      <a:gd name="adj1" fmla="val -69807"/>
                      <a:gd name="adj2" fmla="val -36450"/>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bg2">
                    <a:lumMod val="10000"/>
                  </a:schemeClr>
                </a:solidFill>
                <a:latin typeface="Palatino" pitchFamily="2" charset="77"/>
                <a:ea typeface="Palatino" pitchFamily="2" charset="77"/>
              </a:rPr>
              <a:t>Computation has been assisting math since the beginning !</a:t>
            </a:r>
          </a:p>
        </p:txBody>
      </p:sp>
    </p:spTree>
    <p:extLst>
      <p:ext uri="{BB962C8B-B14F-4D97-AF65-F5344CB8AC3E}">
        <p14:creationId xmlns:p14="http://schemas.microsoft.com/office/powerpoint/2010/main" val="524765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AD1A3870-EA42-4CB3-DBA8-D37CDB31BF99}"/>
              </a:ext>
            </a:extLst>
          </p:cNvPr>
          <p:cNvPicPr>
            <a:picLocks noChangeAspect="1"/>
          </p:cNvPicPr>
          <p:nvPr/>
        </p:nvPicPr>
        <p:blipFill>
          <a:blip r:embed="rId3"/>
          <a:stretch>
            <a:fillRect/>
          </a:stretch>
        </p:blipFill>
        <p:spPr>
          <a:xfrm>
            <a:off x="4406060" y="3777855"/>
            <a:ext cx="2347950" cy="2176817"/>
          </a:xfrm>
          <a:prstGeom prst="rect">
            <a:avLst/>
          </a:prstGeom>
        </p:spPr>
      </p:pic>
      <p:pic>
        <p:nvPicPr>
          <p:cNvPr id="3082" name="Picture 10" descr="Keller's conjecture - Wikipedia">
            <a:extLst>
              <a:ext uri="{FF2B5EF4-FFF2-40B4-BE49-F238E27FC236}">
                <a16:creationId xmlns:a16="http://schemas.microsoft.com/office/drawing/2014/main" id="{76576A42-A55F-D8F0-74EC-B12092F903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324" y="3981098"/>
            <a:ext cx="1447800" cy="1447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B269F43-CB8B-0024-6C05-6495EA587C76}"/>
              </a:ext>
            </a:extLst>
          </p:cNvPr>
          <p:cNvSpPr>
            <a:spLocks noGrp="1"/>
          </p:cNvSpPr>
          <p:nvPr>
            <p:ph type="title"/>
          </p:nvPr>
        </p:nvSpPr>
        <p:spPr>
          <a:xfrm>
            <a:off x="529091" y="234001"/>
            <a:ext cx="11072813" cy="1094234"/>
          </a:xfrm>
        </p:spPr>
        <p:txBody>
          <a:bodyPr>
            <a:normAutofit fontScale="90000"/>
          </a:bodyPr>
          <a:lstStyle/>
          <a:p>
            <a:r>
              <a:rPr lang="en-US" b="1" dirty="0">
                <a:latin typeface="Palatino" pitchFamily="2" charset="77"/>
                <a:ea typeface="Palatino" pitchFamily="2" charset="77"/>
              </a:rPr>
              <a:t>You’ve already heard about SAT for Math (?)</a:t>
            </a:r>
          </a:p>
        </p:txBody>
      </p:sp>
      <p:pic>
        <p:nvPicPr>
          <p:cNvPr id="4" name="Picture 3">
            <a:extLst>
              <a:ext uri="{FF2B5EF4-FFF2-40B4-BE49-F238E27FC236}">
                <a16:creationId xmlns:a16="http://schemas.microsoft.com/office/drawing/2014/main" id="{521FDB6B-0C2F-A5B3-6415-CC80E0F4B81A}"/>
              </a:ext>
            </a:extLst>
          </p:cNvPr>
          <p:cNvPicPr>
            <a:picLocks noChangeAspect="1"/>
          </p:cNvPicPr>
          <p:nvPr/>
        </p:nvPicPr>
        <p:blipFill>
          <a:blip r:embed="rId5"/>
          <a:stretch>
            <a:fillRect/>
          </a:stretch>
        </p:blipFill>
        <p:spPr>
          <a:xfrm>
            <a:off x="767332" y="1378096"/>
            <a:ext cx="1991497" cy="1797730"/>
          </a:xfrm>
          <a:custGeom>
            <a:avLst/>
            <a:gdLst>
              <a:gd name="csX0" fmla="*/ 0 w 1991497"/>
              <a:gd name="csY0" fmla="*/ 0 h 1797730"/>
              <a:gd name="csX1" fmla="*/ 537704 w 1991497"/>
              <a:gd name="csY1" fmla="*/ 0 h 1797730"/>
              <a:gd name="csX2" fmla="*/ 1055493 w 1991497"/>
              <a:gd name="csY2" fmla="*/ 0 h 1797730"/>
              <a:gd name="csX3" fmla="*/ 1991497 w 1991497"/>
              <a:gd name="csY3" fmla="*/ 0 h 1797730"/>
              <a:gd name="csX4" fmla="*/ 1991497 w 1991497"/>
              <a:gd name="csY4" fmla="*/ 545311 h 1797730"/>
              <a:gd name="csX5" fmla="*/ 1991497 w 1991497"/>
              <a:gd name="csY5" fmla="*/ 1180509 h 1797730"/>
              <a:gd name="csX6" fmla="*/ 1991497 w 1991497"/>
              <a:gd name="csY6" fmla="*/ 1797730 h 1797730"/>
              <a:gd name="csX7" fmla="*/ 1533453 w 1991497"/>
              <a:gd name="csY7" fmla="*/ 1797730 h 1797730"/>
              <a:gd name="csX8" fmla="*/ 1055493 w 1991497"/>
              <a:gd name="csY8" fmla="*/ 1797730 h 1797730"/>
              <a:gd name="csX9" fmla="*/ 617364 w 1991497"/>
              <a:gd name="csY9" fmla="*/ 1797730 h 1797730"/>
              <a:gd name="csX10" fmla="*/ 0 w 1991497"/>
              <a:gd name="csY10" fmla="*/ 1797730 h 1797730"/>
              <a:gd name="csX11" fmla="*/ 0 w 1991497"/>
              <a:gd name="csY11" fmla="*/ 1180509 h 1797730"/>
              <a:gd name="csX12" fmla="*/ 0 w 1991497"/>
              <a:gd name="csY12" fmla="*/ 635198 h 1797730"/>
              <a:gd name="csX13" fmla="*/ 0 w 1991497"/>
              <a:gd name="csY13" fmla="*/ 0 h 17977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991497" h="1797730" fill="none" extrusionOk="0">
                <a:moveTo>
                  <a:pt x="0" y="0"/>
                </a:moveTo>
                <a:cubicBezTo>
                  <a:pt x="120684" y="-60006"/>
                  <a:pt x="279274" y="46620"/>
                  <a:pt x="537704" y="0"/>
                </a:cubicBezTo>
                <a:cubicBezTo>
                  <a:pt x="796134" y="-46620"/>
                  <a:pt x="819512" y="8482"/>
                  <a:pt x="1055493" y="0"/>
                </a:cubicBezTo>
                <a:cubicBezTo>
                  <a:pt x="1291474" y="-8482"/>
                  <a:pt x="1760914" y="57230"/>
                  <a:pt x="1991497" y="0"/>
                </a:cubicBezTo>
                <a:cubicBezTo>
                  <a:pt x="2012374" y="148580"/>
                  <a:pt x="1970796" y="310259"/>
                  <a:pt x="1991497" y="545311"/>
                </a:cubicBezTo>
                <a:cubicBezTo>
                  <a:pt x="2012198" y="780363"/>
                  <a:pt x="1944434" y="956830"/>
                  <a:pt x="1991497" y="1180509"/>
                </a:cubicBezTo>
                <a:cubicBezTo>
                  <a:pt x="2038560" y="1404188"/>
                  <a:pt x="1963542" y="1535186"/>
                  <a:pt x="1991497" y="1797730"/>
                </a:cubicBezTo>
                <a:cubicBezTo>
                  <a:pt x="1834070" y="1811520"/>
                  <a:pt x="1670164" y="1768711"/>
                  <a:pt x="1533453" y="1797730"/>
                </a:cubicBezTo>
                <a:cubicBezTo>
                  <a:pt x="1396742" y="1826749"/>
                  <a:pt x="1287205" y="1760997"/>
                  <a:pt x="1055493" y="1797730"/>
                </a:cubicBezTo>
                <a:cubicBezTo>
                  <a:pt x="823781" y="1834463"/>
                  <a:pt x="728966" y="1774117"/>
                  <a:pt x="617364" y="1797730"/>
                </a:cubicBezTo>
                <a:cubicBezTo>
                  <a:pt x="505762" y="1821343"/>
                  <a:pt x="135294" y="1778915"/>
                  <a:pt x="0" y="1797730"/>
                </a:cubicBezTo>
                <a:cubicBezTo>
                  <a:pt x="-7249" y="1636854"/>
                  <a:pt x="27175" y="1349009"/>
                  <a:pt x="0" y="1180509"/>
                </a:cubicBezTo>
                <a:cubicBezTo>
                  <a:pt x="-27175" y="1012009"/>
                  <a:pt x="20139" y="784034"/>
                  <a:pt x="0" y="635198"/>
                </a:cubicBezTo>
                <a:cubicBezTo>
                  <a:pt x="-20139" y="486362"/>
                  <a:pt x="31496" y="138019"/>
                  <a:pt x="0" y="0"/>
                </a:cubicBezTo>
                <a:close/>
              </a:path>
              <a:path w="1991497" h="1797730" stroke="0" extrusionOk="0">
                <a:moveTo>
                  <a:pt x="0" y="0"/>
                </a:moveTo>
                <a:cubicBezTo>
                  <a:pt x="219158" y="-31551"/>
                  <a:pt x="300123" y="34352"/>
                  <a:pt x="477959" y="0"/>
                </a:cubicBezTo>
                <a:cubicBezTo>
                  <a:pt x="655795" y="-34352"/>
                  <a:pt x="733687" y="1335"/>
                  <a:pt x="916089" y="0"/>
                </a:cubicBezTo>
                <a:cubicBezTo>
                  <a:pt x="1098491" y="-1335"/>
                  <a:pt x="1208875" y="4906"/>
                  <a:pt x="1453793" y="0"/>
                </a:cubicBezTo>
                <a:cubicBezTo>
                  <a:pt x="1698711" y="-4906"/>
                  <a:pt x="1727066" y="43274"/>
                  <a:pt x="1991497" y="0"/>
                </a:cubicBezTo>
                <a:cubicBezTo>
                  <a:pt x="1998704" y="145428"/>
                  <a:pt x="1926292" y="404630"/>
                  <a:pt x="1991497" y="581266"/>
                </a:cubicBezTo>
                <a:cubicBezTo>
                  <a:pt x="2056702" y="757902"/>
                  <a:pt x="1967657" y="890431"/>
                  <a:pt x="1991497" y="1144555"/>
                </a:cubicBezTo>
                <a:cubicBezTo>
                  <a:pt x="2015337" y="1398679"/>
                  <a:pt x="1951269" y="1490763"/>
                  <a:pt x="1991497" y="1797730"/>
                </a:cubicBezTo>
                <a:cubicBezTo>
                  <a:pt x="1798654" y="1834443"/>
                  <a:pt x="1714305" y="1770867"/>
                  <a:pt x="1493623" y="1797730"/>
                </a:cubicBezTo>
                <a:cubicBezTo>
                  <a:pt x="1272941" y="1824593"/>
                  <a:pt x="1213617" y="1776202"/>
                  <a:pt x="1055493" y="1797730"/>
                </a:cubicBezTo>
                <a:cubicBezTo>
                  <a:pt x="897369" y="1819258"/>
                  <a:pt x="777754" y="1784054"/>
                  <a:pt x="557619" y="1797730"/>
                </a:cubicBezTo>
                <a:cubicBezTo>
                  <a:pt x="337484" y="1811406"/>
                  <a:pt x="186748" y="1750072"/>
                  <a:pt x="0" y="1797730"/>
                </a:cubicBezTo>
                <a:cubicBezTo>
                  <a:pt x="-1302" y="1672622"/>
                  <a:pt x="57578" y="1496003"/>
                  <a:pt x="0" y="1216464"/>
                </a:cubicBezTo>
                <a:cubicBezTo>
                  <a:pt x="-57578" y="936925"/>
                  <a:pt x="39877" y="924842"/>
                  <a:pt x="0" y="635198"/>
                </a:cubicBezTo>
                <a:cubicBezTo>
                  <a:pt x="-39877" y="345554"/>
                  <a:pt x="40139" y="250300"/>
                  <a:pt x="0" y="0"/>
                </a:cubicBezTo>
                <a:close/>
              </a:path>
            </a:pathLst>
          </a:custGeom>
          <a:ln>
            <a:solidFill>
              <a:schemeClr val="accent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pic>
      <p:sp>
        <p:nvSpPr>
          <p:cNvPr id="6" name="TextBox 5">
            <a:extLst>
              <a:ext uri="{FF2B5EF4-FFF2-40B4-BE49-F238E27FC236}">
                <a16:creationId xmlns:a16="http://schemas.microsoft.com/office/drawing/2014/main" id="{42AC934D-7339-5BB9-6062-1063A3649D3C}"/>
              </a:ext>
            </a:extLst>
          </p:cNvPr>
          <p:cNvSpPr txBox="1"/>
          <p:nvPr/>
        </p:nvSpPr>
        <p:spPr>
          <a:xfrm>
            <a:off x="144653" y="3278412"/>
            <a:ext cx="6096000" cy="369332"/>
          </a:xfrm>
          <a:prstGeom prst="rect">
            <a:avLst/>
          </a:prstGeom>
          <a:noFill/>
        </p:spPr>
        <p:txBody>
          <a:bodyPr wrap="square">
            <a:spAutoFit/>
          </a:bodyPr>
          <a:lstStyle/>
          <a:p>
            <a:r>
              <a:rPr lang="en-US" b="1" dirty="0">
                <a:latin typeface="Palatino" pitchFamily="2" charset="77"/>
                <a:ea typeface="Palatino" pitchFamily="2" charset="77"/>
              </a:rPr>
              <a:t>(2014) </a:t>
            </a:r>
            <a:r>
              <a:rPr lang="en-US" dirty="0">
                <a:latin typeface="Palatino" pitchFamily="2" charset="77"/>
                <a:ea typeface="Palatino" pitchFamily="2" charset="77"/>
              </a:rPr>
              <a:t>Boolean Erdős Discrepancy</a:t>
            </a:r>
          </a:p>
        </p:txBody>
      </p:sp>
      <p:pic>
        <p:nvPicPr>
          <p:cNvPr id="3074" name="Picture 2" descr="Two-hundred-terabyte maths proof is largest ever | Nature">
            <a:extLst>
              <a:ext uri="{FF2B5EF4-FFF2-40B4-BE49-F238E27FC236}">
                <a16:creationId xmlns:a16="http://schemas.microsoft.com/office/drawing/2014/main" id="{1843AD09-8FDE-57FD-499D-2A199EC3D8E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997" t="5260" r="5359" b="5178"/>
          <a:stretch/>
        </p:blipFill>
        <p:spPr bwMode="auto">
          <a:xfrm>
            <a:off x="4824495" y="1485418"/>
            <a:ext cx="2152891" cy="1662883"/>
          </a:xfrm>
          <a:custGeom>
            <a:avLst/>
            <a:gdLst>
              <a:gd name="csX0" fmla="*/ 0 w 2152891"/>
              <a:gd name="csY0" fmla="*/ 0 h 1662883"/>
              <a:gd name="csX1" fmla="*/ 516694 w 2152891"/>
              <a:gd name="csY1" fmla="*/ 0 h 1662883"/>
              <a:gd name="csX2" fmla="*/ 990330 w 2152891"/>
              <a:gd name="csY2" fmla="*/ 0 h 1662883"/>
              <a:gd name="csX3" fmla="*/ 1571610 w 2152891"/>
              <a:gd name="csY3" fmla="*/ 0 h 1662883"/>
              <a:gd name="csX4" fmla="*/ 2152891 w 2152891"/>
              <a:gd name="csY4" fmla="*/ 0 h 1662883"/>
              <a:gd name="csX5" fmla="*/ 2152891 w 2152891"/>
              <a:gd name="csY5" fmla="*/ 537666 h 1662883"/>
              <a:gd name="csX6" fmla="*/ 2152891 w 2152891"/>
              <a:gd name="csY6" fmla="*/ 1058702 h 1662883"/>
              <a:gd name="csX7" fmla="*/ 2152891 w 2152891"/>
              <a:gd name="csY7" fmla="*/ 1662883 h 1662883"/>
              <a:gd name="csX8" fmla="*/ 1614668 w 2152891"/>
              <a:gd name="csY8" fmla="*/ 1662883 h 1662883"/>
              <a:gd name="csX9" fmla="*/ 1141032 w 2152891"/>
              <a:gd name="csY9" fmla="*/ 1662883 h 1662883"/>
              <a:gd name="csX10" fmla="*/ 602809 w 2152891"/>
              <a:gd name="csY10" fmla="*/ 1662883 h 1662883"/>
              <a:gd name="csX11" fmla="*/ 0 w 2152891"/>
              <a:gd name="csY11" fmla="*/ 1662883 h 1662883"/>
              <a:gd name="csX12" fmla="*/ 0 w 2152891"/>
              <a:gd name="csY12" fmla="*/ 1125217 h 1662883"/>
              <a:gd name="csX13" fmla="*/ 0 w 2152891"/>
              <a:gd name="csY13" fmla="*/ 587552 h 1662883"/>
              <a:gd name="csX14" fmla="*/ 0 w 2152891"/>
              <a:gd name="csY14" fmla="*/ 0 h 16628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52891" h="1662883" extrusionOk="0">
                <a:moveTo>
                  <a:pt x="0" y="0"/>
                </a:moveTo>
                <a:cubicBezTo>
                  <a:pt x="182933" y="-33048"/>
                  <a:pt x="308311" y="50431"/>
                  <a:pt x="516694" y="0"/>
                </a:cubicBezTo>
                <a:cubicBezTo>
                  <a:pt x="725077" y="-50431"/>
                  <a:pt x="857168" y="24007"/>
                  <a:pt x="990330" y="0"/>
                </a:cubicBezTo>
                <a:cubicBezTo>
                  <a:pt x="1123492" y="-24007"/>
                  <a:pt x="1419225" y="52709"/>
                  <a:pt x="1571610" y="0"/>
                </a:cubicBezTo>
                <a:cubicBezTo>
                  <a:pt x="1723995" y="-52709"/>
                  <a:pt x="2005462" y="17494"/>
                  <a:pt x="2152891" y="0"/>
                </a:cubicBezTo>
                <a:cubicBezTo>
                  <a:pt x="2156132" y="128388"/>
                  <a:pt x="2152498" y="366462"/>
                  <a:pt x="2152891" y="537666"/>
                </a:cubicBezTo>
                <a:cubicBezTo>
                  <a:pt x="2153284" y="708870"/>
                  <a:pt x="2091171" y="805254"/>
                  <a:pt x="2152891" y="1058702"/>
                </a:cubicBezTo>
                <a:cubicBezTo>
                  <a:pt x="2214611" y="1312150"/>
                  <a:pt x="2087062" y="1447103"/>
                  <a:pt x="2152891" y="1662883"/>
                </a:cubicBezTo>
                <a:cubicBezTo>
                  <a:pt x="1887209" y="1685052"/>
                  <a:pt x="1728921" y="1621374"/>
                  <a:pt x="1614668" y="1662883"/>
                </a:cubicBezTo>
                <a:cubicBezTo>
                  <a:pt x="1500415" y="1704392"/>
                  <a:pt x="1274345" y="1630931"/>
                  <a:pt x="1141032" y="1662883"/>
                </a:cubicBezTo>
                <a:cubicBezTo>
                  <a:pt x="1007719" y="1694835"/>
                  <a:pt x="863936" y="1652041"/>
                  <a:pt x="602809" y="1662883"/>
                </a:cubicBezTo>
                <a:cubicBezTo>
                  <a:pt x="341682" y="1673725"/>
                  <a:pt x="129420" y="1620358"/>
                  <a:pt x="0" y="1662883"/>
                </a:cubicBezTo>
                <a:cubicBezTo>
                  <a:pt x="-28000" y="1422596"/>
                  <a:pt x="39261" y="1267854"/>
                  <a:pt x="0" y="1125217"/>
                </a:cubicBezTo>
                <a:cubicBezTo>
                  <a:pt x="-39261" y="982580"/>
                  <a:pt x="21211" y="771941"/>
                  <a:pt x="0" y="587552"/>
                </a:cubicBezTo>
                <a:cubicBezTo>
                  <a:pt x="-21211" y="403163"/>
                  <a:pt x="44247" y="189952"/>
                  <a:pt x="0" y="0"/>
                </a:cubicBezTo>
                <a:close/>
              </a:path>
            </a:pathLst>
          </a:custGeom>
          <a:noFill/>
          <a:ln>
            <a:solidFill>
              <a:schemeClr val="accent1"/>
            </a:solidFill>
            <a:extLst>
              <a:ext uri="{C807C97D-BFC1-408E-A445-0C87EB9F89A2}">
                <ask:lineSketchStyleProps xmlns:ask="http://schemas.microsoft.com/office/drawing/2018/sketchyshapes" sd="1219033472">
                  <a:prstGeom prst="rect">
                    <a:avLst/>
                  </a:prstGeom>
                  <ask:type>
                    <ask:lineSketchScribble/>
                  </ask:type>
                </ask:lineSketchStyleProps>
              </a:ext>
            </a:extLst>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4ED6659-EF8F-9CBC-9B4C-FEDDE3D0F1F5}"/>
              </a:ext>
            </a:extLst>
          </p:cNvPr>
          <p:cNvSpPr txBox="1"/>
          <p:nvPr/>
        </p:nvSpPr>
        <p:spPr>
          <a:xfrm>
            <a:off x="4111826" y="3278412"/>
            <a:ext cx="6099858" cy="369332"/>
          </a:xfrm>
          <a:prstGeom prst="rect">
            <a:avLst/>
          </a:prstGeom>
          <a:noFill/>
        </p:spPr>
        <p:txBody>
          <a:bodyPr wrap="square">
            <a:spAutoFit/>
          </a:bodyPr>
          <a:lstStyle/>
          <a:p>
            <a:r>
              <a:rPr lang="en-US" b="1" dirty="0">
                <a:latin typeface="Palatino" pitchFamily="2" charset="77"/>
                <a:ea typeface="Palatino" pitchFamily="2" charset="77"/>
              </a:rPr>
              <a:t>(2016) </a:t>
            </a:r>
            <a:r>
              <a:rPr lang="en-US" dirty="0">
                <a:latin typeface="Palatino" pitchFamily="2" charset="77"/>
                <a:ea typeface="Palatino" pitchFamily="2" charset="77"/>
              </a:rPr>
              <a:t>Boolean Pythagorean Triples</a:t>
            </a:r>
          </a:p>
        </p:txBody>
      </p:sp>
      <p:pic>
        <p:nvPicPr>
          <p:cNvPr id="9" name="Picture 8">
            <a:extLst>
              <a:ext uri="{FF2B5EF4-FFF2-40B4-BE49-F238E27FC236}">
                <a16:creationId xmlns:a16="http://schemas.microsoft.com/office/drawing/2014/main" id="{4F88C3CF-EADC-8A93-4113-4B62C90E125D}"/>
              </a:ext>
            </a:extLst>
          </p:cNvPr>
          <p:cNvPicPr>
            <a:picLocks noChangeAspect="1"/>
          </p:cNvPicPr>
          <p:nvPr/>
        </p:nvPicPr>
        <p:blipFill>
          <a:blip r:embed="rId7"/>
          <a:stretch>
            <a:fillRect/>
          </a:stretch>
        </p:blipFill>
        <p:spPr>
          <a:xfrm>
            <a:off x="8229304" y="1411484"/>
            <a:ext cx="3195364" cy="1612521"/>
          </a:xfrm>
          <a:prstGeom prst="rect">
            <a:avLst/>
          </a:prstGeom>
        </p:spPr>
      </p:pic>
      <p:sp>
        <p:nvSpPr>
          <p:cNvPr id="11" name="TextBox 10">
            <a:extLst>
              <a:ext uri="{FF2B5EF4-FFF2-40B4-BE49-F238E27FC236}">
                <a16:creationId xmlns:a16="http://schemas.microsoft.com/office/drawing/2014/main" id="{5B1B8114-8D09-73C8-F3F9-257CC5D51064}"/>
              </a:ext>
            </a:extLst>
          </p:cNvPr>
          <p:cNvSpPr txBox="1"/>
          <p:nvPr/>
        </p:nvSpPr>
        <p:spPr>
          <a:xfrm>
            <a:off x="8635678" y="3278412"/>
            <a:ext cx="2714263" cy="369332"/>
          </a:xfrm>
          <a:prstGeom prst="rect">
            <a:avLst/>
          </a:prstGeom>
          <a:noFill/>
        </p:spPr>
        <p:txBody>
          <a:bodyPr wrap="square">
            <a:spAutoFit/>
          </a:bodyPr>
          <a:lstStyle/>
          <a:p>
            <a:r>
              <a:rPr lang="en-US" b="1" dirty="0">
                <a:latin typeface="Palatino" pitchFamily="2" charset="77"/>
                <a:ea typeface="Palatino" pitchFamily="2" charset="77"/>
              </a:rPr>
              <a:t>(2018) </a:t>
            </a:r>
            <a:r>
              <a:rPr lang="en-US" dirty="0">
                <a:latin typeface="Palatino" pitchFamily="2" charset="77"/>
                <a:ea typeface="Palatino" pitchFamily="2" charset="77"/>
              </a:rPr>
              <a:t>Schur Number 5</a:t>
            </a:r>
          </a:p>
        </p:txBody>
      </p:sp>
      <p:sp>
        <p:nvSpPr>
          <p:cNvPr id="13" name="TextBox 12">
            <a:extLst>
              <a:ext uri="{FF2B5EF4-FFF2-40B4-BE49-F238E27FC236}">
                <a16:creationId xmlns:a16="http://schemas.microsoft.com/office/drawing/2014/main" id="{CF76DDAA-E3FF-4714-3065-BC9F3619326D}"/>
              </a:ext>
            </a:extLst>
          </p:cNvPr>
          <p:cNvSpPr txBox="1"/>
          <p:nvPr/>
        </p:nvSpPr>
        <p:spPr>
          <a:xfrm>
            <a:off x="335941" y="6020860"/>
            <a:ext cx="2792392" cy="369332"/>
          </a:xfrm>
          <a:prstGeom prst="rect">
            <a:avLst/>
          </a:prstGeom>
          <a:noFill/>
        </p:spPr>
        <p:txBody>
          <a:bodyPr wrap="square">
            <a:spAutoFit/>
          </a:bodyPr>
          <a:lstStyle/>
          <a:p>
            <a:r>
              <a:rPr lang="en-US" b="1" dirty="0">
                <a:latin typeface="Palatino" pitchFamily="2" charset="77"/>
                <a:ea typeface="Palatino" pitchFamily="2" charset="77"/>
              </a:rPr>
              <a:t>(2019) </a:t>
            </a:r>
            <a:r>
              <a:rPr lang="en-US" dirty="0">
                <a:latin typeface="Palatino" pitchFamily="2" charset="77"/>
                <a:ea typeface="Palatino" pitchFamily="2" charset="77"/>
              </a:rPr>
              <a:t>Keller’s Conjecture</a:t>
            </a:r>
          </a:p>
        </p:txBody>
      </p:sp>
      <p:sp>
        <p:nvSpPr>
          <p:cNvPr id="17" name="TextBox 16">
            <a:extLst>
              <a:ext uri="{FF2B5EF4-FFF2-40B4-BE49-F238E27FC236}">
                <a16:creationId xmlns:a16="http://schemas.microsoft.com/office/drawing/2014/main" id="{AEBE0DD6-291E-282F-F5DE-2368AEFF84DF}"/>
              </a:ext>
            </a:extLst>
          </p:cNvPr>
          <p:cNvSpPr txBox="1"/>
          <p:nvPr/>
        </p:nvSpPr>
        <p:spPr>
          <a:xfrm>
            <a:off x="3372623" y="6037597"/>
            <a:ext cx="4244083" cy="369332"/>
          </a:xfrm>
          <a:prstGeom prst="rect">
            <a:avLst/>
          </a:prstGeom>
          <a:noFill/>
        </p:spPr>
        <p:txBody>
          <a:bodyPr wrap="square">
            <a:spAutoFit/>
          </a:bodyPr>
          <a:lstStyle/>
          <a:p>
            <a:r>
              <a:rPr lang="en-US" b="1" dirty="0">
                <a:latin typeface="Palatino" pitchFamily="2" charset="77"/>
                <a:ea typeface="Palatino" pitchFamily="2" charset="77"/>
              </a:rPr>
              <a:t>(2023) </a:t>
            </a:r>
            <a:r>
              <a:rPr lang="en-US" dirty="0">
                <a:latin typeface="Palatino" pitchFamily="2" charset="77"/>
                <a:ea typeface="Palatino" pitchFamily="2" charset="77"/>
              </a:rPr>
              <a:t>Packing Chromatic Number of Z</a:t>
            </a:r>
            <a:r>
              <a:rPr lang="en-US" baseline="30000" dirty="0">
                <a:latin typeface="Palatino" pitchFamily="2" charset="77"/>
                <a:ea typeface="Palatino" pitchFamily="2" charset="77"/>
              </a:rPr>
              <a:t>2</a:t>
            </a:r>
            <a:endParaRPr lang="en-US" dirty="0">
              <a:latin typeface="Palatino" pitchFamily="2" charset="77"/>
              <a:ea typeface="Palatino" pitchFamily="2" charset="77"/>
            </a:endParaRPr>
          </a:p>
        </p:txBody>
      </p:sp>
      <p:sp>
        <p:nvSpPr>
          <p:cNvPr id="19" name="TextBox 18">
            <a:extLst>
              <a:ext uri="{FF2B5EF4-FFF2-40B4-BE49-F238E27FC236}">
                <a16:creationId xmlns:a16="http://schemas.microsoft.com/office/drawing/2014/main" id="{EA667772-1515-938D-CC6E-8116D3EF4298}"/>
              </a:ext>
            </a:extLst>
          </p:cNvPr>
          <p:cNvSpPr txBox="1"/>
          <p:nvPr/>
        </p:nvSpPr>
        <p:spPr>
          <a:xfrm>
            <a:off x="7684436" y="5993564"/>
            <a:ext cx="4398380" cy="369332"/>
          </a:xfrm>
          <a:prstGeom prst="rect">
            <a:avLst/>
          </a:prstGeom>
          <a:noFill/>
        </p:spPr>
        <p:txBody>
          <a:bodyPr wrap="square">
            <a:spAutoFit/>
          </a:bodyPr>
          <a:lstStyle/>
          <a:p>
            <a:pPr algn="ctr"/>
            <a:r>
              <a:rPr lang="en-US" b="1" dirty="0">
                <a:latin typeface="Palatino" pitchFamily="2" charset="77"/>
                <a:ea typeface="Palatino" pitchFamily="2" charset="77"/>
              </a:rPr>
              <a:t>(2024) </a:t>
            </a:r>
            <a:r>
              <a:rPr lang="en-US" dirty="0">
                <a:latin typeface="Palatino" pitchFamily="2" charset="77"/>
                <a:ea typeface="Palatino" pitchFamily="2" charset="77"/>
              </a:rPr>
              <a:t>Empty Hexagon every 30 Points</a:t>
            </a:r>
          </a:p>
        </p:txBody>
      </p:sp>
      <p:pic>
        <p:nvPicPr>
          <p:cNvPr id="21" name="Picture 20">
            <a:extLst>
              <a:ext uri="{FF2B5EF4-FFF2-40B4-BE49-F238E27FC236}">
                <a16:creationId xmlns:a16="http://schemas.microsoft.com/office/drawing/2014/main" id="{78A4AE35-C9CF-A131-2117-D5F5549A7079}"/>
              </a:ext>
            </a:extLst>
          </p:cNvPr>
          <p:cNvPicPr>
            <a:picLocks noChangeAspect="1"/>
          </p:cNvPicPr>
          <p:nvPr/>
        </p:nvPicPr>
        <p:blipFill>
          <a:blip r:embed="rId8"/>
          <a:stretch>
            <a:fillRect/>
          </a:stretch>
        </p:blipFill>
        <p:spPr>
          <a:xfrm>
            <a:off x="7946958" y="4783471"/>
            <a:ext cx="3654946" cy="821595"/>
          </a:xfrm>
          <a:prstGeom prst="rect">
            <a:avLst/>
          </a:prstGeom>
        </p:spPr>
      </p:pic>
      <p:pic>
        <p:nvPicPr>
          <p:cNvPr id="23" name="Picture 22" descr="A group of cubes with blue and grey colors&#10;&#10;AI-generated content may be incorrect.">
            <a:extLst>
              <a:ext uri="{FF2B5EF4-FFF2-40B4-BE49-F238E27FC236}">
                <a16:creationId xmlns:a16="http://schemas.microsoft.com/office/drawing/2014/main" id="{EAE268D0-39B8-0194-73C3-82683AD04EEF}"/>
              </a:ext>
            </a:extLst>
          </p:cNvPr>
          <p:cNvPicPr>
            <a:picLocks noChangeAspect="1"/>
          </p:cNvPicPr>
          <p:nvPr/>
        </p:nvPicPr>
        <p:blipFill>
          <a:blip r:embed="rId9"/>
          <a:stretch>
            <a:fillRect/>
          </a:stretch>
        </p:blipFill>
        <p:spPr>
          <a:xfrm>
            <a:off x="1124224" y="4545764"/>
            <a:ext cx="2108200" cy="1447800"/>
          </a:xfrm>
          <a:prstGeom prst="rect">
            <a:avLst/>
          </a:prstGeom>
        </p:spPr>
      </p:pic>
      <p:sp>
        <p:nvSpPr>
          <p:cNvPr id="24" name="TextBox 23">
            <a:extLst>
              <a:ext uri="{FF2B5EF4-FFF2-40B4-BE49-F238E27FC236}">
                <a16:creationId xmlns:a16="http://schemas.microsoft.com/office/drawing/2014/main" id="{5AEEFE3E-27D4-F893-0EFE-0B5FD75A3276}"/>
              </a:ext>
            </a:extLst>
          </p:cNvPr>
          <p:cNvSpPr txBox="1"/>
          <p:nvPr/>
        </p:nvSpPr>
        <p:spPr>
          <a:xfrm>
            <a:off x="785889" y="1676796"/>
            <a:ext cx="1954381" cy="1200329"/>
          </a:xfrm>
          <a:prstGeom prst="rect">
            <a:avLst/>
          </a:prstGeom>
          <a:noFill/>
        </p:spPr>
        <p:txBody>
          <a:bodyPr wrap="none" rtlCol="0">
            <a:spAutoFit/>
          </a:bodyPr>
          <a:lstStyle/>
          <a:p>
            <a:r>
              <a:rPr lang="en-US" dirty="0">
                <a:latin typeface="Palatino" pitchFamily="2" charset="77"/>
                <a:ea typeface="Palatino" pitchFamily="2" charset="77"/>
              </a:rPr>
              <a:t>1 + 1 – 1 </a:t>
            </a:r>
            <a:r>
              <a:rPr lang="en-US" dirty="0">
                <a:solidFill>
                  <a:schemeClr val="accent6"/>
                </a:solidFill>
                <a:latin typeface="Palatino" pitchFamily="2" charset="77"/>
                <a:ea typeface="Palatino" pitchFamily="2" charset="77"/>
              </a:rPr>
              <a:t>+ 1 </a:t>
            </a:r>
            <a:r>
              <a:rPr lang="en-US" dirty="0">
                <a:latin typeface="Palatino" pitchFamily="2" charset="77"/>
                <a:ea typeface="Palatino" pitchFamily="2" charset="77"/>
              </a:rPr>
              <a:t>+ 1</a:t>
            </a:r>
          </a:p>
          <a:p>
            <a:r>
              <a:rPr lang="en-US" dirty="0">
                <a:latin typeface="Palatino" pitchFamily="2" charset="77"/>
                <a:ea typeface="Palatino" pitchFamily="2" charset="77"/>
              </a:rPr>
              <a:t> -1  + 1 – 1 </a:t>
            </a:r>
            <a:r>
              <a:rPr lang="en-US" dirty="0">
                <a:solidFill>
                  <a:schemeClr val="accent6"/>
                </a:solidFill>
                <a:latin typeface="Palatino" pitchFamily="2" charset="77"/>
                <a:ea typeface="Palatino" pitchFamily="2" charset="77"/>
              </a:rPr>
              <a:t>+ 1 </a:t>
            </a:r>
            <a:r>
              <a:rPr lang="en-US" dirty="0">
                <a:latin typeface="Palatino" pitchFamily="2" charset="77"/>
                <a:ea typeface="Palatino" pitchFamily="2" charset="77"/>
              </a:rPr>
              <a:t>– 1</a:t>
            </a:r>
          </a:p>
          <a:p>
            <a:r>
              <a:rPr lang="en-US" dirty="0">
                <a:latin typeface="Palatino" pitchFamily="2" charset="77"/>
                <a:ea typeface="Palatino" pitchFamily="2" charset="77"/>
              </a:rPr>
              <a:t>+ 1 – 1 + 1 </a:t>
            </a:r>
            <a:r>
              <a:rPr lang="en-US" dirty="0">
                <a:solidFill>
                  <a:schemeClr val="accent6"/>
                </a:solidFill>
                <a:latin typeface="Palatino" pitchFamily="2" charset="77"/>
                <a:ea typeface="Palatino" pitchFamily="2" charset="77"/>
              </a:rPr>
              <a:t>+ 1 </a:t>
            </a:r>
            <a:r>
              <a:rPr lang="en-US" dirty="0">
                <a:latin typeface="Palatino" pitchFamily="2" charset="77"/>
                <a:ea typeface="Palatino" pitchFamily="2" charset="77"/>
              </a:rPr>
              <a:t>+ 1</a:t>
            </a:r>
          </a:p>
          <a:p>
            <a:r>
              <a:rPr lang="en-US" dirty="0">
                <a:latin typeface="Palatino" pitchFamily="2" charset="77"/>
                <a:ea typeface="Palatino" pitchFamily="2" charset="77"/>
              </a:rPr>
              <a:t>- 1  - 1 + 1 </a:t>
            </a:r>
            <a:r>
              <a:rPr lang="en-US" dirty="0">
                <a:solidFill>
                  <a:schemeClr val="accent6"/>
                </a:solidFill>
                <a:latin typeface="Palatino" pitchFamily="2" charset="77"/>
                <a:ea typeface="Palatino" pitchFamily="2" charset="77"/>
              </a:rPr>
              <a:t>+ 1 </a:t>
            </a:r>
            <a:r>
              <a:rPr lang="en-US" dirty="0">
                <a:latin typeface="Palatino" pitchFamily="2" charset="77"/>
                <a:ea typeface="Palatino" pitchFamily="2" charset="77"/>
              </a:rPr>
              <a:t>- 1</a:t>
            </a:r>
          </a:p>
        </p:txBody>
      </p:sp>
    </p:spTree>
    <p:extLst>
      <p:ext uri="{BB962C8B-B14F-4D97-AF65-F5344CB8AC3E}">
        <p14:creationId xmlns:p14="http://schemas.microsoft.com/office/powerpoint/2010/main" val="955348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B6109-56E7-F89E-4469-2D09C1C2DD50}"/>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8160C8CB-7F22-861D-30EF-6BBBB7B13D41}"/>
              </a:ext>
            </a:extLst>
          </p:cNvPr>
          <p:cNvPicPr>
            <a:picLocks noChangeAspect="1"/>
          </p:cNvPicPr>
          <p:nvPr/>
        </p:nvPicPr>
        <p:blipFill>
          <a:blip r:embed="rId3"/>
          <a:stretch>
            <a:fillRect/>
          </a:stretch>
        </p:blipFill>
        <p:spPr>
          <a:xfrm>
            <a:off x="4406060" y="3777855"/>
            <a:ext cx="2347950" cy="2176817"/>
          </a:xfrm>
          <a:prstGeom prst="rect">
            <a:avLst/>
          </a:prstGeom>
        </p:spPr>
      </p:pic>
      <p:pic>
        <p:nvPicPr>
          <p:cNvPr id="3082" name="Picture 10" descr="Keller's conjecture - Wikipedia">
            <a:extLst>
              <a:ext uri="{FF2B5EF4-FFF2-40B4-BE49-F238E27FC236}">
                <a16:creationId xmlns:a16="http://schemas.microsoft.com/office/drawing/2014/main" id="{69F52AC6-E519-0636-D3E0-BA932F4A77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324" y="3981098"/>
            <a:ext cx="1447800" cy="1447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8D086FD-7FA8-3D50-8B9A-BAEEB39225F3}"/>
              </a:ext>
            </a:extLst>
          </p:cNvPr>
          <p:cNvSpPr>
            <a:spLocks noGrp="1"/>
          </p:cNvSpPr>
          <p:nvPr>
            <p:ph type="title"/>
          </p:nvPr>
        </p:nvSpPr>
        <p:spPr>
          <a:xfrm>
            <a:off x="559593" y="147075"/>
            <a:ext cx="11072813" cy="1094234"/>
          </a:xfrm>
        </p:spPr>
        <p:txBody>
          <a:bodyPr>
            <a:normAutofit/>
          </a:bodyPr>
          <a:lstStyle/>
          <a:p>
            <a:r>
              <a:rPr lang="en-US" b="1" dirty="0">
                <a:latin typeface="Palatino" pitchFamily="2" charset="77"/>
                <a:ea typeface="Palatino" pitchFamily="2" charset="77"/>
              </a:rPr>
              <a:t>SAT solvers have been impactful in math!</a:t>
            </a:r>
          </a:p>
        </p:txBody>
      </p:sp>
      <p:pic>
        <p:nvPicPr>
          <p:cNvPr id="4" name="Picture 3">
            <a:extLst>
              <a:ext uri="{FF2B5EF4-FFF2-40B4-BE49-F238E27FC236}">
                <a16:creationId xmlns:a16="http://schemas.microsoft.com/office/drawing/2014/main" id="{8E4433F6-69CC-3405-F776-C9C1B8CF5B97}"/>
              </a:ext>
            </a:extLst>
          </p:cNvPr>
          <p:cNvPicPr>
            <a:picLocks noChangeAspect="1"/>
          </p:cNvPicPr>
          <p:nvPr/>
        </p:nvPicPr>
        <p:blipFill>
          <a:blip r:embed="rId5"/>
          <a:stretch>
            <a:fillRect/>
          </a:stretch>
        </p:blipFill>
        <p:spPr>
          <a:xfrm>
            <a:off x="767332" y="1378096"/>
            <a:ext cx="1991497" cy="1797730"/>
          </a:xfrm>
          <a:custGeom>
            <a:avLst/>
            <a:gdLst>
              <a:gd name="csX0" fmla="*/ 0 w 1991497"/>
              <a:gd name="csY0" fmla="*/ 0 h 1797730"/>
              <a:gd name="csX1" fmla="*/ 537704 w 1991497"/>
              <a:gd name="csY1" fmla="*/ 0 h 1797730"/>
              <a:gd name="csX2" fmla="*/ 1055493 w 1991497"/>
              <a:gd name="csY2" fmla="*/ 0 h 1797730"/>
              <a:gd name="csX3" fmla="*/ 1991497 w 1991497"/>
              <a:gd name="csY3" fmla="*/ 0 h 1797730"/>
              <a:gd name="csX4" fmla="*/ 1991497 w 1991497"/>
              <a:gd name="csY4" fmla="*/ 545311 h 1797730"/>
              <a:gd name="csX5" fmla="*/ 1991497 w 1991497"/>
              <a:gd name="csY5" fmla="*/ 1180509 h 1797730"/>
              <a:gd name="csX6" fmla="*/ 1991497 w 1991497"/>
              <a:gd name="csY6" fmla="*/ 1797730 h 1797730"/>
              <a:gd name="csX7" fmla="*/ 1533453 w 1991497"/>
              <a:gd name="csY7" fmla="*/ 1797730 h 1797730"/>
              <a:gd name="csX8" fmla="*/ 1055493 w 1991497"/>
              <a:gd name="csY8" fmla="*/ 1797730 h 1797730"/>
              <a:gd name="csX9" fmla="*/ 617364 w 1991497"/>
              <a:gd name="csY9" fmla="*/ 1797730 h 1797730"/>
              <a:gd name="csX10" fmla="*/ 0 w 1991497"/>
              <a:gd name="csY10" fmla="*/ 1797730 h 1797730"/>
              <a:gd name="csX11" fmla="*/ 0 w 1991497"/>
              <a:gd name="csY11" fmla="*/ 1180509 h 1797730"/>
              <a:gd name="csX12" fmla="*/ 0 w 1991497"/>
              <a:gd name="csY12" fmla="*/ 635198 h 1797730"/>
              <a:gd name="csX13" fmla="*/ 0 w 1991497"/>
              <a:gd name="csY13" fmla="*/ 0 h 17977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991497" h="1797730" fill="none" extrusionOk="0">
                <a:moveTo>
                  <a:pt x="0" y="0"/>
                </a:moveTo>
                <a:cubicBezTo>
                  <a:pt x="120684" y="-60006"/>
                  <a:pt x="279274" y="46620"/>
                  <a:pt x="537704" y="0"/>
                </a:cubicBezTo>
                <a:cubicBezTo>
                  <a:pt x="796134" y="-46620"/>
                  <a:pt x="819512" y="8482"/>
                  <a:pt x="1055493" y="0"/>
                </a:cubicBezTo>
                <a:cubicBezTo>
                  <a:pt x="1291474" y="-8482"/>
                  <a:pt x="1760914" y="57230"/>
                  <a:pt x="1991497" y="0"/>
                </a:cubicBezTo>
                <a:cubicBezTo>
                  <a:pt x="2012374" y="148580"/>
                  <a:pt x="1970796" y="310259"/>
                  <a:pt x="1991497" y="545311"/>
                </a:cubicBezTo>
                <a:cubicBezTo>
                  <a:pt x="2012198" y="780363"/>
                  <a:pt x="1944434" y="956830"/>
                  <a:pt x="1991497" y="1180509"/>
                </a:cubicBezTo>
                <a:cubicBezTo>
                  <a:pt x="2038560" y="1404188"/>
                  <a:pt x="1963542" y="1535186"/>
                  <a:pt x="1991497" y="1797730"/>
                </a:cubicBezTo>
                <a:cubicBezTo>
                  <a:pt x="1834070" y="1811520"/>
                  <a:pt x="1670164" y="1768711"/>
                  <a:pt x="1533453" y="1797730"/>
                </a:cubicBezTo>
                <a:cubicBezTo>
                  <a:pt x="1396742" y="1826749"/>
                  <a:pt x="1287205" y="1760997"/>
                  <a:pt x="1055493" y="1797730"/>
                </a:cubicBezTo>
                <a:cubicBezTo>
                  <a:pt x="823781" y="1834463"/>
                  <a:pt x="728966" y="1774117"/>
                  <a:pt x="617364" y="1797730"/>
                </a:cubicBezTo>
                <a:cubicBezTo>
                  <a:pt x="505762" y="1821343"/>
                  <a:pt x="135294" y="1778915"/>
                  <a:pt x="0" y="1797730"/>
                </a:cubicBezTo>
                <a:cubicBezTo>
                  <a:pt x="-7249" y="1636854"/>
                  <a:pt x="27175" y="1349009"/>
                  <a:pt x="0" y="1180509"/>
                </a:cubicBezTo>
                <a:cubicBezTo>
                  <a:pt x="-27175" y="1012009"/>
                  <a:pt x="20139" y="784034"/>
                  <a:pt x="0" y="635198"/>
                </a:cubicBezTo>
                <a:cubicBezTo>
                  <a:pt x="-20139" y="486362"/>
                  <a:pt x="31496" y="138019"/>
                  <a:pt x="0" y="0"/>
                </a:cubicBezTo>
                <a:close/>
              </a:path>
              <a:path w="1991497" h="1797730" stroke="0" extrusionOk="0">
                <a:moveTo>
                  <a:pt x="0" y="0"/>
                </a:moveTo>
                <a:cubicBezTo>
                  <a:pt x="219158" y="-31551"/>
                  <a:pt x="300123" y="34352"/>
                  <a:pt x="477959" y="0"/>
                </a:cubicBezTo>
                <a:cubicBezTo>
                  <a:pt x="655795" y="-34352"/>
                  <a:pt x="733687" y="1335"/>
                  <a:pt x="916089" y="0"/>
                </a:cubicBezTo>
                <a:cubicBezTo>
                  <a:pt x="1098491" y="-1335"/>
                  <a:pt x="1208875" y="4906"/>
                  <a:pt x="1453793" y="0"/>
                </a:cubicBezTo>
                <a:cubicBezTo>
                  <a:pt x="1698711" y="-4906"/>
                  <a:pt x="1727066" y="43274"/>
                  <a:pt x="1991497" y="0"/>
                </a:cubicBezTo>
                <a:cubicBezTo>
                  <a:pt x="1998704" y="145428"/>
                  <a:pt x="1926292" y="404630"/>
                  <a:pt x="1991497" y="581266"/>
                </a:cubicBezTo>
                <a:cubicBezTo>
                  <a:pt x="2056702" y="757902"/>
                  <a:pt x="1967657" y="890431"/>
                  <a:pt x="1991497" y="1144555"/>
                </a:cubicBezTo>
                <a:cubicBezTo>
                  <a:pt x="2015337" y="1398679"/>
                  <a:pt x="1951269" y="1490763"/>
                  <a:pt x="1991497" y="1797730"/>
                </a:cubicBezTo>
                <a:cubicBezTo>
                  <a:pt x="1798654" y="1834443"/>
                  <a:pt x="1714305" y="1770867"/>
                  <a:pt x="1493623" y="1797730"/>
                </a:cubicBezTo>
                <a:cubicBezTo>
                  <a:pt x="1272941" y="1824593"/>
                  <a:pt x="1213617" y="1776202"/>
                  <a:pt x="1055493" y="1797730"/>
                </a:cubicBezTo>
                <a:cubicBezTo>
                  <a:pt x="897369" y="1819258"/>
                  <a:pt x="777754" y="1784054"/>
                  <a:pt x="557619" y="1797730"/>
                </a:cubicBezTo>
                <a:cubicBezTo>
                  <a:pt x="337484" y="1811406"/>
                  <a:pt x="186748" y="1750072"/>
                  <a:pt x="0" y="1797730"/>
                </a:cubicBezTo>
                <a:cubicBezTo>
                  <a:pt x="-1302" y="1672622"/>
                  <a:pt x="57578" y="1496003"/>
                  <a:pt x="0" y="1216464"/>
                </a:cubicBezTo>
                <a:cubicBezTo>
                  <a:pt x="-57578" y="936925"/>
                  <a:pt x="39877" y="924842"/>
                  <a:pt x="0" y="635198"/>
                </a:cubicBezTo>
                <a:cubicBezTo>
                  <a:pt x="-39877" y="345554"/>
                  <a:pt x="40139" y="250300"/>
                  <a:pt x="0" y="0"/>
                </a:cubicBezTo>
                <a:close/>
              </a:path>
            </a:pathLst>
          </a:custGeom>
          <a:ln>
            <a:solidFill>
              <a:schemeClr val="accent1"/>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pic>
      <p:sp>
        <p:nvSpPr>
          <p:cNvPr id="6" name="TextBox 5">
            <a:extLst>
              <a:ext uri="{FF2B5EF4-FFF2-40B4-BE49-F238E27FC236}">
                <a16:creationId xmlns:a16="http://schemas.microsoft.com/office/drawing/2014/main" id="{CD51B255-E280-49AB-8A21-A7ABB8C62553}"/>
              </a:ext>
            </a:extLst>
          </p:cNvPr>
          <p:cNvSpPr txBox="1"/>
          <p:nvPr/>
        </p:nvSpPr>
        <p:spPr>
          <a:xfrm>
            <a:off x="144653" y="3278412"/>
            <a:ext cx="6096000" cy="369332"/>
          </a:xfrm>
          <a:prstGeom prst="rect">
            <a:avLst/>
          </a:prstGeom>
          <a:noFill/>
        </p:spPr>
        <p:txBody>
          <a:bodyPr wrap="square">
            <a:spAutoFit/>
          </a:bodyPr>
          <a:lstStyle/>
          <a:p>
            <a:r>
              <a:rPr lang="en-US" b="1" dirty="0">
                <a:latin typeface="Palatino" pitchFamily="2" charset="77"/>
                <a:ea typeface="Palatino" pitchFamily="2" charset="77"/>
              </a:rPr>
              <a:t>(2014) </a:t>
            </a:r>
            <a:r>
              <a:rPr lang="en-US" dirty="0">
                <a:latin typeface="Palatino" pitchFamily="2" charset="77"/>
                <a:ea typeface="Palatino" pitchFamily="2" charset="77"/>
              </a:rPr>
              <a:t>Boolean Erdős Discrepancy</a:t>
            </a:r>
          </a:p>
        </p:txBody>
      </p:sp>
      <p:pic>
        <p:nvPicPr>
          <p:cNvPr id="3074" name="Picture 2" descr="Two-hundred-terabyte maths proof is largest ever | Nature">
            <a:extLst>
              <a:ext uri="{FF2B5EF4-FFF2-40B4-BE49-F238E27FC236}">
                <a16:creationId xmlns:a16="http://schemas.microsoft.com/office/drawing/2014/main" id="{94F0AA52-BFA3-E9ED-E5E0-6513E903CFE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997" t="5260" r="5359" b="5178"/>
          <a:stretch/>
        </p:blipFill>
        <p:spPr bwMode="auto">
          <a:xfrm>
            <a:off x="4824495" y="1485418"/>
            <a:ext cx="2152891" cy="1662883"/>
          </a:xfrm>
          <a:custGeom>
            <a:avLst/>
            <a:gdLst>
              <a:gd name="csX0" fmla="*/ 0 w 2152891"/>
              <a:gd name="csY0" fmla="*/ 0 h 1662883"/>
              <a:gd name="csX1" fmla="*/ 516694 w 2152891"/>
              <a:gd name="csY1" fmla="*/ 0 h 1662883"/>
              <a:gd name="csX2" fmla="*/ 990330 w 2152891"/>
              <a:gd name="csY2" fmla="*/ 0 h 1662883"/>
              <a:gd name="csX3" fmla="*/ 1571610 w 2152891"/>
              <a:gd name="csY3" fmla="*/ 0 h 1662883"/>
              <a:gd name="csX4" fmla="*/ 2152891 w 2152891"/>
              <a:gd name="csY4" fmla="*/ 0 h 1662883"/>
              <a:gd name="csX5" fmla="*/ 2152891 w 2152891"/>
              <a:gd name="csY5" fmla="*/ 537666 h 1662883"/>
              <a:gd name="csX6" fmla="*/ 2152891 w 2152891"/>
              <a:gd name="csY6" fmla="*/ 1058702 h 1662883"/>
              <a:gd name="csX7" fmla="*/ 2152891 w 2152891"/>
              <a:gd name="csY7" fmla="*/ 1662883 h 1662883"/>
              <a:gd name="csX8" fmla="*/ 1614668 w 2152891"/>
              <a:gd name="csY8" fmla="*/ 1662883 h 1662883"/>
              <a:gd name="csX9" fmla="*/ 1141032 w 2152891"/>
              <a:gd name="csY9" fmla="*/ 1662883 h 1662883"/>
              <a:gd name="csX10" fmla="*/ 602809 w 2152891"/>
              <a:gd name="csY10" fmla="*/ 1662883 h 1662883"/>
              <a:gd name="csX11" fmla="*/ 0 w 2152891"/>
              <a:gd name="csY11" fmla="*/ 1662883 h 1662883"/>
              <a:gd name="csX12" fmla="*/ 0 w 2152891"/>
              <a:gd name="csY12" fmla="*/ 1125217 h 1662883"/>
              <a:gd name="csX13" fmla="*/ 0 w 2152891"/>
              <a:gd name="csY13" fmla="*/ 587552 h 1662883"/>
              <a:gd name="csX14" fmla="*/ 0 w 2152891"/>
              <a:gd name="csY14" fmla="*/ 0 h 166288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152891" h="1662883" extrusionOk="0">
                <a:moveTo>
                  <a:pt x="0" y="0"/>
                </a:moveTo>
                <a:cubicBezTo>
                  <a:pt x="182933" y="-33048"/>
                  <a:pt x="308311" y="50431"/>
                  <a:pt x="516694" y="0"/>
                </a:cubicBezTo>
                <a:cubicBezTo>
                  <a:pt x="725077" y="-50431"/>
                  <a:pt x="857168" y="24007"/>
                  <a:pt x="990330" y="0"/>
                </a:cubicBezTo>
                <a:cubicBezTo>
                  <a:pt x="1123492" y="-24007"/>
                  <a:pt x="1419225" y="52709"/>
                  <a:pt x="1571610" y="0"/>
                </a:cubicBezTo>
                <a:cubicBezTo>
                  <a:pt x="1723995" y="-52709"/>
                  <a:pt x="2005462" y="17494"/>
                  <a:pt x="2152891" y="0"/>
                </a:cubicBezTo>
                <a:cubicBezTo>
                  <a:pt x="2156132" y="128388"/>
                  <a:pt x="2152498" y="366462"/>
                  <a:pt x="2152891" y="537666"/>
                </a:cubicBezTo>
                <a:cubicBezTo>
                  <a:pt x="2153284" y="708870"/>
                  <a:pt x="2091171" y="805254"/>
                  <a:pt x="2152891" y="1058702"/>
                </a:cubicBezTo>
                <a:cubicBezTo>
                  <a:pt x="2214611" y="1312150"/>
                  <a:pt x="2087062" y="1447103"/>
                  <a:pt x="2152891" y="1662883"/>
                </a:cubicBezTo>
                <a:cubicBezTo>
                  <a:pt x="1887209" y="1685052"/>
                  <a:pt x="1728921" y="1621374"/>
                  <a:pt x="1614668" y="1662883"/>
                </a:cubicBezTo>
                <a:cubicBezTo>
                  <a:pt x="1500415" y="1704392"/>
                  <a:pt x="1274345" y="1630931"/>
                  <a:pt x="1141032" y="1662883"/>
                </a:cubicBezTo>
                <a:cubicBezTo>
                  <a:pt x="1007719" y="1694835"/>
                  <a:pt x="863936" y="1652041"/>
                  <a:pt x="602809" y="1662883"/>
                </a:cubicBezTo>
                <a:cubicBezTo>
                  <a:pt x="341682" y="1673725"/>
                  <a:pt x="129420" y="1620358"/>
                  <a:pt x="0" y="1662883"/>
                </a:cubicBezTo>
                <a:cubicBezTo>
                  <a:pt x="-28000" y="1422596"/>
                  <a:pt x="39261" y="1267854"/>
                  <a:pt x="0" y="1125217"/>
                </a:cubicBezTo>
                <a:cubicBezTo>
                  <a:pt x="-39261" y="982580"/>
                  <a:pt x="21211" y="771941"/>
                  <a:pt x="0" y="587552"/>
                </a:cubicBezTo>
                <a:cubicBezTo>
                  <a:pt x="-21211" y="403163"/>
                  <a:pt x="44247" y="189952"/>
                  <a:pt x="0" y="0"/>
                </a:cubicBezTo>
                <a:close/>
              </a:path>
            </a:pathLst>
          </a:custGeom>
          <a:noFill/>
          <a:ln>
            <a:solidFill>
              <a:schemeClr val="accent1"/>
            </a:solidFill>
            <a:extLst>
              <a:ext uri="{C807C97D-BFC1-408E-A445-0C87EB9F89A2}">
                <ask:lineSketchStyleProps xmlns:ask="http://schemas.microsoft.com/office/drawing/2018/sketchyshapes" sd="1219033472">
                  <a:prstGeom prst="rect">
                    <a:avLst/>
                  </a:prstGeom>
                  <ask:type>
                    <ask:lineSketchScribble/>
                  </ask:type>
                </ask:lineSketchStyleProps>
              </a:ext>
            </a:extLst>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8A5574B-4AB8-9B41-70EF-9AFF6F8DDEE0}"/>
              </a:ext>
            </a:extLst>
          </p:cNvPr>
          <p:cNvSpPr txBox="1"/>
          <p:nvPr/>
        </p:nvSpPr>
        <p:spPr>
          <a:xfrm>
            <a:off x="4111826" y="3278412"/>
            <a:ext cx="6099858" cy="369332"/>
          </a:xfrm>
          <a:prstGeom prst="rect">
            <a:avLst/>
          </a:prstGeom>
          <a:noFill/>
        </p:spPr>
        <p:txBody>
          <a:bodyPr wrap="square">
            <a:spAutoFit/>
          </a:bodyPr>
          <a:lstStyle/>
          <a:p>
            <a:r>
              <a:rPr lang="en-US" b="1" dirty="0">
                <a:latin typeface="Palatino" pitchFamily="2" charset="77"/>
                <a:ea typeface="Palatino" pitchFamily="2" charset="77"/>
              </a:rPr>
              <a:t>(2016) </a:t>
            </a:r>
            <a:r>
              <a:rPr lang="en-US" dirty="0">
                <a:latin typeface="Palatino" pitchFamily="2" charset="77"/>
                <a:ea typeface="Palatino" pitchFamily="2" charset="77"/>
              </a:rPr>
              <a:t>Boolean Pythagorean Triples</a:t>
            </a:r>
          </a:p>
        </p:txBody>
      </p:sp>
      <p:pic>
        <p:nvPicPr>
          <p:cNvPr id="9" name="Picture 8">
            <a:extLst>
              <a:ext uri="{FF2B5EF4-FFF2-40B4-BE49-F238E27FC236}">
                <a16:creationId xmlns:a16="http://schemas.microsoft.com/office/drawing/2014/main" id="{06F6014D-D8F6-28AC-4B88-23586B36415F}"/>
              </a:ext>
            </a:extLst>
          </p:cNvPr>
          <p:cNvPicPr>
            <a:picLocks noChangeAspect="1"/>
          </p:cNvPicPr>
          <p:nvPr/>
        </p:nvPicPr>
        <p:blipFill>
          <a:blip r:embed="rId7"/>
          <a:stretch>
            <a:fillRect/>
          </a:stretch>
        </p:blipFill>
        <p:spPr>
          <a:xfrm>
            <a:off x="8229304" y="1411484"/>
            <a:ext cx="3195364" cy="1612521"/>
          </a:xfrm>
          <a:prstGeom prst="rect">
            <a:avLst/>
          </a:prstGeom>
        </p:spPr>
      </p:pic>
      <p:sp>
        <p:nvSpPr>
          <p:cNvPr id="11" name="TextBox 10">
            <a:extLst>
              <a:ext uri="{FF2B5EF4-FFF2-40B4-BE49-F238E27FC236}">
                <a16:creationId xmlns:a16="http://schemas.microsoft.com/office/drawing/2014/main" id="{1DF1147E-8800-56A9-B94E-351D27CA2015}"/>
              </a:ext>
            </a:extLst>
          </p:cNvPr>
          <p:cNvSpPr txBox="1"/>
          <p:nvPr/>
        </p:nvSpPr>
        <p:spPr>
          <a:xfrm>
            <a:off x="8635678" y="3278412"/>
            <a:ext cx="2714263" cy="369332"/>
          </a:xfrm>
          <a:prstGeom prst="rect">
            <a:avLst/>
          </a:prstGeom>
          <a:noFill/>
        </p:spPr>
        <p:txBody>
          <a:bodyPr wrap="square">
            <a:spAutoFit/>
          </a:bodyPr>
          <a:lstStyle/>
          <a:p>
            <a:r>
              <a:rPr lang="en-US" b="1" dirty="0">
                <a:latin typeface="Palatino" pitchFamily="2" charset="77"/>
                <a:ea typeface="Palatino" pitchFamily="2" charset="77"/>
              </a:rPr>
              <a:t>(2018) </a:t>
            </a:r>
            <a:r>
              <a:rPr lang="en-US" dirty="0">
                <a:latin typeface="Palatino" pitchFamily="2" charset="77"/>
                <a:ea typeface="Palatino" pitchFamily="2" charset="77"/>
              </a:rPr>
              <a:t>Schur Number 5</a:t>
            </a:r>
          </a:p>
        </p:txBody>
      </p:sp>
      <p:sp>
        <p:nvSpPr>
          <p:cNvPr id="13" name="TextBox 12">
            <a:extLst>
              <a:ext uri="{FF2B5EF4-FFF2-40B4-BE49-F238E27FC236}">
                <a16:creationId xmlns:a16="http://schemas.microsoft.com/office/drawing/2014/main" id="{DDC3CEAB-3ACC-7B2B-210D-37F454534F18}"/>
              </a:ext>
            </a:extLst>
          </p:cNvPr>
          <p:cNvSpPr txBox="1"/>
          <p:nvPr/>
        </p:nvSpPr>
        <p:spPr>
          <a:xfrm>
            <a:off x="335941" y="6020860"/>
            <a:ext cx="2792392" cy="369332"/>
          </a:xfrm>
          <a:prstGeom prst="rect">
            <a:avLst/>
          </a:prstGeom>
          <a:noFill/>
        </p:spPr>
        <p:txBody>
          <a:bodyPr wrap="square">
            <a:spAutoFit/>
          </a:bodyPr>
          <a:lstStyle/>
          <a:p>
            <a:r>
              <a:rPr lang="en-US" b="1" dirty="0">
                <a:latin typeface="Palatino" pitchFamily="2" charset="77"/>
                <a:ea typeface="Palatino" pitchFamily="2" charset="77"/>
              </a:rPr>
              <a:t>(2019) </a:t>
            </a:r>
            <a:r>
              <a:rPr lang="en-US" dirty="0">
                <a:latin typeface="Palatino" pitchFamily="2" charset="77"/>
                <a:ea typeface="Palatino" pitchFamily="2" charset="77"/>
              </a:rPr>
              <a:t>Keller’s Conjecture</a:t>
            </a:r>
          </a:p>
        </p:txBody>
      </p:sp>
      <p:sp>
        <p:nvSpPr>
          <p:cNvPr id="17" name="TextBox 16">
            <a:extLst>
              <a:ext uri="{FF2B5EF4-FFF2-40B4-BE49-F238E27FC236}">
                <a16:creationId xmlns:a16="http://schemas.microsoft.com/office/drawing/2014/main" id="{2707D174-7C2F-B471-7DC4-84AE46988237}"/>
              </a:ext>
            </a:extLst>
          </p:cNvPr>
          <p:cNvSpPr txBox="1"/>
          <p:nvPr/>
        </p:nvSpPr>
        <p:spPr>
          <a:xfrm>
            <a:off x="3372623" y="6037597"/>
            <a:ext cx="4244083" cy="369332"/>
          </a:xfrm>
          <a:prstGeom prst="rect">
            <a:avLst/>
          </a:prstGeom>
          <a:noFill/>
        </p:spPr>
        <p:txBody>
          <a:bodyPr wrap="square">
            <a:spAutoFit/>
          </a:bodyPr>
          <a:lstStyle/>
          <a:p>
            <a:r>
              <a:rPr lang="en-US" b="1" dirty="0">
                <a:latin typeface="Palatino" pitchFamily="2" charset="77"/>
                <a:ea typeface="Palatino" pitchFamily="2" charset="77"/>
              </a:rPr>
              <a:t>(2023) </a:t>
            </a:r>
            <a:r>
              <a:rPr lang="en-US" dirty="0">
                <a:latin typeface="Palatino" pitchFamily="2" charset="77"/>
                <a:ea typeface="Palatino" pitchFamily="2" charset="77"/>
              </a:rPr>
              <a:t>Packing Chromatic Number of Z</a:t>
            </a:r>
            <a:r>
              <a:rPr lang="en-US" baseline="30000" dirty="0">
                <a:latin typeface="Palatino" pitchFamily="2" charset="77"/>
                <a:ea typeface="Palatino" pitchFamily="2" charset="77"/>
              </a:rPr>
              <a:t>2</a:t>
            </a:r>
            <a:endParaRPr lang="en-US" dirty="0">
              <a:latin typeface="Palatino" pitchFamily="2" charset="77"/>
              <a:ea typeface="Palatino" pitchFamily="2" charset="77"/>
            </a:endParaRPr>
          </a:p>
        </p:txBody>
      </p:sp>
      <p:sp>
        <p:nvSpPr>
          <p:cNvPr id="19" name="TextBox 18">
            <a:extLst>
              <a:ext uri="{FF2B5EF4-FFF2-40B4-BE49-F238E27FC236}">
                <a16:creationId xmlns:a16="http://schemas.microsoft.com/office/drawing/2014/main" id="{A5591C33-2175-541D-468A-13A0A22F7BDD}"/>
              </a:ext>
            </a:extLst>
          </p:cNvPr>
          <p:cNvSpPr txBox="1"/>
          <p:nvPr/>
        </p:nvSpPr>
        <p:spPr>
          <a:xfrm>
            <a:off x="7684436" y="5993564"/>
            <a:ext cx="4398380" cy="369332"/>
          </a:xfrm>
          <a:prstGeom prst="rect">
            <a:avLst/>
          </a:prstGeom>
          <a:noFill/>
        </p:spPr>
        <p:txBody>
          <a:bodyPr wrap="square">
            <a:spAutoFit/>
          </a:bodyPr>
          <a:lstStyle/>
          <a:p>
            <a:pPr algn="ctr"/>
            <a:r>
              <a:rPr lang="en-US" b="1" dirty="0">
                <a:latin typeface="Palatino" pitchFamily="2" charset="77"/>
                <a:ea typeface="Palatino" pitchFamily="2" charset="77"/>
              </a:rPr>
              <a:t>(2024) </a:t>
            </a:r>
            <a:r>
              <a:rPr lang="en-US" dirty="0">
                <a:latin typeface="Palatino" pitchFamily="2" charset="77"/>
                <a:ea typeface="Palatino" pitchFamily="2" charset="77"/>
              </a:rPr>
              <a:t>Empty Hexagon every 30 Points</a:t>
            </a:r>
          </a:p>
        </p:txBody>
      </p:sp>
      <p:pic>
        <p:nvPicPr>
          <p:cNvPr id="21" name="Picture 20">
            <a:extLst>
              <a:ext uri="{FF2B5EF4-FFF2-40B4-BE49-F238E27FC236}">
                <a16:creationId xmlns:a16="http://schemas.microsoft.com/office/drawing/2014/main" id="{8B1A51F2-1717-CA79-4DFC-86E55995259C}"/>
              </a:ext>
            </a:extLst>
          </p:cNvPr>
          <p:cNvPicPr>
            <a:picLocks noChangeAspect="1"/>
          </p:cNvPicPr>
          <p:nvPr/>
        </p:nvPicPr>
        <p:blipFill>
          <a:blip r:embed="rId8"/>
          <a:stretch>
            <a:fillRect/>
          </a:stretch>
        </p:blipFill>
        <p:spPr>
          <a:xfrm>
            <a:off x="7946958" y="4783471"/>
            <a:ext cx="3654946" cy="821595"/>
          </a:xfrm>
          <a:prstGeom prst="rect">
            <a:avLst/>
          </a:prstGeom>
        </p:spPr>
      </p:pic>
      <p:pic>
        <p:nvPicPr>
          <p:cNvPr id="23" name="Picture 22" descr="A group of cubes with blue and grey colors&#10;&#10;AI-generated content may be incorrect.">
            <a:extLst>
              <a:ext uri="{FF2B5EF4-FFF2-40B4-BE49-F238E27FC236}">
                <a16:creationId xmlns:a16="http://schemas.microsoft.com/office/drawing/2014/main" id="{DA5F45A7-3EFC-C430-5F18-B1F07EDB5FE3}"/>
              </a:ext>
            </a:extLst>
          </p:cNvPr>
          <p:cNvPicPr>
            <a:picLocks noChangeAspect="1"/>
          </p:cNvPicPr>
          <p:nvPr/>
        </p:nvPicPr>
        <p:blipFill>
          <a:blip r:embed="rId9"/>
          <a:stretch>
            <a:fillRect/>
          </a:stretch>
        </p:blipFill>
        <p:spPr>
          <a:xfrm>
            <a:off x="1124224" y="4545764"/>
            <a:ext cx="2108200" cy="1447800"/>
          </a:xfrm>
          <a:prstGeom prst="rect">
            <a:avLst/>
          </a:prstGeom>
        </p:spPr>
      </p:pic>
      <p:sp>
        <p:nvSpPr>
          <p:cNvPr id="24" name="TextBox 23">
            <a:extLst>
              <a:ext uri="{FF2B5EF4-FFF2-40B4-BE49-F238E27FC236}">
                <a16:creationId xmlns:a16="http://schemas.microsoft.com/office/drawing/2014/main" id="{A03BFA6F-19F8-FA45-519C-33F9C5B1CC9B}"/>
              </a:ext>
            </a:extLst>
          </p:cNvPr>
          <p:cNvSpPr txBox="1"/>
          <p:nvPr/>
        </p:nvSpPr>
        <p:spPr>
          <a:xfrm>
            <a:off x="785889" y="1676796"/>
            <a:ext cx="1954381" cy="1200329"/>
          </a:xfrm>
          <a:prstGeom prst="rect">
            <a:avLst/>
          </a:prstGeom>
          <a:noFill/>
        </p:spPr>
        <p:txBody>
          <a:bodyPr wrap="none" rtlCol="0">
            <a:spAutoFit/>
          </a:bodyPr>
          <a:lstStyle/>
          <a:p>
            <a:r>
              <a:rPr lang="en-US" dirty="0">
                <a:latin typeface="Palatino" pitchFamily="2" charset="77"/>
                <a:ea typeface="Palatino" pitchFamily="2" charset="77"/>
              </a:rPr>
              <a:t>1 + 1 – 1 </a:t>
            </a:r>
            <a:r>
              <a:rPr lang="en-US" dirty="0">
                <a:solidFill>
                  <a:schemeClr val="accent6"/>
                </a:solidFill>
                <a:latin typeface="Palatino" pitchFamily="2" charset="77"/>
                <a:ea typeface="Palatino" pitchFamily="2" charset="77"/>
              </a:rPr>
              <a:t>+ 1 </a:t>
            </a:r>
            <a:r>
              <a:rPr lang="en-US" dirty="0">
                <a:latin typeface="Palatino" pitchFamily="2" charset="77"/>
                <a:ea typeface="Palatino" pitchFamily="2" charset="77"/>
              </a:rPr>
              <a:t>+ 1</a:t>
            </a:r>
          </a:p>
          <a:p>
            <a:r>
              <a:rPr lang="en-US" dirty="0">
                <a:latin typeface="Palatino" pitchFamily="2" charset="77"/>
                <a:ea typeface="Palatino" pitchFamily="2" charset="77"/>
              </a:rPr>
              <a:t> -1  + 1 – 1 </a:t>
            </a:r>
            <a:r>
              <a:rPr lang="en-US" dirty="0">
                <a:solidFill>
                  <a:schemeClr val="accent6"/>
                </a:solidFill>
                <a:latin typeface="Palatino" pitchFamily="2" charset="77"/>
                <a:ea typeface="Palatino" pitchFamily="2" charset="77"/>
              </a:rPr>
              <a:t>+ 1 </a:t>
            </a:r>
            <a:r>
              <a:rPr lang="en-US" dirty="0">
                <a:latin typeface="Palatino" pitchFamily="2" charset="77"/>
                <a:ea typeface="Palatino" pitchFamily="2" charset="77"/>
              </a:rPr>
              <a:t>– 1</a:t>
            </a:r>
          </a:p>
          <a:p>
            <a:r>
              <a:rPr lang="en-US" dirty="0">
                <a:latin typeface="Palatino" pitchFamily="2" charset="77"/>
                <a:ea typeface="Palatino" pitchFamily="2" charset="77"/>
              </a:rPr>
              <a:t>+ 1 – 1 + 1 </a:t>
            </a:r>
            <a:r>
              <a:rPr lang="en-US" dirty="0">
                <a:solidFill>
                  <a:schemeClr val="accent6"/>
                </a:solidFill>
                <a:latin typeface="Palatino" pitchFamily="2" charset="77"/>
                <a:ea typeface="Palatino" pitchFamily="2" charset="77"/>
              </a:rPr>
              <a:t>+ 1 </a:t>
            </a:r>
            <a:r>
              <a:rPr lang="en-US" dirty="0">
                <a:latin typeface="Palatino" pitchFamily="2" charset="77"/>
                <a:ea typeface="Palatino" pitchFamily="2" charset="77"/>
              </a:rPr>
              <a:t>+ 1</a:t>
            </a:r>
          </a:p>
          <a:p>
            <a:r>
              <a:rPr lang="en-US" dirty="0">
                <a:latin typeface="Palatino" pitchFamily="2" charset="77"/>
                <a:ea typeface="Palatino" pitchFamily="2" charset="77"/>
              </a:rPr>
              <a:t>- 1  - 1 + 1 </a:t>
            </a:r>
            <a:r>
              <a:rPr lang="en-US" dirty="0">
                <a:solidFill>
                  <a:schemeClr val="accent6"/>
                </a:solidFill>
                <a:latin typeface="Palatino" pitchFamily="2" charset="77"/>
                <a:ea typeface="Palatino" pitchFamily="2" charset="77"/>
              </a:rPr>
              <a:t>+ 1 </a:t>
            </a:r>
            <a:r>
              <a:rPr lang="en-US" dirty="0">
                <a:latin typeface="Palatino" pitchFamily="2" charset="77"/>
                <a:ea typeface="Palatino" pitchFamily="2" charset="77"/>
              </a:rPr>
              <a:t>- 1</a:t>
            </a:r>
          </a:p>
        </p:txBody>
      </p:sp>
      <p:sp>
        <p:nvSpPr>
          <p:cNvPr id="3" name="Rectangle 2">
            <a:extLst>
              <a:ext uri="{FF2B5EF4-FFF2-40B4-BE49-F238E27FC236}">
                <a16:creationId xmlns:a16="http://schemas.microsoft.com/office/drawing/2014/main" id="{420584B7-A17B-AB11-693B-09FB0232599D}"/>
              </a:ext>
            </a:extLst>
          </p:cNvPr>
          <p:cNvSpPr/>
          <p:nvPr/>
        </p:nvSpPr>
        <p:spPr>
          <a:xfrm>
            <a:off x="-227273" y="-342900"/>
            <a:ext cx="12703627" cy="7543800"/>
          </a:xfrm>
          <a:prstGeom prst="rect">
            <a:avLst/>
          </a:prstGeom>
          <a:solidFill>
            <a:schemeClr val="bg1">
              <a:lumMod val="95000"/>
              <a:alpha val="7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F76FF775-9626-37C0-E688-5005B3502980}"/>
              </a:ext>
            </a:extLst>
          </p:cNvPr>
          <p:cNvSpPr/>
          <p:nvPr/>
        </p:nvSpPr>
        <p:spPr>
          <a:xfrm>
            <a:off x="189821" y="207958"/>
            <a:ext cx="6861402" cy="3657601"/>
          </a:xfrm>
          <a:custGeom>
            <a:avLst/>
            <a:gdLst>
              <a:gd name="csX0" fmla="*/ 0 w 6861402"/>
              <a:gd name="csY0" fmla="*/ 609612 h 3657601"/>
              <a:gd name="csX1" fmla="*/ 609612 w 6861402"/>
              <a:gd name="csY1" fmla="*/ 0 h 3657601"/>
              <a:gd name="csX2" fmla="*/ 1060986 w 6861402"/>
              <a:gd name="csY2" fmla="*/ 0 h 3657601"/>
              <a:gd name="csX3" fmla="*/ 1568782 w 6861402"/>
              <a:gd name="csY3" fmla="*/ 0 h 3657601"/>
              <a:gd name="csX4" fmla="*/ 2133000 w 6861402"/>
              <a:gd name="csY4" fmla="*/ 0 h 3657601"/>
              <a:gd name="csX5" fmla="*/ 2584374 w 6861402"/>
              <a:gd name="csY5" fmla="*/ 0 h 3657601"/>
              <a:gd name="csX6" fmla="*/ 3261436 w 6861402"/>
              <a:gd name="csY6" fmla="*/ 0 h 3657601"/>
              <a:gd name="csX7" fmla="*/ 3825653 w 6861402"/>
              <a:gd name="csY7" fmla="*/ 0 h 3657601"/>
              <a:gd name="csX8" fmla="*/ 4502715 w 6861402"/>
              <a:gd name="csY8" fmla="*/ 0 h 3657601"/>
              <a:gd name="csX9" fmla="*/ 5123354 w 6861402"/>
              <a:gd name="csY9" fmla="*/ 0 h 3657601"/>
              <a:gd name="csX10" fmla="*/ 5631150 w 6861402"/>
              <a:gd name="csY10" fmla="*/ 0 h 3657601"/>
              <a:gd name="csX11" fmla="*/ 6251790 w 6861402"/>
              <a:gd name="csY11" fmla="*/ 0 h 3657601"/>
              <a:gd name="csX12" fmla="*/ 6861402 w 6861402"/>
              <a:gd name="csY12" fmla="*/ 609612 h 3657601"/>
              <a:gd name="csX13" fmla="*/ 6861402 w 6861402"/>
              <a:gd name="csY13" fmla="*/ 1097287 h 3657601"/>
              <a:gd name="csX14" fmla="*/ 6861402 w 6861402"/>
              <a:gd name="csY14" fmla="*/ 1633730 h 3657601"/>
              <a:gd name="csX15" fmla="*/ 6861402 w 6861402"/>
              <a:gd name="csY15" fmla="*/ 2121406 h 3657601"/>
              <a:gd name="csX16" fmla="*/ 6861402 w 6861402"/>
              <a:gd name="csY16" fmla="*/ 3047989 h 3657601"/>
              <a:gd name="csX17" fmla="*/ 6251790 w 6861402"/>
              <a:gd name="csY17" fmla="*/ 3657601 h 3657601"/>
              <a:gd name="csX18" fmla="*/ 5631150 w 6861402"/>
              <a:gd name="csY18" fmla="*/ 3657601 h 3657601"/>
              <a:gd name="csX19" fmla="*/ 5010511 w 6861402"/>
              <a:gd name="csY19" fmla="*/ 3657601 h 3657601"/>
              <a:gd name="csX20" fmla="*/ 4333449 w 6861402"/>
              <a:gd name="csY20" fmla="*/ 3657601 h 3657601"/>
              <a:gd name="csX21" fmla="*/ 3712810 w 6861402"/>
              <a:gd name="csY21" fmla="*/ 3657601 h 3657601"/>
              <a:gd name="csX22" fmla="*/ 3035749 w 6861402"/>
              <a:gd name="csY22" fmla="*/ 3657601 h 3657601"/>
              <a:gd name="csX23" fmla="*/ 2415109 w 6861402"/>
              <a:gd name="csY23" fmla="*/ 3657601 h 3657601"/>
              <a:gd name="csX24" fmla="*/ 1963735 w 6861402"/>
              <a:gd name="csY24" fmla="*/ 3657601 h 3657601"/>
              <a:gd name="csX25" fmla="*/ 1343095 w 6861402"/>
              <a:gd name="csY25" fmla="*/ 3657601 h 3657601"/>
              <a:gd name="csX26" fmla="*/ 609612 w 6861402"/>
              <a:gd name="csY26" fmla="*/ 3657601 h 3657601"/>
              <a:gd name="csX27" fmla="*/ 0 w 6861402"/>
              <a:gd name="csY27" fmla="*/ 3047989 h 3657601"/>
              <a:gd name="csX28" fmla="*/ 0 w 6861402"/>
              <a:gd name="csY28" fmla="*/ 2584697 h 3657601"/>
              <a:gd name="csX29" fmla="*/ 0 w 6861402"/>
              <a:gd name="csY29" fmla="*/ 2145790 h 3657601"/>
              <a:gd name="csX30" fmla="*/ 0 w 6861402"/>
              <a:gd name="csY30" fmla="*/ 1658114 h 3657601"/>
              <a:gd name="csX31" fmla="*/ 0 w 6861402"/>
              <a:gd name="csY31" fmla="*/ 1170439 h 3657601"/>
              <a:gd name="csX32" fmla="*/ 0 w 6861402"/>
              <a:gd name="csY32" fmla="*/ 609612 h 36576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6861402" h="3657601" fill="none" extrusionOk="0">
                <a:moveTo>
                  <a:pt x="0" y="609612"/>
                </a:moveTo>
                <a:cubicBezTo>
                  <a:pt x="77766" y="252350"/>
                  <a:pt x="266993" y="41150"/>
                  <a:pt x="609612" y="0"/>
                </a:cubicBezTo>
                <a:cubicBezTo>
                  <a:pt x="720863" y="-6756"/>
                  <a:pt x="902149" y="19549"/>
                  <a:pt x="1060986" y="0"/>
                </a:cubicBezTo>
                <a:cubicBezTo>
                  <a:pt x="1219823" y="-19549"/>
                  <a:pt x="1386199" y="40156"/>
                  <a:pt x="1568782" y="0"/>
                </a:cubicBezTo>
                <a:cubicBezTo>
                  <a:pt x="1751365" y="-40156"/>
                  <a:pt x="1934197" y="13507"/>
                  <a:pt x="2133000" y="0"/>
                </a:cubicBezTo>
                <a:cubicBezTo>
                  <a:pt x="2331803" y="-13507"/>
                  <a:pt x="2476403" y="40587"/>
                  <a:pt x="2584374" y="0"/>
                </a:cubicBezTo>
                <a:cubicBezTo>
                  <a:pt x="2692345" y="-40587"/>
                  <a:pt x="2982879" y="13179"/>
                  <a:pt x="3261436" y="0"/>
                </a:cubicBezTo>
                <a:cubicBezTo>
                  <a:pt x="3539993" y="-13179"/>
                  <a:pt x="3688095" y="57698"/>
                  <a:pt x="3825653" y="0"/>
                </a:cubicBezTo>
                <a:cubicBezTo>
                  <a:pt x="3963211" y="-57698"/>
                  <a:pt x="4279400" y="49957"/>
                  <a:pt x="4502715" y="0"/>
                </a:cubicBezTo>
                <a:cubicBezTo>
                  <a:pt x="4726030" y="-49957"/>
                  <a:pt x="4969898" y="16985"/>
                  <a:pt x="5123354" y="0"/>
                </a:cubicBezTo>
                <a:cubicBezTo>
                  <a:pt x="5276810" y="-16985"/>
                  <a:pt x="5449943" y="23906"/>
                  <a:pt x="5631150" y="0"/>
                </a:cubicBezTo>
                <a:cubicBezTo>
                  <a:pt x="5812357" y="-23906"/>
                  <a:pt x="6058762" y="61544"/>
                  <a:pt x="6251790" y="0"/>
                </a:cubicBezTo>
                <a:cubicBezTo>
                  <a:pt x="6590323" y="84397"/>
                  <a:pt x="6890738" y="246610"/>
                  <a:pt x="6861402" y="609612"/>
                </a:cubicBezTo>
                <a:cubicBezTo>
                  <a:pt x="6881754" y="847082"/>
                  <a:pt x="6826024" y="931948"/>
                  <a:pt x="6861402" y="1097287"/>
                </a:cubicBezTo>
                <a:cubicBezTo>
                  <a:pt x="6896780" y="1262626"/>
                  <a:pt x="6845502" y="1468229"/>
                  <a:pt x="6861402" y="1633730"/>
                </a:cubicBezTo>
                <a:cubicBezTo>
                  <a:pt x="6877302" y="1799231"/>
                  <a:pt x="6860639" y="1885976"/>
                  <a:pt x="6861402" y="2121406"/>
                </a:cubicBezTo>
                <a:cubicBezTo>
                  <a:pt x="6862165" y="2356836"/>
                  <a:pt x="6759516" y="2726466"/>
                  <a:pt x="6861402" y="3047989"/>
                </a:cubicBezTo>
                <a:cubicBezTo>
                  <a:pt x="6893006" y="3452105"/>
                  <a:pt x="6570258" y="3732085"/>
                  <a:pt x="6251790" y="3657601"/>
                </a:cubicBezTo>
                <a:cubicBezTo>
                  <a:pt x="6002815" y="3723758"/>
                  <a:pt x="5870603" y="3598988"/>
                  <a:pt x="5631150" y="3657601"/>
                </a:cubicBezTo>
                <a:cubicBezTo>
                  <a:pt x="5391697" y="3716214"/>
                  <a:pt x="5157589" y="3646030"/>
                  <a:pt x="5010511" y="3657601"/>
                </a:cubicBezTo>
                <a:cubicBezTo>
                  <a:pt x="4863433" y="3669172"/>
                  <a:pt x="4623384" y="3615049"/>
                  <a:pt x="4333449" y="3657601"/>
                </a:cubicBezTo>
                <a:cubicBezTo>
                  <a:pt x="4043514" y="3700153"/>
                  <a:pt x="3970833" y="3637455"/>
                  <a:pt x="3712810" y="3657601"/>
                </a:cubicBezTo>
                <a:cubicBezTo>
                  <a:pt x="3454787" y="3677747"/>
                  <a:pt x="3315859" y="3617069"/>
                  <a:pt x="3035749" y="3657601"/>
                </a:cubicBezTo>
                <a:cubicBezTo>
                  <a:pt x="2755639" y="3698133"/>
                  <a:pt x="2615870" y="3651341"/>
                  <a:pt x="2415109" y="3657601"/>
                </a:cubicBezTo>
                <a:cubicBezTo>
                  <a:pt x="2214348" y="3663861"/>
                  <a:pt x="2177688" y="3643529"/>
                  <a:pt x="1963735" y="3657601"/>
                </a:cubicBezTo>
                <a:cubicBezTo>
                  <a:pt x="1749782" y="3671673"/>
                  <a:pt x="1576108" y="3603036"/>
                  <a:pt x="1343095" y="3657601"/>
                </a:cubicBezTo>
                <a:cubicBezTo>
                  <a:pt x="1110082" y="3712166"/>
                  <a:pt x="762363" y="3622640"/>
                  <a:pt x="609612" y="3657601"/>
                </a:cubicBezTo>
                <a:cubicBezTo>
                  <a:pt x="231345" y="3667593"/>
                  <a:pt x="33595" y="3476813"/>
                  <a:pt x="0" y="3047989"/>
                </a:cubicBezTo>
                <a:cubicBezTo>
                  <a:pt x="-52961" y="2867421"/>
                  <a:pt x="12060" y="2801819"/>
                  <a:pt x="0" y="2584697"/>
                </a:cubicBezTo>
                <a:cubicBezTo>
                  <a:pt x="-12060" y="2367575"/>
                  <a:pt x="43373" y="2237611"/>
                  <a:pt x="0" y="2145790"/>
                </a:cubicBezTo>
                <a:cubicBezTo>
                  <a:pt x="-43373" y="2053969"/>
                  <a:pt x="39007" y="1836891"/>
                  <a:pt x="0" y="1658114"/>
                </a:cubicBezTo>
                <a:cubicBezTo>
                  <a:pt x="-39007" y="1479337"/>
                  <a:pt x="54026" y="1333666"/>
                  <a:pt x="0" y="1170439"/>
                </a:cubicBezTo>
                <a:cubicBezTo>
                  <a:pt x="-54026" y="1007212"/>
                  <a:pt x="1779" y="888251"/>
                  <a:pt x="0" y="609612"/>
                </a:cubicBezTo>
                <a:close/>
              </a:path>
              <a:path w="6861402" h="3657601" stroke="0" extrusionOk="0">
                <a:moveTo>
                  <a:pt x="0" y="609612"/>
                </a:moveTo>
                <a:cubicBezTo>
                  <a:pt x="-81662" y="222562"/>
                  <a:pt x="209780" y="23702"/>
                  <a:pt x="609612" y="0"/>
                </a:cubicBezTo>
                <a:cubicBezTo>
                  <a:pt x="752245" y="-37123"/>
                  <a:pt x="985366" y="58816"/>
                  <a:pt x="1286673" y="0"/>
                </a:cubicBezTo>
                <a:cubicBezTo>
                  <a:pt x="1587980" y="-58816"/>
                  <a:pt x="1608549" y="31899"/>
                  <a:pt x="1794469" y="0"/>
                </a:cubicBezTo>
                <a:cubicBezTo>
                  <a:pt x="1980389" y="-31899"/>
                  <a:pt x="2147717" y="37595"/>
                  <a:pt x="2245844" y="0"/>
                </a:cubicBezTo>
                <a:cubicBezTo>
                  <a:pt x="2343972" y="-37595"/>
                  <a:pt x="2692457" y="25831"/>
                  <a:pt x="2866483" y="0"/>
                </a:cubicBezTo>
                <a:cubicBezTo>
                  <a:pt x="3040509" y="-25831"/>
                  <a:pt x="3161635" y="10746"/>
                  <a:pt x="3374279" y="0"/>
                </a:cubicBezTo>
                <a:cubicBezTo>
                  <a:pt x="3586923" y="-10746"/>
                  <a:pt x="3767259" y="71998"/>
                  <a:pt x="4051341" y="0"/>
                </a:cubicBezTo>
                <a:cubicBezTo>
                  <a:pt x="4335423" y="-71998"/>
                  <a:pt x="4316629" y="10691"/>
                  <a:pt x="4502715" y="0"/>
                </a:cubicBezTo>
                <a:cubicBezTo>
                  <a:pt x="4688801" y="-10691"/>
                  <a:pt x="4916936" y="35176"/>
                  <a:pt x="5179776" y="0"/>
                </a:cubicBezTo>
                <a:cubicBezTo>
                  <a:pt x="5442616" y="-35176"/>
                  <a:pt x="5474526" y="38934"/>
                  <a:pt x="5574729" y="0"/>
                </a:cubicBezTo>
                <a:cubicBezTo>
                  <a:pt x="5674932" y="-38934"/>
                  <a:pt x="5987390" y="9196"/>
                  <a:pt x="6251790" y="0"/>
                </a:cubicBezTo>
                <a:cubicBezTo>
                  <a:pt x="6608520" y="29847"/>
                  <a:pt x="6866281" y="323468"/>
                  <a:pt x="6861402" y="609612"/>
                </a:cubicBezTo>
                <a:cubicBezTo>
                  <a:pt x="6886314" y="746209"/>
                  <a:pt x="6815741" y="939568"/>
                  <a:pt x="6861402" y="1024136"/>
                </a:cubicBezTo>
                <a:cubicBezTo>
                  <a:pt x="6907063" y="1108704"/>
                  <a:pt x="6821960" y="1441375"/>
                  <a:pt x="6861402" y="1560579"/>
                </a:cubicBezTo>
                <a:cubicBezTo>
                  <a:pt x="6900844" y="1679783"/>
                  <a:pt x="6847906" y="1822035"/>
                  <a:pt x="6861402" y="1999487"/>
                </a:cubicBezTo>
                <a:cubicBezTo>
                  <a:pt x="6874898" y="2176939"/>
                  <a:pt x="6847317" y="2253651"/>
                  <a:pt x="6861402" y="2487162"/>
                </a:cubicBezTo>
                <a:cubicBezTo>
                  <a:pt x="6875487" y="2720674"/>
                  <a:pt x="6859880" y="2790856"/>
                  <a:pt x="6861402" y="3047989"/>
                </a:cubicBezTo>
                <a:cubicBezTo>
                  <a:pt x="6844528" y="3333906"/>
                  <a:pt x="6605502" y="3654141"/>
                  <a:pt x="6251790" y="3657601"/>
                </a:cubicBezTo>
                <a:cubicBezTo>
                  <a:pt x="6156610" y="3675947"/>
                  <a:pt x="5947685" y="3639104"/>
                  <a:pt x="5856838" y="3657601"/>
                </a:cubicBezTo>
                <a:cubicBezTo>
                  <a:pt x="5765991" y="3676098"/>
                  <a:pt x="5501238" y="3633029"/>
                  <a:pt x="5179776" y="3657601"/>
                </a:cubicBezTo>
                <a:cubicBezTo>
                  <a:pt x="4858314" y="3682173"/>
                  <a:pt x="4768357" y="3644152"/>
                  <a:pt x="4615558" y="3657601"/>
                </a:cubicBezTo>
                <a:cubicBezTo>
                  <a:pt x="4462759" y="3671050"/>
                  <a:pt x="4279542" y="3644825"/>
                  <a:pt x="4164184" y="3657601"/>
                </a:cubicBezTo>
                <a:cubicBezTo>
                  <a:pt x="4048826" y="3670377"/>
                  <a:pt x="3767225" y="3599282"/>
                  <a:pt x="3599966" y="3657601"/>
                </a:cubicBezTo>
                <a:cubicBezTo>
                  <a:pt x="3432707" y="3715920"/>
                  <a:pt x="3292653" y="3640183"/>
                  <a:pt x="3205014" y="3657601"/>
                </a:cubicBezTo>
                <a:cubicBezTo>
                  <a:pt x="3117375" y="3675019"/>
                  <a:pt x="2924864" y="3644907"/>
                  <a:pt x="2810061" y="3657601"/>
                </a:cubicBezTo>
                <a:cubicBezTo>
                  <a:pt x="2695258" y="3670295"/>
                  <a:pt x="2490023" y="3591442"/>
                  <a:pt x="2245844" y="3657601"/>
                </a:cubicBezTo>
                <a:cubicBezTo>
                  <a:pt x="2001665" y="3723760"/>
                  <a:pt x="2019518" y="3616572"/>
                  <a:pt x="1794469" y="3657601"/>
                </a:cubicBezTo>
                <a:cubicBezTo>
                  <a:pt x="1569420" y="3698630"/>
                  <a:pt x="1340164" y="3614816"/>
                  <a:pt x="1173830" y="3657601"/>
                </a:cubicBezTo>
                <a:cubicBezTo>
                  <a:pt x="1007496" y="3700386"/>
                  <a:pt x="724959" y="3591128"/>
                  <a:pt x="609612" y="3657601"/>
                </a:cubicBezTo>
                <a:cubicBezTo>
                  <a:pt x="268914" y="3670130"/>
                  <a:pt x="-3763" y="3372817"/>
                  <a:pt x="0" y="3047989"/>
                </a:cubicBezTo>
                <a:cubicBezTo>
                  <a:pt x="-7460" y="2856959"/>
                  <a:pt x="2392" y="2668034"/>
                  <a:pt x="0" y="2560314"/>
                </a:cubicBezTo>
                <a:cubicBezTo>
                  <a:pt x="-2392" y="2452595"/>
                  <a:pt x="13715" y="2218273"/>
                  <a:pt x="0" y="2121406"/>
                </a:cubicBezTo>
                <a:cubicBezTo>
                  <a:pt x="-13715" y="2024539"/>
                  <a:pt x="2648" y="1911929"/>
                  <a:pt x="0" y="1706882"/>
                </a:cubicBezTo>
                <a:cubicBezTo>
                  <a:pt x="-2648" y="1501835"/>
                  <a:pt x="11783" y="1484846"/>
                  <a:pt x="0" y="1267974"/>
                </a:cubicBezTo>
                <a:cubicBezTo>
                  <a:pt x="-11783" y="1051102"/>
                  <a:pt x="21552" y="839415"/>
                  <a:pt x="0" y="609612"/>
                </a:cubicBezTo>
                <a:close/>
              </a:path>
            </a:pathLst>
          </a:custGeom>
          <a:solidFill>
            <a:schemeClr val="bg2">
              <a:lumMod val="90000"/>
            </a:schemeClr>
          </a:solidFill>
          <a:ln>
            <a:solidFill>
              <a:schemeClr val="accent1">
                <a:shade val="15000"/>
              </a:schemeClr>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1">
            <a:schemeClr val="dk1"/>
          </a:lnRef>
          <a:fillRef idx="2">
            <a:schemeClr val="dk1"/>
          </a:fillRef>
          <a:effectRef idx="1">
            <a:schemeClr val="dk1"/>
          </a:effectRef>
          <a:fontRef idx="minor">
            <a:schemeClr val="dk1"/>
          </a:fontRef>
        </p:style>
        <p:txBody>
          <a:bodyPr rtlCol="0" anchor="ctr"/>
          <a:lstStyle/>
          <a:p>
            <a:pPr algn="ctr"/>
            <a:r>
              <a:rPr lang="en-US" sz="2800" b="1" dirty="0">
                <a:latin typeface="Palatino" pitchFamily="2" charset="77"/>
                <a:ea typeface="Palatino" pitchFamily="2" charset="77"/>
              </a:rPr>
              <a:t>These all follow a common pattern:</a:t>
            </a:r>
          </a:p>
          <a:p>
            <a:pPr algn="ctr"/>
            <a:endParaRPr lang="en-US" sz="2800" b="1" dirty="0">
              <a:latin typeface="Palatino" pitchFamily="2" charset="77"/>
              <a:ea typeface="Palatino" pitchFamily="2" charset="77"/>
            </a:endParaRPr>
          </a:p>
          <a:p>
            <a:pPr algn="ctr"/>
            <a:r>
              <a:rPr lang="en-US" sz="2800" dirty="0">
                <a:latin typeface="Palatino" pitchFamily="2" charset="77"/>
                <a:ea typeface="Palatino" pitchFamily="2" charset="77"/>
              </a:rPr>
              <a:t>Using SAT solvers to put an end to a combinatorial problem where naïve brute force (i.e., backtracking) would take forever</a:t>
            </a:r>
          </a:p>
        </p:txBody>
      </p:sp>
      <p:sp>
        <p:nvSpPr>
          <p:cNvPr id="7" name="Rounded Rectangle 6">
            <a:extLst>
              <a:ext uri="{FF2B5EF4-FFF2-40B4-BE49-F238E27FC236}">
                <a16:creationId xmlns:a16="http://schemas.microsoft.com/office/drawing/2014/main" id="{07AE4089-763D-A134-C835-B836554CAF87}"/>
              </a:ext>
            </a:extLst>
          </p:cNvPr>
          <p:cNvSpPr/>
          <p:nvPr/>
        </p:nvSpPr>
        <p:spPr>
          <a:xfrm>
            <a:off x="5170714" y="2978151"/>
            <a:ext cx="6861402" cy="3657601"/>
          </a:xfrm>
          <a:custGeom>
            <a:avLst/>
            <a:gdLst>
              <a:gd name="csX0" fmla="*/ 0 w 6861402"/>
              <a:gd name="csY0" fmla="*/ 609612 h 3657601"/>
              <a:gd name="csX1" fmla="*/ 609612 w 6861402"/>
              <a:gd name="csY1" fmla="*/ 0 h 3657601"/>
              <a:gd name="csX2" fmla="*/ 1060986 w 6861402"/>
              <a:gd name="csY2" fmla="*/ 0 h 3657601"/>
              <a:gd name="csX3" fmla="*/ 1455939 w 6861402"/>
              <a:gd name="csY3" fmla="*/ 0 h 3657601"/>
              <a:gd name="csX4" fmla="*/ 2020157 w 6861402"/>
              <a:gd name="csY4" fmla="*/ 0 h 3657601"/>
              <a:gd name="csX5" fmla="*/ 2640796 w 6861402"/>
              <a:gd name="csY5" fmla="*/ 0 h 3657601"/>
              <a:gd name="csX6" fmla="*/ 3261436 w 6861402"/>
              <a:gd name="csY6" fmla="*/ 0 h 3657601"/>
              <a:gd name="csX7" fmla="*/ 3656388 w 6861402"/>
              <a:gd name="csY7" fmla="*/ 0 h 3657601"/>
              <a:gd name="csX8" fmla="*/ 4164184 w 6861402"/>
              <a:gd name="csY8" fmla="*/ 0 h 3657601"/>
              <a:gd name="csX9" fmla="*/ 4784824 w 6861402"/>
              <a:gd name="csY9" fmla="*/ 0 h 3657601"/>
              <a:gd name="csX10" fmla="*/ 5349042 w 6861402"/>
              <a:gd name="csY10" fmla="*/ 0 h 3657601"/>
              <a:gd name="csX11" fmla="*/ 6251790 w 6861402"/>
              <a:gd name="csY11" fmla="*/ 0 h 3657601"/>
              <a:gd name="csX12" fmla="*/ 6861402 w 6861402"/>
              <a:gd name="csY12" fmla="*/ 609612 h 3657601"/>
              <a:gd name="csX13" fmla="*/ 6861402 w 6861402"/>
              <a:gd name="csY13" fmla="*/ 1072904 h 3657601"/>
              <a:gd name="csX14" fmla="*/ 6861402 w 6861402"/>
              <a:gd name="csY14" fmla="*/ 1609347 h 3657601"/>
              <a:gd name="csX15" fmla="*/ 6861402 w 6861402"/>
              <a:gd name="csY15" fmla="*/ 2072638 h 3657601"/>
              <a:gd name="csX16" fmla="*/ 6861402 w 6861402"/>
              <a:gd name="csY16" fmla="*/ 2584697 h 3657601"/>
              <a:gd name="csX17" fmla="*/ 6861402 w 6861402"/>
              <a:gd name="csY17" fmla="*/ 3047989 h 3657601"/>
              <a:gd name="csX18" fmla="*/ 6251790 w 6861402"/>
              <a:gd name="csY18" fmla="*/ 3657601 h 3657601"/>
              <a:gd name="csX19" fmla="*/ 5800416 w 6861402"/>
              <a:gd name="csY19" fmla="*/ 3657601 h 3657601"/>
              <a:gd name="csX20" fmla="*/ 5349042 w 6861402"/>
              <a:gd name="csY20" fmla="*/ 3657601 h 3657601"/>
              <a:gd name="csX21" fmla="*/ 4954089 w 6861402"/>
              <a:gd name="csY21" fmla="*/ 3657601 h 3657601"/>
              <a:gd name="csX22" fmla="*/ 4333449 w 6861402"/>
              <a:gd name="csY22" fmla="*/ 3657601 h 3657601"/>
              <a:gd name="csX23" fmla="*/ 3769232 w 6861402"/>
              <a:gd name="csY23" fmla="*/ 3657601 h 3657601"/>
              <a:gd name="csX24" fmla="*/ 3374279 w 6861402"/>
              <a:gd name="csY24" fmla="*/ 3657601 h 3657601"/>
              <a:gd name="csX25" fmla="*/ 2866483 w 6861402"/>
              <a:gd name="csY25" fmla="*/ 3657601 h 3657601"/>
              <a:gd name="csX26" fmla="*/ 2245844 w 6861402"/>
              <a:gd name="csY26" fmla="*/ 3657601 h 3657601"/>
              <a:gd name="csX27" fmla="*/ 1850891 w 6861402"/>
              <a:gd name="csY27" fmla="*/ 3657601 h 3657601"/>
              <a:gd name="csX28" fmla="*/ 1173830 w 6861402"/>
              <a:gd name="csY28" fmla="*/ 3657601 h 3657601"/>
              <a:gd name="csX29" fmla="*/ 609612 w 6861402"/>
              <a:gd name="csY29" fmla="*/ 3657601 h 3657601"/>
              <a:gd name="csX30" fmla="*/ 0 w 6861402"/>
              <a:gd name="csY30" fmla="*/ 3047989 h 3657601"/>
              <a:gd name="csX31" fmla="*/ 0 w 6861402"/>
              <a:gd name="csY31" fmla="*/ 2535930 h 3657601"/>
              <a:gd name="csX32" fmla="*/ 0 w 6861402"/>
              <a:gd name="csY32" fmla="*/ 2072638 h 3657601"/>
              <a:gd name="csX33" fmla="*/ 0 w 6861402"/>
              <a:gd name="csY33" fmla="*/ 1658114 h 3657601"/>
              <a:gd name="csX34" fmla="*/ 0 w 6861402"/>
              <a:gd name="csY34" fmla="*/ 1194822 h 3657601"/>
              <a:gd name="csX35" fmla="*/ 0 w 6861402"/>
              <a:gd name="csY35" fmla="*/ 609612 h 36576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6861402" h="3657601" fill="none" extrusionOk="0">
                <a:moveTo>
                  <a:pt x="0" y="609612"/>
                </a:moveTo>
                <a:cubicBezTo>
                  <a:pt x="-51607" y="347495"/>
                  <a:pt x="284126" y="12484"/>
                  <a:pt x="609612" y="0"/>
                </a:cubicBezTo>
                <a:cubicBezTo>
                  <a:pt x="829677" y="-10922"/>
                  <a:pt x="941118" y="11637"/>
                  <a:pt x="1060986" y="0"/>
                </a:cubicBezTo>
                <a:cubicBezTo>
                  <a:pt x="1180854" y="-11637"/>
                  <a:pt x="1306955" y="31895"/>
                  <a:pt x="1455939" y="0"/>
                </a:cubicBezTo>
                <a:cubicBezTo>
                  <a:pt x="1604923" y="-31895"/>
                  <a:pt x="1743485" y="16818"/>
                  <a:pt x="2020157" y="0"/>
                </a:cubicBezTo>
                <a:cubicBezTo>
                  <a:pt x="2296829" y="-16818"/>
                  <a:pt x="2341164" y="64781"/>
                  <a:pt x="2640796" y="0"/>
                </a:cubicBezTo>
                <a:cubicBezTo>
                  <a:pt x="2940428" y="-64781"/>
                  <a:pt x="3078245" y="28973"/>
                  <a:pt x="3261436" y="0"/>
                </a:cubicBezTo>
                <a:cubicBezTo>
                  <a:pt x="3444627" y="-28973"/>
                  <a:pt x="3511761" y="16602"/>
                  <a:pt x="3656388" y="0"/>
                </a:cubicBezTo>
                <a:cubicBezTo>
                  <a:pt x="3801015" y="-16602"/>
                  <a:pt x="3987584" y="36835"/>
                  <a:pt x="4164184" y="0"/>
                </a:cubicBezTo>
                <a:cubicBezTo>
                  <a:pt x="4340784" y="-36835"/>
                  <a:pt x="4548897" y="16689"/>
                  <a:pt x="4784824" y="0"/>
                </a:cubicBezTo>
                <a:cubicBezTo>
                  <a:pt x="5020751" y="-16689"/>
                  <a:pt x="5101616" y="33609"/>
                  <a:pt x="5349042" y="0"/>
                </a:cubicBezTo>
                <a:cubicBezTo>
                  <a:pt x="5596468" y="-33609"/>
                  <a:pt x="5985882" y="11087"/>
                  <a:pt x="6251790" y="0"/>
                </a:cubicBezTo>
                <a:cubicBezTo>
                  <a:pt x="6562297" y="86234"/>
                  <a:pt x="6904252" y="254129"/>
                  <a:pt x="6861402" y="609612"/>
                </a:cubicBezTo>
                <a:cubicBezTo>
                  <a:pt x="6879247" y="810401"/>
                  <a:pt x="6836033" y="877006"/>
                  <a:pt x="6861402" y="1072904"/>
                </a:cubicBezTo>
                <a:cubicBezTo>
                  <a:pt x="6886771" y="1268802"/>
                  <a:pt x="6858421" y="1497227"/>
                  <a:pt x="6861402" y="1609347"/>
                </a:cubicBezTo>
                <a:cubicBezTo>
                  <a:pt x="6864383" y="1721467"/>
                  <a:pt x="6813996" y="1978318"/>
                  <a:pt x="6861402" y="2072638"/>
                </a:cubicBezTo>
                <a:cubicBezTo>
                  <a:pt x="6908808" y="2166958"/>
                  <a:pt x="6805869" y="2364886"/>
                  <a:pt x="6861402" y="2584697"/>
                </a:cubicBezTo>
                <a:cubicBezTo>
                  <a:pt x="6916935" y="2804508"/>
                  <a:pt x="6830054" y="2920363"/>
                  <a:pt x="6861402" y="3047989"/>
                </a:cubicBezTo>
                <a:cubicBezTo>
                  <a:pt x="6895513" y="3343163"/>
                  <a:pt x="6558740" y="3659968"/>
                  <a:pt x="6251790" y="3657601"/>
                </a:cubicBezTo>
                <a:cubicBezTo>
                  <a:pt x="6073357" y="3678814"/>
                  <a:pt x="5957860" y="3639095"/>
                  <a:pt x="5800416" y="3657601"/>
                </a:cubicBezTo>
                <a:cubicBezTo>
                  <a:pt x="5642972" y="3676107"/>
                  <a:pt x="5456251" y="3622882"/>
                  <a:pt x="5349042" y="3657601"/>
                </a:cubicBezTo>
                <a:cubicBezTo>
                  <a:pt x="5241833" y="3692320"/>
                  <a:pt x="5043045" y="3647520"/>
                  <a:pt x="4954089" y="3657601"/>
                </a:cubicBezTo>
                <a:cubicBezTo>
                  <a:pt x="4865133" y="3667682"/>
                  <a:pt x="4549415" y="3653537"/>
                  <a:pt x="4333449" y="3657601"/>
                </a:cubicBezTo>
                <a:cubicBezTo>
                  <a:pt x="4117483" y="3661665"/>
                  <a:pt x="3960241" y="3651565"/>
                  <a:pt x="3769232" y="3657601"/>
                </a:cubicBezTo>
                <a:cubicBezTo>
                  <a:pt x="3578223" y="3663637"/>
                  <a:pt x="3560169" y="3621247"/>
                  <a:pt x="3374279" y="3657601"/>
                </a:cubicBezTo>
                <a:cubicBezTo>
                  <a:pt x="3188389" y="3693955"/>
                  <a:pt x="3115909" y="3613556"/>
                  <a:pt x="2866483" y="3657601"/>
                </a:cubicBezTo>
                <a:cubicBezTo>
                  <a:pt x="2617057" y="3701646"/>
                  <a:pt x="2407754" y="3634169"/>
                  <a:pt x="2245844" y="3657601"/>
                </a:cubicBezTo>
                <a:cubicBezTo>
                  <a:pt x="2083934" y="3681033"/>
                  <a:pt x="1950593" y="3643762"/>
                  <a:pt x="1850891" y="3657601"/>
                </a:cubicBezTo>
                <a:cubicBezTo>
                  <a:pt x="1751189" y="3671440"/>
                  <a:pt x="1486711" y="3614282"/>
                  <a:pt x="1173830" y="3657601"/>
                </a:cubicBezTo>
                <a:cubicBezTo>
                  <a:pt x="860949" y="3700920"/>
                  <a:pt x="796394" y="3598785"/>
                  <a:pt x="609612" y="3657601"/>
                </a:cubicBezTo>
                <a:cubicBezTo>
                  <a:pt x="312130" y="3671728"/>
                  <a:pt x="-63906" y="3377706"/>
                  <a:pt x="0" y="3047989"/>
                </a:cubicBezTo>
                <a:cubicBezTo>
                  <a:pt x="-17062" y="2886729"/>
                  <a:pt x="59580" y="2687693"/>
                  <a:pt x="0" y="2535930"/>
                </a:cubicBezTo>
                <a:cubicBezTo>
                  <a:pt x="-59580" y="2384167"/>
                  <a:pt x="25834" y="2201428"/>
                  <a:pt x="0" y="2072638"/>
                </a:cubicBezTo>
                <a:cubicBezTo>
                  <a:pt x="-25834" y="1943848"/>
                  <a:pt x="21200" y="1863513"/>
                  <a:pt x="0" y="1658114"/>
                </a:cubicBezTo>
                <a:cubicBezTo>
                  <a:pt x="-21200" y="1452715"/>
                  <a:pt x="6730" y="1370801"/>
                  <a:pt x="0" y="1194822"/>
                </a:cubicBezTo>
                <a:cubicBezTo>
                  <a:pt x="-6730" y="1018843"/>
                  <a:pt x="43871" y="733635"/>
                  <a:pt x="0" y="609612"/>
                </a:cubicBezTo>
                <a:close/>
              </a:path>
              <a:path w="6861402" h="3657601" stroke="0" extrusionOk="0">
                <a:moveTo>
                  <a:pt x="0" y="609612"/>
                </a:moveTo>
                <a:cubicBezTo>
                  <a:pt x="4426" y="210515"/>
                  <a:pt x="326716" y="18186"/>
                  <a:pt x="609612" y="0"/>
                </a:cubicBezTo>
                <a:cubicBezTo>
                  <a:pt x="800569" y="-21946"/>
                  <a:pt x="919495" y="35931"/>
                  <a:pt x="1117408" y="0"/>
                </a:cubicBezTo>
                <a:cubicBezTo>
                  <a:pt x="1315321" y="-35931"/>
                  <a:pt x="1409573" y="34666"/>
                  <a:pt x="1681626" y="0"/>
                </a:cubicBezTo>
                <a:cubicBezTo>
                  <a:pt x="1953679" y="-34666"/>
                  <a:pt x="2023085" y="43903"/>
                  <a:pt x="2358687" y="0"/>
                </a:cubicBezTo>
                <a:cubicBezTo>
                  <a:pt x="2694289" y="-43903"/>
                  <a:pt x="2583933" y="31733"/>
                  <a:pt x="2753640" y="0"/>
                </a:cubicBezTo>
                <a:cubicBezTo>
                  <a:pt x="2923347" y="-31733"/>
                  <a:pt x="3010719" y="26113"/>
                  <a:pt x="3261436" y="0"/>
                </a:cubicBezTo>
                <a:cubicBezTo>
                  <a:pt x="3512153" y="-26113"/>
                  <a:pt x="3581185" y="32615"/>
                  <a:pt x="3882075" y="0"/>
                </a:cubicBezTo>
                <a:cubicBezTo>
                  <a:pt x="4182965" y="-32615"/>
                  <a:pt x="4090796" y="18427"/>
                  <a:pt x="4277028" y="0"/>
                </a:cubicBezTo>
                <a:cubicBezTo>
                  <a:pt x="4463260" y="-18427"/>
                  <a:pt x="4694974" y="42004"/>
                  <a:pt x="4954089" y="0"/>
                </a:cubicBezTo>
                <a:cubicBezTo>
                  <a:pt x="5213204" y="-42004"/>
                  <a:pt x="5275572" y="9363"/>
                  <a:pt x="5405463" y="0"/>
                </a:cubicBezTo>
                <a:cubicBezTo>
                  <a:pt x="5535354" y="-9363"/>
                  <a:pt x="5906864" y="93575"/>
                  <a:pt x="6251790" y="0"/>
                </a:cubicBezTo>
                <a:cubicBezTo>
                  <a:pt x="6665101" y="-44838"/>
                  <a:pt x="6829149" y="269734"/>
                  <a:pt x="6861402" y="609612"/>
                </a:cubicBezTo>
                <a:cubicBezTo>
                  <a:pt x="6910704" y="816905"/>
                  <a:pt x="6859418" y="934780"/>
                  <a:pt x="6861402" y="1146055"/>
                </a:cubicBezTo>
                <a:cubicBezTo>
                  <a:pt x="6863386" y="1357330"/>
                  <a:pt x="6832551" y="1373519"/>
                  <a:pt x="6861402" y="1560579"/>
                </a:cubicBezTo>
                <a:cubicBezTo>
                  <a:pt x="6890253" y="1747639"/>
                  <a:pt x="6815601" y="1878053"/>
                  <a:pt x="6861402" y="1975103"/>
                </a:cubicBezTo>
                <a:cubicBezTo>
                  <a:pt x="6907203" y="2072153"/>
                  <a:pt x="6819954" y="2327927"/>
                  <a:pt x="6861402" y="2462779"/>
                </a:cubicBezTo>
                <a:cubicBezTo>
                  <a:pt x="6902850" y="2597631"/>
                  <a:pt x="6800602" y="2858960"/>
                  <a:pt x="6861402" y="3047989"/>
                </a:cubicBezTo>
                <a:cubicBezTo>
                  <a:pt x="6769179" y="3398747"/>
                  <a:pt x="6589871" y="3632224"/>
                  <a:pt x="6251790" y="3657601"/>
                </a:cubicBezTo>
                <a:cubicBezTo>
                  <a:pt x="6054191" y="3707771"/>
                  <a:pt x="5847109" y="3622231"/>
                  <a:pt x="5574729" y="3657601"/>
                </a:cubicBezTo>
                <a:cubicBezTo>
                  <a:pt x="5302349" y="3692971"/>
                  <a:pt x="5111314" y="3585996"/>
                  <a:pt x="4954089" y="3657601"/>
                </a:cubicBezTo>
                <a:cubicBezTo>
                  <a:pt x="4796864" y="3729206"/>
                  <a:pt x="4576000" y="3592258"/>
                  <a:pt x="4333449" y="3657601"/>
                </a:cubicBezTo>
                <a:cubicBezTo>
                  <a:pt x="4090898" y="3722944"/>
                  <a:pt x="4052447" y="3612412"/>
                  <a:pt x="3938497" y="3657601"/>
                </a:cubicBezTo>
                <a:cubicBezTo>
                  <a:pt x="3824547" y="3702790"/>
                  <a:pt x="3667405" y="3637476"/>
                  <a:pt x="3430701" y="3657601"/>
                </a:cubicBezTo>
                <a:cubicBezTo>
                  <a:pt x="3193997" y="3677726"/>
                  <a:pt x="3119720" y="3637389"/>
                  <a:pt x="3035749" y="3657601"/>
                </a:cubicBezTo>
                <a:cubicBezTo>
                  <a:pt x="2951778" y="3677813"/>
                  <a:pt x="2754051" y="3641772"/>
                  <a:pt x="2527953" y="3657601"/>
                </a:cubicBezTo>
                <a:cubicBezTo>
                  <a:pt x="2301855" y="3673430"/>
                  <a:pt x="2067336" y="3586608"/>
                  <a:pt x="1850891" y="3657601"/>
                </a:cubicBezTo>
                <a:cubicBezTo>
                  <a:pt x="1634446" y="3728594"/>
                  <a:pt x="1408453" y="3578748"/>
                  <a:pt x="1173830" y="3657601"/>
                </a:cubicBezTo>
                <a:cubicBezTo>
                  <a:pt x="939207" y="3736454"/>
                  <a:pt x="781848" y="3657063"/>
                  <a:pt x="609612" y="3657601"/>
                </a:cubicBezTo>
                <a:cubicBezTo>
                  <a:pt x="278692" y="3639161"/>
                  <a:pt x="10538" y="3440657"/>
                  <a:pt x="0" y="3047989"/>
                </a:cubicBezTo>
                <a:cubicBezTo>
                  <a:pt x="-40627" y="2861802"/>
                  <a:pt x="44157" y="2724021"/>
                  <a:pt x="0" y="2633465"/>
                </a:cubicBezTo>
                <a:cubicBezTo>
                  <a:pt x="-44157" y="2542909"/>
                  <a:pt x="40968" y="2300922"/>
                  <a:pt x="0" y="2121406"/>
                </a:cubicBezTo>
                <a:cubicBezTo>
                  <a:pt x="-40968" y="1941890"/>
                  <a:pt x="4071" y="1841285"/>
                  <a:pt x="0" y="1633730"/>
                </a:cubicBezTo>
                <a:cubicBezTo>
                  <a:pt x="-4071" y="1426175"/>
                  <a:pt x="48928" y="1367266"/>
                  <a:pt x="0" y="1170439"/>
                </a:cubicBezTo>
                <a:cubicBezTo>
                  <a:pt x="-48928" y="973612"/>
                  <a:pt x="26254" y="848764"/>
                  <a:pt x="0" y="609612"/>
                </a:cubicBezTo>
                <a:close/>
              </a:path>
            </a:pathLst>
          </a:custGeom>
          <a:solidFill>
            <a:schemeClr val="accent3">
              <a:lumMod val="40000"/>
              <a:lumOff val="60000"/>
            </a:schemeClr>
          </a:solidFill>
          <a:ln>
            <a:solidFill>
              <a:schemeClr val="accent1">
                <a:shade val="15000"/>
              </a:schemeClr>
            </a:solidFill>
            <a:extLst>
              <a:ext uri="{C807C97D-BFC1-408E-A445-0C87EB9F89A2}">
                <ask:lineSketchStyleProps xmlns:ask="http://schemas.microsoft.com/office/drawing/2018/sketchyshapes" sd="3980089859">
                  <a:prstGeom prst="roundRect">
                    <a:avLst/>
                  </a:prstGeom>
                  <ask:type>
                    <ask:lineSketchScribble/>
                  </ask:type>
                </ask:lineSketchStyleProps>
              </a:ext>
            </a:extLst>
          </a:ln>
        </p:spPr>
        <p:style>
          <a:lnRef idx="1">
            <a:schemeClr val="dk1"/>
          </a:lnRef>
          <a:fillRef idx="2">
            <a:schemeClr val="dk1"/>
          </a:fillRef>
          <a:effectRef idx="1">
            <a:schemeClr val="dk1"/>
          </a:effectRef>
          <a:fontRef idx="minor">
            <a:schemeClr val="dk1"/>
          </a:fontRef>
        </p:style>
        <p:txBody>
          <a:bodyPr rtlCol="0" anchor="ctr"/>
          <a:lstStyle/>
          <a:p>
            <a:pPr algn="ctr"/>
            <a:r>
              <a:rPr lang="en-US" sz="3600" b="1" dirty="0">
                <a:latin typeface="Palatino" pitchFamily="2" charset="77"/>
                <a:ea typeface="Palatino" pitchFamily="2" charset="77"/>
              </a:rPr>
              <a:t>What this talk is about:</a:t>
            </a:r>
          </a:p>
          <a:p>
            <a:pPr algn="ctr"/>
            <a:endParaRPr lang="en-US" sz="2800" b="1" dirty="0">
              <a:latin typeface="Palatino" pitchFamily="2" charset="77"/>
              <a:ea typeface="Palatino" pitchFamily="2" charset="77"/>
            </a:endParaRPr>
          </a:p>
          <a:p>
            <a:pPr algn="ctr"/>
            <a:r>
              <a:rPr lang="en-US" sz="2800" dirty="0">
                <a:latin typeface="Palatino" pitchFamily="2" charset="77"/>
                <a:ea typeface="Palatino" pitchFamily="2" charset="77"/>
              </a:rPr>
              <a:t>SAT solvers can be used at different stages of mathematical research; to build examples, get ideas, and elicit conjectures.</a:t>
            </a:r>
          </a:p>
        </p:txBody>
      </p:sp>
    </p:spTree>
    <p:extLst>
      <p:ext uri="{BB962C8B-B14F-4D97-AF65-F5344CB8AC3E}">
        <p14:creationId xmlns:p14="http://schemas.microsoft.com/office/powerpoint/2010/main" val="1198805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FCDD9-2673-EE3C-E261-031E21ED5539}"/>
              </a:ext>
            </a:extLst>
          </p:cNvPr>
          <p:cNvSpPr>
            <a:spLocks noGrp="1"/>
          </p:cNvSpPr>
          <p:nvPr>
            <p:ph type="title"/>
          </p:nvPr>
        </p:nvSpPr>
        <p:spPr/>
        <p:txBody>
          <a:bodyPr>
            <a:normAutofit/>
          </a:bodyPr>
          <a:lstStyle/>
          <a:p>
            <a:r>
              <a:rPr lang="en-US" sz="6600" dirty="0">
                <a:latin typeface="Palatino" pitchFamily="2" charset="77"/>
                <a:ea typeface="Palatino" pitchFamily="2" charset="77"/>
              </a:rPr>
              <a:t>Vision:</a:t>
            </a:r>
          </a:p>
        </p:txBody>
      </p:sp>
      <p:sp>
        <p:nvSpPr>
          <p:cNvPr id="7" name="Rectangle 6">
            <a:extLst>
              <a:ext uri="{FF2B5EF4-FFF2-40B4-BE49-F238E27FC236}">
                <a16:creationId xmlns:a16="http://schemas.microsoft.com/office/drawing/2014/main" id="{E1CB8BC0-5331-819B-E564-3B7ADBFC8140}"/>
              </a:ext>
            </a:extLst>
          </p:cNvPr>
          <p:cNvSpPr/>
          <p:nvPr/>
        </p:nvSpPr>
        <p:spPr>
          <a:xfrm>
            <a:off x="838200" y="1737726"/>
            <a:ext cx="10280176" cy="846161"/>
          </a:xfrm>
          <a:custGeom>
            <a:avLst/>
            <a:gdLst>
              <a:gd name="csX0" fmla="*/ 0 w 10280176"/>
              <a:gd name="csY0" fmla="*/ 0 h 846161"/>
              <a:gd name="csX1" fmla="*/ 890949 w 10280176"/>
              <a:gd name="csY1" fmla="*/ 0 h 846161"/>
              <a:gd name="csX2" fmla="*/ 1370690 w 10280176"/>
              <a:gd name="csY2" fmla="*/ 0 h 846161"/>
              <a:gd name="csX3" fmla="*/ 2056035 w 10280176"/>
              <a:gd name="csY3" fmla="*/ 0 h 846161"/>
              <a:gd name="csX4" fmla="*/ 2844182 w 10280176"/>
              <a:gd name="csY4" fmla="*/ 0 h 846161"/>
              <a:gd name="csX5" fmla="*/ 3221122 w 10280176"/>
              <a:gd name="csY5" fmla="*/ 0 h 846161"/>
              <a:gd name="csX6" fmla="*/ 3598062 w 10280176"/>
              <a:gd name="csY6" fmla="*/ 0 h 846161"/>
              <a:gd name="csX7" fmla="*/ 4489010 w 10280176"/>
              <a:gd name="csY7" fmla="*/ 0 h 846161"/>
              <a:gd name="csX8" fmla="*/ 5174355 w 10280176"/>
              <a:gd name="csY8" fmla="*/ 0 h 846161"/>
              <a:gd name="csX9" fmla="*/ 5551295 w 10280176"/>
              <a:gd name="csY9" fmla="*/ 0 h 846161"/>
              <a:gd name="csX10" fmla="*/ 6236640 w 10280176"/>
              <a:gd name="csY10" fmla="*/ 0 h 846161"/>
              <a:gd name="csX11" fmla="*/ 7127589 w 10280176"/>
              <a:gd name="csY11" fmla="*/ 0 h 846161"/>
              <a:gd name="csX12" fmla="*/ 7710132 w 10280176"/>
              <a:gd name="csY12" fmla="*/ 0 h 846161"/>
              <a:gd name="csX13" fmla="*/ 8292675 w 10280176"/>
              <a:gd name="csY13" fmla="*/ 0 h 846161"/>
              <a:gd name="csX14" fmla="*/ 8978020 w 10280176"/>
              <a:gd name="csY14" fmla="*/ 0 h 846161"/>
              <a:gd name="csX15" fmla="*/ 10280176 w 10280176"/>
              <a:gd name="csY15" fmla="*/ 0 h 846161"/>
              <a:gd name="csX16" fmla="*/ 10280176 w 10280176"/>
              <a:gd name="csY16" fmla="*/ 431542 h 846161"/>
              <a:gd name="csX17" fmla="*/ 10280176 w 10280176"/>
              <a:gd name="csY17" fmla="*/ 846161 h 846161"/>
              <a:gd name="csX18" fmla="*/ 9697633 w 10280176"/>
              <a:gd name="csY18" fmla="*/ 846161 h 846161"/>
              <a:gd name="csX19" fmla="*/ 9217891 w 10280176"/>
              <a:gd name="csY19" fmla="*/ 846161 h 846161"/>
              <a:gd name="csX20" fmla="*/ 8326943 w 10280176"/>
              <a:gd name="csY20" fmla="*/ 846161 h 846161"/>
              <a:gd name="csX21" fmla="*/ 7641597 w 10280176"/>
              <a:gd name="csY21" fmla="*/ 846161 h 846161"/>
              <a:gd name="csX22" fmla="*/ 7264658 w 10280176"/>
              <a:gd name="csY22" fmla="*/ 846161 h 846161"/>
              <a:gd name="csX23" fmla="*/ 6579313 w 10280176"/>
              <a:gd name="csY23" fmla="*/ 846161 h 846161"/>
              <a:gd name="csX24" fmla="*/ 5996769 w 10280176"/>
              <a:gd name="csY24" fmla="*/ 846161 h 846161"/>
              <a:gd name="csX25" fmla="*/ 5414226 w 10280176"/>
              <a:gd name="csY25" fmla="*/ 846161 h 846161"/>
              <a:gd name="csX26" fmla="*/ 4831683 w 10280176"/>
              <a:gd name="csY26" fmla="*/ 846161 h 846161"/>
              <a:gd name="csX27" fmla="*/ 4249139 w 10280176"/>
              <a:gd name="csY27" fmla="*/ 846161 h 846161"/>
              <a:gd name="csX28" fmla="*/ 3460993 w 10280176"/>
              <a:gd name="csY28" fmla="*/ 846161 h 846161"/>
              <a:gd name="csX29" fmla="*/ 2775648 w 10280176"/>
              <a:gd name="csY29" fmla="*/ 846161 h 846161"/>
              <a:gd name="csX30" fmla="*/ 2398708 w 10280176"/>
              <a:gd name="csY30" fmla="*/ 846161 h 846161"/>
              <a:gd name="csX31" fmla="*/ 1816164 w 10280176"/>
              <a:gd name="csY31" fmla="*/ 846161 h 846161"/>
              <a:gd name="csX32" fmla="*/ 1028018 w 10280176"/>
              <a:gd name="csY32" fmla="*/ 846161 h 846161"/>
              <a:gd name="csX33" fmla="*/ 0 w 10280176"/>
              <a:gd name="csY33" fmla="*/ 846161 h 846161"/>
              <a:gd name="csX34" fmla="*/ 0 w 10280176"/>
              <a:gd name="csY34" fmla="*/ 406157 h 846161"/>
              <a:gd name="csX35" fmla="*/ 0 w 10280176"/>
              <a:gd name="csY35" fmla="*/ 0 h 8461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280176" h="846161" fill="none" extrusionOk="0">
                <a:moveTo>
                  <a:pt x="0" y="0"/>
                </a:moveTo>
                <a:cubicBezTo>
                  <a:pt x="272551" y="-32193"/>
                  <a:pt x="524466" y="-20952"/>
                  <a:pt x="890949" y="0"/>
                </a:cubicBezTo>
                <a:cubicBezTo>
                  <a:pt x="1257432" y="20952"/>
                  <a:pt x="1240643" y="-10215"/>
                  <a:pt x="1370690" y="0"/>
                </a:cubicBezTo>
                <a:cubicBezTo>
                  <a:pt x="1500737" y="10215"/>
                  <a:pt x="1798108" y="28353"/>
                  <a:pt x="2056035" y="0"/>
                </a:cubicBezTo>
                <a:cubicBezTo>
                  <a:pt x="2313962" y="-28353"/>
                  <a:pt x="2513941" y="-21004"/>
                  <a:pt x="2844182" y="0"/>
                </a:cubicBezTo>
                <a:cubicBezTo>
                  <a:pt x="3174423" y="21004"/>
                  <a:pt x="3098226" y="7116"/>
                  <a:pt x="3221122" y="0"/>
                </a:cubicBezTo>
                <a:cubicBezTo>
                  <a:pt x="3344018" y="-7116"/>
                  <a:pt x="3484899" y="3830"/>
                  <a:pt x="3598062" y="0"/>
                </a:cubicBezTo>
                <a:cubicBezTo>
                  <a:pt x="3711225" y="-3830"/>
                  <a:pt x="4114671" y="30308"/>
                  <a:pt x="4489010" y="0"/>
                </a:cubicBezTo>
                <a:cubicBezTo>
                  <a:pt x="4863349" y="-30308"/>
                  <a:pt x="4972196" y="-20532"/>
                  <a:pt x="5174355" y="0"/>
                </a:cubicBezTo>
                <a:cubicBezTo>
                  <a:pt x="5376514" y="20532"/>
                  <a:pt x="5448369" y="-2927"/>
                  <a:pt x="5551295" y="0"/>
                </a:cubicBezTo>
                <a:cubicBezTo>
                  <a:pt x="5654221" y="2927"/>
                  <a:pt x="5980684" y="-31114"/>
                  <a:pt x="6236640" y="0"/>
                </a:cubicBezTo>
                <a:cubicBezTo>
                  <a:pt x="6492596" y="31114"/>
                  <a:pt x="6776064" y="-32302"/>
                  <a:pt x="7127589" y="0"/>
                </a:cubicBezTo>
                <a:cubicBezTo>
                  <a:pt x="7479114" y="32302"/>
                  <a:pt x="7494895" y="-8264"/>
                  <a:pt x="7710132" y="0"/>
                </a:cubicBezTo>
                <a:cubicBezTo>
                  <a:pt x="7925369" y="8264"/>
                  <a:pt x="8077213" y="17992"/>
                  <a:pt x="8292675" y="0"/>
                </a:cubicBezTo>
                <a:cubicBezTo>
                  <a:pt x="8508137" y="-17992"/>
                  <a:pt x="8678971" y="10453"/>
                  <a:pt x="8978020" y="0"/>
                </a:cubicBezTo>
                <a:cubicBezTo>
                  <a:pt x="9277069" y="-10453"/>
                  <a:pt x="9932100" y="2439"/>
                  <a:pt x="10280176" y="0"/>
                </a:cubicBezTo>
                <a:cubicBezTo>
                  <a:pt x="10290066" y="194433"/>
                  <a:pt x="10281396" y="291955"/>
                  <a:pt x="10280176" y="431542"/>
                </a:cubicBezTo>
                <a:cubicBezTo>
                  <a:pt x="10278956" y="571129"/>
                  <a:pt x="10293849" y="746907"/>
                  <a:pt x="10280176" y="846161"/>
                </a:cubicBezTo>
                <a:cubicBezTo>
                  <a:pt x="10027040" y="818806"/>
                  <a:pt x="9880627" y="851580"/>
                  <a:pt x="9697633" y="846161"/>
                </a:cubicBezTo>
                <a:cubicBezTo>
                  <a:pt x="9514639" y="840742"/>
                  <a:pt x="9350743" y="823412"/>
                  <a:pt x="9217891" y="846161"/>
                </a:cubicBezTo>
                <a:cubicBezTo>
                  <a:pt x="9085039" y="868910"/>
                  <a:pt x="8613340" y="811107"/>
                  <a:pt x="8326943" y="846161"/>
                </a:cubicBezTo>
                <a:cubicBezTo>
                  <a:pt x="8040546" y="881215"/>
                  <a:pt x="7792317" y="818413"/>
                  <a:pt x="7641597" y="846161"/>
                </a:cubicBezTo>
                <a:cubicBezTo>
                  <a:pt x="7490877" y="873909"/>
                  <a:pt x="7437145" y="856507"/>
                  <a:pt x="7264658" y="846161"/>
                </a:cubicBezTo>
                <a:cubicBezTo>
                  <a:pt x="7092171" y="835815"/>
                  <a:pt x="6906554" y="831910"/>
                  <a:pt x="6579313" y="846161"/>
                </a:cubicBezTo>
                <a:cubicBezTo>
                  <a:pt x="6252072" y="860412"/>
                  <a:pt x="6182077" y="847189"/>
                  <a:pt x="5996769" y="846161"/>
                </a:cubicBezTo>
                <a:cubicBezTo>
                  <a:pt x="5811461" y="845133"/>
                  <a:pt x="5626661" y="875149"/>
                  <a:pt x="5414226" y="846161"/>
                </a:cubicBezTo>
                <a:cubicBezTo>
                  <a:pt x="5201791" y="817173"/>
                  <a:pt x="5081386" y="820485"/>
                  <a:pt x="4831683" y="846161"/>
                </a:cubicBezTo>
                <a:cubicBezTo>
                  <a:pt x="4581980" y="871837"/>
                  <a:pt x="4492104" y="843099"/>
                  <a:pt x="4249139" y="846161"/>
                </a:cubicBezTo>
                <a:cubicBezTo>
                  <a:pt x="4006174" y="849223"/>
                  <a:pt x="3795857" y="870066"/>
                  <a:pt x="3460993" y="846161"/>
                </a:cubicBezTo>
                <a:cubicBezTo>
                  <a:pt x="3126129" y="822256"/>
                  <a:pt x="3060999" y="815942"/>
                  <a:pt x="2775648" y="846161"/>
                </a:cubicBezTo>
                <a:cubicBezTo>
                  <a:pt x="2490297" y="876380"/>
                  <a:pt x="2527343" y="832282"/>
                  <a:pt x="2398708" y="846161"/>
                </a:cubicBezTo>
                <a:cubicBezTo>
                  <a:pt x="2270073" y="860040"/>
                  <a:pt x="1976316" y="863125"/>
                  <a:pt x="1816164" y="846161"/>
                </a:cubicBezTo>
                <a:cubicBezTo>
                  <a:pt x="1656012" y="829197"/>
                  <a:pt x="1388662" y="882368"/>
                  <a:pt x="1028018" y="846161"/>
                </a:cubicBezTo>
                <a:cubicBezTo>
                  <a:pt x="667374" y="809954"/>
                  <a:pt x="289889" y="818875"/>
                  <a:pt x="0" y="846161"/>
                </a:cubicBezTo>
                <a:cubicBezTo>
                  <a:pt x="2525" y="646116"/>
                  <a:pt x="11677" y="550245"/>
                  <a:pt x="0" y="406157"/>
                </a:cubicBezTo>
                <a:cubicBezTo>
                  <a:pt x="-11677" y="262069"/>
                  <a:pt x="1665" y="176605"/>
                  <a:pt x="0" y="0"/>
                </a:cubicBezTo>
                <a:close/>
              </a:path>
              <a:path w="10280176" h="846161" stroke="0" extrusionOk="0">
                <a:moveTo>
                  <a:pt x="0" y="0"/>
                </a:moveTo>
                <a:cubicBezTo>
                  <a:pt x="225672" y="-3600"/>
                  <a:pt x="323570" y="20780"/>
                  <a:pt x="582543" y="0"/>
                </a:cubicBezTo>
                <a:cubicBezTo>
                  <a:pt x="841516" y="-20780"/>
                  <a:pt x="820241" y="-10422"/>
                  <a:pt x="959483" y="0"/>
                </a:cubicBezTo>
                <a:cubicBezTo>
                  <a:pt x="1098725" y="10422"/>
                  <a:pt x="1642439" y="43804"/>
                  <a:pt x="1850432" y="0"/>
                </a:cubicBezTo>
                <a:cubicBezTo>
                  <a:pt x="2058425" y="-43804"/>
                  <a:pt x="2314030" y="149"/>
                  <a:pt x="2432975" y="0"/>
                </a:cubicBezTo>
                <a:cubicBezTo>
                  <a:pt x="2551920" y="-149"/>
                  <a:pt x="2781535" y="24996"/>
                  <a:pt x="3015518" y="0"/>
                </a:cubicBezTo>
                <a:cubicBezTo>
                  <a:pt x="3249501" y="-24996"/>
                  <a:pt x="3700400" y="30419"/>
                  <a:pt x="3906467" y="0"/>
                </a:cubicBezTo>
                <a:cubicBezTo>
                  <a:pt x="4112534" y="-30419"/>
                  <a:pt x="4187620" y="-18970"/>
                  <a:pt x="4386208" y="0"/>
                </a:cubicBezTo>
                <a:cubicBezTo>
                  <a:pt x="4584796" y="18970"/>
                  <a:pt x="4909689" y="-7985"/>
                  <a:pt x="5277157" y="0"/>
                </a:cubicBezTo>
                <a:cubicBezTo>
                  <a:pt x="5644625" y="7985"/>
                  <a:pt x="5955247" y="36790"/>
                  <a:pt x="6168106" y="0"/>
                </a:cubicBezTo>
                <a:cubicBezTo>
                  <a:pt x="6380965" y="-36790"/>
                  <a:pt x="6654619" y="31668"/>
                  <a:pt x="6853451" y="0"/>
                </a:cubicBezTo>
                <a:cubicBezTo>
                  <a:pt x="7052283" y="-31668"/>
                  <a:pt x="7321319" y="24580"/>
                  <a:pt x="7744399" y="0"/>
                </a:cubicBezTo>
                <a:cubicBezTo>
                  <a:pt x="8167479" y="-24580"/>
                  <a:pt x="8150205" y="-17748"/>
                  <a:pt x="8326943" y="0"/>
                </a:cubicBezTo>
                <a:cubicBezTo>
                  <a:pt x="8503681" y="17748"/>
                  <a:pt x="8759376" y="-10387"/>
                  <a:pt x="8909486" y="0"/>
                </a:cubicBezTo>
                <a:cubicBezTo>
                  <a:pt x="9059596" y="10387"/>
                  <a:pt x="9489579" y="-253"/>
                  <a:pt x="9697633" y="0"/>
                </a:cubicBezTo>
                <a:cubicBezTo>
                  <a:pt x="9905687" y="253"/>
                  <a:pt x="10128144" y="5870"/>
                  <a:pt x="10280176" y="0"/>
                </a:cubicBezTo>
                <a:cubicBezTo>
                  <a:pt x="10287100" y="203687"/>
                  <a:pt x="10280777" y="340911"/>
                  <a:pt x="10280176" y="440004"/>
                </a:cubicBezTo>
                <a:cubicBezTo>
                  <a:pt x="10279575" y="539097"/>
                  <a:pt x="10298328" y="701521"/>
                  <a:pt x="10280176" y="846161"/>
                </a:cubicBezTo>
                <a:cubicBezTo>
                  <a:pt x="10049963" y="849882"/>
                  <a:pt x="9651169" y="832408"/>
                  <a:pt x="9492029" y="846161"/>
                </a:cubicBezTo>
                <a:cubicBezTo>
                  <a:pt x="9332889" y="859914"/>
                  <a:pt x="9258784" y="845817"/>
                  <a:pt x="9115089" y="846161"/>
                </a:cubicBezTo>
                <a:cubicBezTo>
                  <a:pt x="8971394" y="846505"/>
                  <a:pt x="8766082" y="829319"/>
                  <a:pt x="8635348" y="846161"/>
                </a:cubicBezTo>
                <a:cubicBezTo>
                  <a:pt x="8504614" y="863003"/>
                  <a:pt x="8075201" y="835314"/>
                  <a:pt x="7744399" y="846161"/>
                </a:cubicBezTo>
                <a:cubicBezTo>
                  <a:pt x="7413597" y="857008"/>
                  <a:pt x="7240007" y="867352"/>
                  <a:pt x="7059054" y="846161"/>
                </a:cubicBezTo>
                <a:cubicBezTo>
                  <a:pt x="6878101" y="824970"/>
                  <a:pt x="6818573" y="867539"/>
                  <a:pt x="6579313" y="846161"/>
                </a:cubicBezTo>
                <a:cubicBezTo>
                  <a:pt x="6340053" y="824783"/>
                  <a:pt x="6061275" y="843596"/>
                  <a:pt x="5893968" y="846161"/>
                </a:cubicBezTo>
                <a:cubicBezTo>
                  <a:pt x="5726662" y="848726"/>
                  <a:pt x="5628396" y="846372"/>
                  <a:pt x="5517028" y="846161"/>
                </a:cubicBezTo>
                <a:cubicBezTo>
                  <a:pt x="5405660" y="845950"/>
                  <a:pt x="5295713" y="842394"/>
                  <a:pt x="5140088" y="846161"/>
                </a:cubicBezTo>
                <a:cubicBezTo>
                  <a:pt x="4984463" y="849928"/>
                  <a:pt x="4666270" y="840239"/>
                  <a:pt x="4454743" y="846161"/>
                </a:cubicBezTo>
                <a:cubicBezTo>
                  <a:pt x="4243217" y="852083"/>
                  <a:pt x="4178284" y="849202"/>
                  <a:pt x="3975001" y="846161"/>
                </a:cubicBezTo>
                <a:cubicBezTo>
                  <a:pt x="3771718" y="843120"/>
                  <a:pt x="3421518" y="814821"/>
                  <a:pt x="3186855" y="846161"/>
                </a:cubicBezTo>
                <a:cubicBezTo>
                  <a:pt x="2952192" y="877501"/>
                  <a:pt x="2916644" y="854420"/>
                  <a:pt x="2707113" y="846161"/>
                </a:cubicBezTo>
                <a:cubicBezTo>
                  <a:pt x="2497582" y="837902"/>
                  <a:pt x="2302538" y="879108"/>
                  <a:pt x="1918966" y="846161"/>
                </a:cubicBezTo>
                <a:cubicBezTo>
                  <a:pt x="1535394" y="813214"/>
                  <a:pt x="1696700" y="851420"/>
                  <a:pt x="1542026" y="846161"/>
                </a:cubicBezTo>
                <a:cubicBezTo>
                  <a:pt x="1387352" y="840902"/>
                  <a:pt x="918630" y="880319"/>
                  <a:pt x="753880" y="846161"/>
                </a:cubicBezTo>
                <a:cubicBezTo>
                  <a:pt x="589130" y="812003"/>
                  <a:pt x="312346" y="849121"/>
                  <a:pt x="0" y="846161"/>
                </a:cubicBezTo>
                <a:cubicBezTo>
                  <a:pt x="3379" y="751108"/>
                  <a:pt x="-11919" y="634854"/>
                  <a:pt x="0" y="448465"/>
                </a:cubicBezTo>
                <a:cubicBezTo>
                  <a:pt x="11919" y="262076"/>
                  <a:pt x="6579" y="144161"/>
                  <a:pt x="0" y="0"/>
                </a:cubicBezTo>
                <a:close/>
              </a:path>
            </a:pathLst>
          </a:custGeom>
          <a:solidFill>
            <a:schemeClr val="accent1">
              <a:lumMod val="20000"/>
              <a:lumOff val="80000"/>
            </a:schemeClr>
          </a:solidFill>
          <a:ln>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solidFill>
                  <a:schemeClr val="tx1"/>
                </a:solidFill>
                <a:latin typeface="Palatino" pitchFamily="2" charset="77"/>
                <a:ea typeface="Palatino" pitchFamily="2" charset="77"/>
              </a:rPr>
              <a:t>P1. (Counter)examples help drive </a:t>
            </a:r>
            <a:r>
              <a:rPr lang="en-US" sz="2800" b="1" dirty="0">
                <a:solidFill>
                  <a:schemeClr val="tx1"/>
                </a:solidFill>
                <a:latin typeface="Palatino" pitchFamily="2" charset="77"/>
                <a:ea typeface="Palatino" pitchFamily="2" charset="77"/>
              </a:rPr>
              <a:t>mathematical progress</a:t>
            </a:r>
          </a:p>
        </p:txBody>
      </p:sp>
      <p:sp>
        <p:nvSpPr>
          <p:cNvPr id="9" name="Rectangle 8">
            <a:extLst>
              <a:ext uri="{FF2B5EF4-FFF2-40B4-BE49-F238E27FC236}">
                <a16:creationId xmlns:a16="http://schemas.microsoft.com/office/drawing/2014/main" id="{02E1C7DC-2B71-833A-DF2F-A069D644C5AC}"/>
              </a:ext>
            </a:extLst>
          </p:cNvPr>
          <p:cNvSpPr/>
          <p:nvPr/>
        </p:nvSpPr>
        <p:spPr>
          <a:xfrm>
            <a:off x="838200" y="2900404"/>
            <a:ext cx="10280176" cy="846161"/>
          </a:xfrm>
          <a:custGeom>
            <a:avLst/>
            <a:gdLst>
              <a:gd name="csX0" fmla="*/ 0 w 10280176"/>
              <a:gd name="csY0" fmla="*/ 0 h 846161"/>
              <a:gd name="csX1" fmla="*/ 890949 w 10280176"/>
              <a:gd name="csY1" fmla="*/ 0 h 846161"/>
              <a:gd name="csX2" fmla="*/ 1370690 w 10280176"/>
              <a:gd name="csY2" fmla="*/ 0 h 846161"/>
              <a:gd name="csX3" fmla="*/ 2056035 w 10280176"/>
              <a:gd name="csY3" fmla="*/ 0 h 846161"/>
              <a:gd name="csX4" fmla="*/ 2844182 w 10280176"/>
              <a:gd name="csY4" fmla="*/ 0 h 846161"/>
              <a:gd name="csX5" fmla="*/ 3221122 w 10280176"/>
              <a:gd name="csY5" fmla="*/ 0 h 846161"/>
              <a:gd name="csX6" fmla="*/ 3598062 w 10280176"/>
              <a:gd name="csY6" fmla="*/ 0 h 846161"/>
              <a:gd name="csX7" fmla="*/ 4489010 w 10280176"/>
              <a:gd name="csY7" fmla="*/ 0 h 846161"/>
              <a:gd name="csX8" fmla="*/ 5174355 w 10280176"/>
              <a:gd name="csY8" fmla="*/ 0 h 846161"/>
              <a:gd name="csX9" fmla="*/ 5551295 w 10280176"/>
              <a:gd name="csY9" fmla="*/ 0 h 846161"/>
              <a:gd name="csX10" fmla="*/ 6236640 w 10280176"/>
              <a:gd name="csY10" fmla="*/ 0 h 846161"/>
              <a:gd name="csX11" fmla="*/ 7127589 w 10280176"/>
              <a:gd name="csY11" fmla="*/ 0 h 846161"/>
              <a:gd name="csX12" fmla="*/ 7710132 w 10280176"/>
              <a:gd name="csY12" fmla="*/ 0 h 846161"/>
              <a:gd name="csX13" fmla="*/ 8292675 w 10280176"/>
              <a:gd name="csY13" fmla="*/ 0 h 846161"/>
              <a:gd name="csX14" fmla="*/ 8978020 w 10280176"/>
              <a:gd name="csY14" fmla="*/ 0 h 846161"/>
              <a:gd name="csX15" fmla="*/ 10280176 w 10280176"/>
              <a:gd name="csY15" fmla="*/ 0 h 846161"/>
              <a:gd name="csX16" fmla="*/ 10280176 w 10280176"/>
              <a:gd name="csY16" fmla="*/ 431542 h 846161"/>
              <a:gd name="csX17" fmla="*/ 10280176 w 10280176"/>
              <a:gd name="csY17" fmla="*/ 846161 h 846161"/>
              <a:gd name="csX18" fmla="*/ 9697633 w 10280176"/>
              <a:gd name="csY18" fmla="*/ 846161 h 846161"/>
              <a:gd name="csX19" fmla="*/ 9217891 w 10280176"/>
              <a:gd name="csY19" fmla="*/ 846161 h 846161"/>
              <a:gd name="csX20" fmla="*/ 8326943 w 10280176"/>
              <a:gd name="csY20" fmla="*/ 846161 h 846161"/>
              <a:gd name="csX21" fmla="*/ 7641597 w 10280176"/>
              <a:gd name="csY21" fmla="*/ 846161 h 846161"/>
              <a:gd name="csX22" fmla="*/ 7264658 w 10280176"/>
              <a:gd name="csY22" fmla="*/ 846161 h 846161"/>
              <a:gd name="csX23" fmla="*/ 6579313 w 10280176"/>
              <a:gd name="csY23" fmla="*/ 846161 h 846161"/>
              <a:gd name="csX24" fmla="*/ 5996769 w 10280176"/>
              <a:gd name="csY24" fmla="*/ 846161 h 846161"/>
              <a:gd name="csX25" fmla="*/ 5414226 w 10280176"/>
              <a:gd name="csY25" fmla="*/ 846161 h 846161"/>
              <a:gd name="csX26" fmla="*/ 4831683 w 10280176"/>
              <a:gd name="csY26" fmla="*/ 846161 h 846161"/>
              <a:gd name="csX27" fmla="*/ 4249139 w 10280176"/>
              <a:gd name="csY27" fmla="*/ 846161 h 846161"/>
              <a:gd name="csX28" fmla="*/ 3460993 w 10280176"/>
              <a:gd name="csY28" fmla="*/ 846161 h 846161"/>
              <a:gd name="csX29" fmla="*/ 2775648 w 10280176"/>
              <a:gd name="csY29" fmla="*/ 846161 h 846161"/>
              <a:gd name="csX30" fmla="*/ 2398708 w 10280176"/>
              <a:gd name="csY30" fmla="*/ 846161 h 846161"/>
              <a:gd name="csX31" fmla="*/ 1816164 w 10280176"/>
              <a:gd name="csY31" fmla="*/ 846161 h 846161"/>
              <a:gd name="csX32" fmla="*/ 1028018 w 10280176"/>
              <a:gd name="csY32" fmla="*/ 846161 h 846161"/>
              <a:gd name="csX33" fmla="*/ 0 w 10280176"/>
              <a:gd name="csY33" fmla="*/ 846161 h 846161"/>
              <a:gd name="csX34" fmla="*/ 0 w 10280176"/>
              <a:gd name="csY34" fmla="*/ 406157 h 846161"/>
              <a:gd name="csX35" fmla="*/ 0 w 10280176"/>
              <a:gd name="csY35" fmla="*/ 0 h 8461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280176" h="846161" fill="none" extrusionOk="0">
                <a:moveTo>
                  <a:pt x="0" y="0"/>
                </a:moveTo>
                <a:cubicBezTo>
                  <a:pt x="272551" y="-32193"/>
                  <a:pt x="524466" y="-20952"/>
                  <a:pt x="890949" y="0"/>
                </a:cubicBezTo>
                <a:cubicBezTo>
                  <a:pt x="1257432" y="20952"/>
                  <a:pt x="1240643" y="-10215"/>
                  <a:pt x="1370690" y="0"/>
                </a:cubicBezTo>
                <a:cubicBezTo>
                  <a:pt x="1500737" y="10215"/>
                  <a:pt x="1798108" y="28353"/>
                  <a:pt x="2056035" y="0"/>
                </a:cubicBezTo>
                <a:cubicBezTo>
                  <a:pt x="2313962" y="-28353"/>
                  <a:pt x="2513941" y="-21004"/>
                  <a:pt x="2844182" y="0"/>
                </a:cubicBezTo>
                <a:cubicBezTo>
                  <a:pt x="3174423" y="21004"/>
                  <a:pt x="3098226" y="7116"/>
                  <a:pt x="3221122" y="0"/>
                </a:cubicBezTo>
                <a:cubicBezTo>
                  <a:pt x="3344018" y="-7116"/>
                  <a:pt x="3484899" y="3830"/>
                  <a:pt x="3598062" y="0"/>
                </a:cubicBezTo>
                <a:cubicBezTo>
                  <a:pt x="3711225" y="-3830"/>
                  <a:pt x="4114671" y="30308"/>
                  <a:pt x="4489010" y="0"/>
                </a:cubicBezTo>
                <a:cubicBezTo>
                  <a:pt x="4863349" y="-30308"/>
                  <a:pt x="4972196" y="-20532"/>
                  <a:pt x="5174355" y="0"/>
                </a:cubicBezTo>
                <a:cubicBezTo>
                  <a:pt x="5376514" y="20532"/>
                  <a:pt x="5448369" y="-2927"/>
                  <a:pt x="5551295" y="0"/>
                </a:cubicBezTo>
                <a:cubicBezTo>
                  <a:pt x="5654221" y="2927"/>
                  <a:pt x="5980684" y="-31114"/>
                  <a:pt x="6236640" y="0"/>
                </a:cubicBezTo>
                <a:cubicBezTo>
                  <a:pt x="6492596" y="31114"/>
                  <a:pt x="6776064" y="-32302"/>
                  <a:pt x="7127589" y="0"/>
                </a:cubicBezTo>
                <a:cubicBezTo>
                  <a:pt x="7479114" y="32302"/>
                  <a:pt x="7494895" y="-8264"/>
                  <a:pt x="7710132" y="0"/>
                </a:cubicBezTo>
                <a:cubicBezTo>
                  <a:pt x="7925369" y="8264"/>
                  <a:pt x="8077213" y="17992"/>
                  <a:pt x="8292675" y="0"/>
                </a:cubicBezTo>
                <a:cubicBezTo>
                  <a:pt x="8508137" y="-17992"/>
                  <a:pt x="8678971" y="10453"/>
                  <a:pt x="8978020" y="0"/>
                </a:cubicBezTo>
                <a:cubicBezTo>
                  <a:pt x="9277069" y="-10453"/>
                  <a:pt x="9932100" y="2439"/>
                  <a:pt x="10280176" y="0"/>
                </a:cubicBezTo>
                <a:cubicBezTo>
                  <a:pt x="10290066" y="194433"/>
                  <a:pt x="10281396" y="291955"/>
                  <a:pt x="10280176" y="431542"/>
                </a:cubicBezTo>
                <a:cubicBezTo>
                  <a:pt x="10278956" y="571129"/>
                  <a:pt x="10293849" y="746907"/>
                  <a:pt x="10280176" y="846161"/>
                </a:cubicBezTo>
                <a:cubicBezTo>
                  <a:pt x="10027040" y="818806"/>
                  <a:pt x="9880627" y="851580"/>
                  <a:pt x="9697633" y="846161"/>
                </a:cubicBezTo>
                <a:cubicBezTo>
                  <a:pt x="9514639" y="840742"/>
                  <a:pt x="9350743" y="823412"/>
                  <a:pt x="9217891" y="846161"/>
                </a:cubicBezTo>
                <a:cubicBezTo>
                  <a:pt x="9085039" y="868910"/>
                  <a:pt x="8613340" y="811107"/>
                  <a:pt x="8326943" y="846161"/>
                </a:cubicBezTo>
                <a:cubicBezTo>
                  <a:pt x="8040546" y="881215"/>
                  <a:pt x="7792317" y="818413"/>
                  <a:pt x="7641597" y="846161"/>
                </a:cubicBezTo>
                <a:cubicBezTo>
                  <a:pt x="7490877" y="873909"/>
                  <a:pt x="7437145" y="856507"/>
                  <a:pt x="7264658" y="846161"/>
                </a:cubicBezTo>
                <a:cubicBezTo>
                  <a:pt x="7092171" y="835815"/>
                  <a:pt x="6906554" y="831910"/>
                  <a:pt x="6579313" y="846161"/>
                </a:cubicBezTo>
                <a:cubicBezTo>
                  <a:pt x="6252072" y="860412"/>
                  <a:pt x="6182077" y="847189"/>
                  <a:pt x="5996769" y="846161"/>
                </a:cubicBezTo>
                <a:cubicBezTo>
                  <a:pt x="5811461" y="845133"/>
                  <a:pt x="5626661" y="875149"/>
                  <a:pt x="5414226" y="846161"/>
                </a:cubicBezTo>
                <a:cubicBezTo>
                  <a:pt x="5201791" y="817173"/>
                  <a:pt x="5081386" y="820485"/>
                  <a:pt x="4831683" y="846161"/>
                </a:cubicBezTo>
                <a:cubicBezTo>
                  <a:pt x="4581980" y="871837"/>
                  <a:pt x="4492104" y="843099"/>
                  <a:pt x="4249139" y="846161"/>
                </a:cubicBezTo>
                <a:cubicBezTo>
                  <a:pt x="4006174" y="849223"/>
                  <a:pt x="3795857" y="870066"/>
                  <a:pt x="3460993" y="846161"/>
                </a:cubicBezTo>
                <a:cubicBezTo>
                  <a:pt x="3126129" y="822256"/>
                  <a:pt x="3060999" y="815942"/>
                  <a:pt x="2775648" y="846161"/>
                </a:cubicBezTo>
                <a:cubicBezTo>
                  <a:pt x="2490297" y="876380"/>
                  <a:pt x="2527343" y="832282"/>
                  <a:pt x="2398708" y="846161"/>
                </a:cubicBezTo>
                <a:cubicBezTo>
                  <a:pt x="2270073" y="860040"/>
                  <a:pt x="1976316" y="863125"/>
                  <a:pt x="1816164" y="846161"/>
                </a:cubicBezTo>
                <a:cubicBezTo>
                  <a:pt x="1656012" y="829197"/>
                  <a:pt x="1388662" y="882368"/>
                  <a:pt x="1028018" y="846161"/>
                </a:cubicBezTo>
                <a:cubicBezTo>
                  <a:pt x="667374" y="809954"/>
                  <a:pt x="289889" y="818875"/>
                  <a:pt x="0" y="846161"/>
                </a:cubicBezTo>
                <a:cubicBezTo>
                  <a:pt x="2525" y="646116"/>
                  <a:pt x="11677" y="550245"/>
                  <a:pt x="0" y="406157"/>
                </a:cubicBezTo>
                <a:cubicBezTo>
                  <a:pt x="-11677" y="262069"/>
                  <a:pt x="1665" y="176605"/>
                  <a:pt x="0" y="0"/>
                </a:cubicBezTo>
                <a:close/>
              </a:path>
              <a:path w="10280176" h="846161" stroke="0" extrusionOk="0">
                <a:moveTo>
                  <a:pt x="0" y="0"/>
                </a:moveTo>
                <a:cubicBezTo>
                  <a:pt x="225672" y="-3600"/>
                  <a:pt x="323570" y="20780"/>
                  <a:pt x="582543" y="0"/>
                </a:cubicBezTo>
                <a:cubicBezTo>
                  <a:pt x="841516" y="-20780"/>
                  <a:pt x="820241" y="-10422"/>
                  <a:pt x="959483" y="0"/>
                </a:cubicBezTo>
                <a:cubicBezTo>
                  <a:pt x="1098725" y="10422"/>
                  <a:pt x="1642439" y="43804"/>
                  <a:pt x="1850432" y="0"/>
                </a:cubicBezTo>
                <a:cubicBezTo>
                  <a:pt x="2058425" y="-43804"/>
                  <a:pt x="2314030" y="149"/>
                  <a:pt x="2432975" y="0"/>
                </a:cubicBezTo>
                <a:cubicBezTo>
                  <a:pt x="2551920" y="-149"/>
                  <a:pt x="2781535" y="24996"/>
                  <a:pt x="3015518" y="0"/>
                </a:cubicBezTo>
                <a:cubicBezTo>
                  <a:pt x="3249501" y="-24996"/>
                  <a:pt x="3700400" y="30419"/>
                  <a:pt x="3906467" y="0"/>
                </a:cubicBezTo>
                <a:cubicBezTo>
                  <a:pt x="4112534" y="-30419"/>
                  <a:pt x="4187620" y="-18970"/>
                  <a:pt x="4386208" y="0"/>
                </a:cubicBezTo>
                <a:cubicBezTo>
                  <a:pt x="4584796" y="18970"/>
                  <a:pt x="4909689" y="-7985"/>
                  <a:pt x="5277157" y="0"/>
                </a:cubicBezTo>
                <a:cubicBezTo>
                  <a:pt x="5644625" y="7985"/>
                  <a:pt x="5955247" y="36790"/>
                  <a:pt x="6168106" y="0"/>
                </a:cubicBezTo>
                <a:cubicBezTo>
                  <a:pt x="6380965" y="-36790"/>
                  <a:pt x="6654619" y="31668"/>
                  <a:pt x="6853451" y="0"/>
                </a:cubicBezTo>
                <a:cubicBezTo>
                  <a:pt x="7052283" y="-31668"/>
                  <a:pt x="7321319" y="24580"/>
                  <a:pt x="7744399" y="0"/>
                </a:cubicBezTo>
                <a:cubicBezTo>
                  <a:pt x="8167479" y="-24580"/>
                  <a:pt x="8150205" y="-17748"/>
                  <a:pt x="8326943" y="0"/>
                </a:cubicBezTo>
                <a:cubicBezTo>
                  <a:pt x="8503681" y="17748"/>
                  <a:pt x="8759376" y="-10387"/>
                  <a:pt x="8909486" y="0"/>
                </a:cubicBezTo>
                <a:cubicBezTo>
                  <a:pt x="9059596" y="10387"/>
                  <a:pt x="9489579" y="-253"/>
                  <a:pt x="9697633" y="0"/>
                </a:cubicBezTo>
                <a:cubicBezTo>
                  <a:pt x="9905687" y="253"/>
                  <a:pt x="10128144" y="5870"/>
                  <a:pt x="10280176" y="0"/>
                </a:cubicBezTo>
                <a:cubicBezTo>
                  <a:pt x="10287100" y="203687"/>
                  <a:pt x="10280777" y="340911"/>
                  <a:pt x="10280176" y="440004"/>
                </a:cubicBezTo>
                <a:cubicBezTo>
                  <a:pt x="10279575" y="539097"/>
                  <a:pt x="10298328" y="701521"/>
                  <a:pt x="10280176" y="846161"/>
                </a:cubicBezTo>
                <a:cubicBezTo>
                  <a:pt x="10049963" y="849882"/>
                  <a:pt x="9651169" y="832408"/>
                  <a:pt x="9492029" y="846161"/>
                </a:cubicBezTo>
                <a:cubicBezTo>
                  <a:pt x="9332889" y="859914"/>
                  <a:pt x="9258784" y="845817"/>
                  <a:pt x="9115089" y="846161"/>
                </a:cubicBezTo>
                <a:cubicBezTo>
                  <a:pt x="8971394" y="846505"/>
                  <a:pt x="8766082" y="829319"/>
                  <a:pt x="8635348" y="846161"/>
                </a:cubicBezTo>
                <a:cubicBezTo>
                  <a:pt x="8504614" y="863003"/>
                  <a:pt x="8075201" y="835314"/>
                  <a:pt x="7744399" y="846161"/>
                </a:cubicBezTo>
                <a:cubicBezTo>
                  <a:pt x="7413597" y="857008"/>
                  <a:pt x="7240007" y="867352"/>
                  <a:pt x="7059054" y="846161"/>
                </a:cubicBezTo>
                <a:cubicBezTo>
                  <a:pt x="6878101" y="824970"/>
                  <a:pt x="6818573" y="867539"/>
                  <a:pt x="6579313" y="846161"/>
                </a:cubicBezTo>
                <a:cubicBezTo>
                  <a:pt x="6340053" y="824783"/>
                  <a:pt x="6061275" y="843596"/>
                  <a:pt x="5893968" y="846161"/>
                </a:cubicBezTo>
                <a:cubicBezTo>
                  <a:pt x="5726662" y="848726"/>
                  <a:pt x="5628396" y="846372"/>
                  <a:pt x="5517028" y="846161"/>
                </a:cubicBezTo>
                <a:cubicBezTo>
                  <a:pt x="5405660" y="845950"/>
                  <a:pt x="5295713" y="842394"/>
                  <a:pt x="5140088" y="846161"/>
                </a:cubicBezTo>
                <a:cubicBezTo>
                  <a:pt x="4984463" y="849928"/>
                  <a:pt x="4666270" y="840239"/>
                  <a:pt x="4454743" y="846161"/>
                </a:cubicBezTo>
                <a:cubicBezTo>
                  <a:pt x="4243217" y="852083"/>
                  <a:pt x="4178284" y="849202"/>
                  <a:pt x="3975001" y="846161"/>
                </a:cubicBezTo>
                <a:cubicBezTo>
                  <a:pt x="3771718" y="843120"/>
                  <a:pt x="3421518" y="814821"/>
                  <a:pt x="3186855" y="846161"/>
                </a:cubicBezTo>
                <a:cubicBezTo>
                  <a:pt x="2952192" y="877501"/>
                  <a:pt x="2916644" y="854420"/>
                  <a:pt x="2707113" y="846161"/>
                </a:cubicBezTo>
                <a:cubicBezTo>
                  <a:pt x="2497582" y="837902"/>
                  <a:pt x="2302538" y="879108"/>
                  <a:pt x="1918966" y="846161"/>
                </a:cubicBezTo>
                <a:cubicBezTo>
                  <a:pt x="1535394" y="813214"/>
                  <a:pt x="1696700" y="851420"/>
                  <a:pt x="1542026" y="846161"/>
                </a:cubicBezTo>
                <a:cubicBezTo>
                  <a:pt x="1387352" y="840902"/>
                  <a:pt x="918630" y="880319"/>
                  <a:pt x="753880" y="846161"/>
                </a:cubicBezTo>
                <a:cubicBezTo>
                  <a:pt x="589130" y="812003"/>
                  <a:pt x="312346" y="849121"/>
                  <a:pt x="0" y="846161"/>
                </a:cubicBezTo>
                <a:cubicBezTo>
                  <a:pt x="3379" y="751108"/>
                  <a:pt x="-11919" y="634854"/>
                  <a:pt x="0" y="448465"/>
                </a:cubicBezTo>
                <a:cubicBezTo>
                  <a:pt x="11919" y="262076"/>
                  <a:pt x="6579" y="144161"/>
                  <a:pt x="0" y="0"/>
                </a:cubicBezTo>
                <a:close/>
              </a:path>
            </a:pathLst>
          </a:custGeom>
          <a:solidFill>
            <a:schemeClr val="accent1">
              <a:lumMod val="20000"/>
              <a:lumOff val="80000"/>
            </a:schemeClr>
          </a:solidFill>
          <a:ln>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solidFill>
                  <a:schemeClr val="tx1"/>
                </a:solidFill>
                <a:latin typeface="Palatino" pitchFamily="2" charset="77"/>
                <a:ea typeface="Palatino" pitchFamily="2" charset="77"/>
              </a:rPr>
              <a:t>P2. Finding such (counter)examples can be (NP)-</a:t>
            </a:r>
            <a:r>
              <a:rPr lang="en-US" sz="2800" b="1" dirty="0">
                <a:solidFill>
                  <a:schemeClr val="tx1"/>
                </a:solidFill>
                <a:latin typeface="Palatino" pitchFamily="2" charset="77"/>
                <a:ea typeface="Palatino" pitchFamily="2" charset="77"/>
              </a:rPr>
              <a:t>hard</a:t>
            </a:r>
          </a:p>
        </p:txBody>
      </p:sp>
      <p:sp>
        <p:nvSpPr>
          <p:cNvPr id="10" name="Rectangle 9">
            <a:extLst>
              <a:ext uri="{FF2B5EF4-FFF2-40B4-BE49-F238E27FC236}">
                <a16:creationId xmlns:a16="http://schemas.microsoft.com/office/drawing/2014/main" id="{A3076341-6EE7-F9A3-BCA9-DB935070495D}"/>
              </a:ext>
            </a:extLst>
          </p:cNvPr>
          <p:cNvSpPr/>
          <p:nvPr/>
        </p:nvSpPr>
        <p:spPr>
          <a:xfrm>
            <a:off x="838199" y="4122953"/>
            <a:ext cx="10280175" cy="846161"/>
          </a:xfrm>
          <a:custGeom>
            <a:avLst/>
            <a:gdLst>
              <a:gd name="csX0" fmla="*/ 0 w 10280175"/>
              <a:gd name="csY0" fmla="*/ 0 h 846161"/>
              <a:gd name="csX1" fmla="*/ 890949 w 10280175"/>
              <a:gd name="csY1" fmla="*/ 0 h 846161"/>
              <a:gd name="csX2" fmla="*/ 1370690 w 10280175"/>
              <a:gd name="csY2" fmla="*/ 0 h 846161"/>
              <a:gd name="csX3" fmla="*/ 2056035 w 10280175"/>
              <a:gd name="csY3" fmla="*/ 0 h 846161"/>
              <a:gd name="csX4" fmla="*/ 2844182 w 10280175"/>
              <a:gd name="csY4" fmla="*/ 0 h 846161"/>
              <a:gd name="csX5" fmla="*/ 3221122 w 10280175"/>
              <a:gd name="csY5" fmla="*/ 0 h 846161"/>
              <a:gd name="csX6" fmla="*/ 3598061 w 10280175"/>
              <a:gd name="csY6" fmla="*/ 0 h 846161"/>
              <a:gd name="csX7" fmla="*/ 4489010 w 10280175"/>
              <a:gd name="csY7" fmla="*/ 0 h 846161"/>
              <a:gd name="csX8" fmla="*/ 5174355 w 10280175"/>
              <a:gd name="csY8" fmla="*/ 0 h 846161"/>
              <a:gd name="csX9" fmla="*/ 5551295 w 10280175"/>
              <a:gd name="csY9" fmla="*/ 0 h 846161"/>
              <a:gd name="csX10" fmla="*/ 6236640 w 10280175"/>
              <a:gd name="csY10" fmla="*/ 0 h 846161"/>
              <a:gd name="csX11" fmla="*/ 7127588 w 10280175"/>
              <a:gd name="csY11" fmla="*/ 0 h 846161"/>
              <a:gd name="csX12" fmla="*/ 7710131 w 10280175"/>
              <a:gd name="csY12" fmla="*/ 0 h 846161"/>
              <a:gd name="csX13" fmla="*/ 8292675 w 10280175"/>
              <a:gd name="csY13" fmla="*/ 0 h 846161"/>
              <a:gd name="csX14" fmla="*/ 8978020 w 10280175"/>
              <a:gd name="csY14" fmla="*/ 0 h 846161"/>
              <a:gd name="csX15" fmla="*/ 10280175 w 10280175"/>
              <a:gd name="csY15" fmla="*/ 0 h 846161"/>
              <a:gd name="csX16" fmla="*/ 10280175 w 10280175"/>
              <a:gd name="csY16" fmla="*/ 431542 h 846161"/>
              <a:gd name="csX17" fmla="*/ 10280175 w 10280175"/>
              <a:gd name="csY17" fmla="*/ 846161 h 846161"/>
              <a:gd name="csX18" fmla="*/ 9697632 w 10280175"/>
              <a:gd name="csY18" fmla="*/ 846161 h 846161"/>
              <a:gd name="csX19" fmla="*/ 9217890 w 10280175"/>
              <a:gd name="csY19" fmla="*/ 846161 h 846161"/>
              <a:gd name="csX20" fmla="*/ 8326942 w 10280175"/>
              <a:gd name="csY20" fmla="*/ 846161 h 846161"/>
              <a:gd name="csX21" fmla="*/ 7641597 w 10280175"/>
              <a:gd name="csY21" fmla="*/ 846161 h 846161"/>
              <a:gd name="csX22" fmla="*/ 7264657 w 10280175"/>
              <a:gd name="csY22" fmla="*/ 846161 h 846161"/>
              <a:gd name="csX23" fmla="*/ 6579312 w 10280175"/>
              <a:gd name="csY23" fmla="*/ 846161 h 846161"/>
              <a:gd name="csX24" fmla="*/ 5996769 w 10280175"/>
              <a:gd name="csY24" fmla="*/ 846161 h 846161"/>
              <a:gd name="csX25" fmla="*/ 5414226 w 10280175"/>
              <a:gd name="csY25" fmla="*/ 846161 h 846161"/>
              <a:gd name="csX26" fmla="*/ 4831682 w 10280175"/>
              <a:gd name="csY26" fmla="*/ 846161 h 846161"/>
              <a:gd name="csX27" fmla="*/ 4249139 w 10280175"/>
              <a:gd name="csY27" fmla="*/ 846161 h 846161"/>
              <a:gd name="csX28" fmla="*/ 3460992 w 10280175"/>
              <a:gd name="csY28" fmla="*/ 846161 h 846161"/>
              <a:gd name="csX29" fmla="*/ 2775647 w 10280175"/>
              <a:gd name="csY29" fmla="*/ 846161 h 846161"/>
              <a:gd name="csX30" fmla="*/ 2398708 w 10280175"/>
              <a:gd name="csY30" fmla="*/ 846161 h 846161"/>
              <a:gd name="csX31" fmla="*/ 1816164 w 10280175"/>
              <a:gd name="csY31" fmla="*/ 846161 h 846161"/>
              <a:gd name="csX32" fmla="*/ 1028018 w 10280175"/>
              <a:gd name="csY32" fmla="*/ 846161 h 846161"/>
              <a:gd name="csX33" fmla="*/ 0 w 10280175"/>
              <a:gd name="csY33" fmla="*/ 846161 h 846161"/>
              <a:gd name="csX34" fmla="*/ 0 w 10280175"/>
              <a:gd name="csY34" fmla="*/ 406157 h 846161"/>
              <a:gd name="csX35" fmla="*/ 0 w 10280175"/>
              <a:gd name="csY35" fmla="*/ 0 h 8461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280175" h="846161" fill="none" extrusionOk="0">
                <a:moveTo>
                  <a:pt x="0" y="0"/>
                </a:moveTo>
                <a:cubicBezTo>
                  <a:pt x="272551" y="-32193"/>
                  <a:pt x="524466" y="-20952"/>
                  <a:pt x="890949" y="0"/>
                </a:cubicBezTo>
                <a:cubicBezTo>
                  <a:pt x="1257432" y="20952"/>
                  <a:pt x="1240643" y="-10215"/>
                  <a:pt x="1370690" y="0"/>
                </a:cubicBezTo>
                <a:cubicBezTo>
                  <a:pt x="1500737" y="10215"/>
                  <a:pt x="1798108" y="28353"/>
                  <a:pt x="2056035" y="0"/>
                </a:cubicBezTo>
                <a:cubicBezTo>
                  <a:pt x="2313962" y="-28353"/>
                  <a:pt x="2513941" y="-21004"/>
                  <a:pt x="2844182" y="0"/>
                </a:cubicBezTo>
                <a:cubicBezTo>
                  <a:pt x="3174423" y="21004"/>
                  <a:pt x="3098226" y="7116"/>
                  <a:pt x="3221122" y="0"/>
                </a:cubicBezTo>
                <a:cubicBezTo>
                  <a:pt x="3344018" y="-7116"/>
                  <a:pt x="3485556" y="12445"/>
                  <a:pt x="3598061" y="0"/>
                </a:cubicBezTo>
                <a:cubicBezTo>
                  <a:pt x="3710566" y="-12445"/>
                  <a:pt x="4112357" y="26930"/>
                  <a:pt x="4489010" y="0"/>
                </a:cubicBezTo>
                <a:cubicBezTo>
                  <a:pt x="4865663" y="-26930"/>
                  <a:pt x="4972196" y="-20532"/>
                  <a:pt x="5174355" y="0"/>
                </a:cubicBezTo>
                <a:cubicBezTo>
                  <a:pt x="5376514" y="20532"/>
                  <a:pt x="5448369" y="-2927"/>
                  <a:pt x="5551295" y="0"/>
                </a:cubicBezTo>
                <a:cubicBezTo>
                  <a:pt x="5654221" y="2927"/>
                  <a:pt x="5980684" y="-31114"/>
                  <a:pt x="6236640" y="0"/>
                </a:cubicBezTo>
                <a:cubicBezTo>
                  <a:pt x="6492596" y="31114"/>
                  <a:pt x="6776564" y="-27808"/>
                  <a:pt x="7127588" y="0"/>
                </a:cubicBezTo>
                <a:cubicBezTo>
                  <a:pt x="7478612" y="27808"/>
                  <a:pt x="7494894" y="-8264"/>
                  <a:pt x="7710131" y="0"/>
                </a:cubicBezTo>
                <a:cubicBezTo>
                  <a:pt x="7925368" y="8264"/>
                  <a:pt x="8076896" y="10684"/>
                  <a:pt x="8292675" y="0"/>
                </a:cubicBezTo>
                <a:cubicBezTo>
                  <a:pt x="8508454" y="-10684"/>
                  <a:pt x="8678971" y="10453"/>
                  <a:pt x="8978020" y="0"/>
                </a:cubicBezTo>
                <a:cubicBezTo>
                  <a:pt x="9277069" y="-10453"/>
                  <a:pt x="9932276" y="4195"/>
                  <a:pt x="10280175" y="0"/>
                </a:cubicBezTo>
                <a:cubicBezTo>
                  <a:pt x="10290065" y="194433"/>
                  <a:pt x="10281395" y="291955"/>
                  <a:pt x="10280175" y="431542"/>
                </a:cubicBezTo>
                <a:cubicBezTo>
                  <a:pt x="10278955" y="571129"/>
                  <a:pt x="10293848" y="746907"/>
                  <a:pt x="10280175" y="846161"/>
                </a:cubicBezTo>
                <a:cubicBezTo>
                  <a:pt x="10027039" y="818806"/>
                  <a:pt x="9880626" y="851580"/>
                  <a:pt x="9697632" y="846161"/>
                </a:cubicBezTo>
                <a:cubicBezTo>
                  <a:pt x="9514638" y="840742"/>
                  <a:pt x="9350742" y="823412"/>
                  <a:pt x="9217890" y="846161"/>
                </a:cubicBezTo>
                <a:cubicBezTo>
                  <a:pt x="9085038" y="868910"/>
                  <a:pt x="8613339" y="811107"/>
                  <a:pt x="8326942" y="846161"/>
                </a:cubicBezTo>
                <a:cubicBezTo>
                  <a:pt x="8040545" y="881215"/>
                  <a:pt x="7786679" y="816337"/>
                  <a:pt x="7641597" y="846161"/>
                </a:cubicBezTo>
                <a:cubicBezTo>
                  <a:pt x="7496516" y="875985"/>
                  <a:pt x="7438242" y="827458"/>
                  <a:pt x="7264657" y="846161"/>
                </a:cubicBezTo>
                <a:cubicBezTo>
                  <a:pt x="7091072" y="864864"/>
                  <a:pt x="6906553" y="831910"/>
                  <a:pt x="6579312" y="846161"/>
                </a:cubicBezTo>
                <a:cubicBezTo>
                  <a:pt x="6252071" y="860412"/>
                  <a:pt x="6178971" y="840368"/>
                  <a:pt x="5996769" y="846161"/>
                </a:cubicBezTo>
                <a:cubicBezTo>
                  <a:pt x="5814567" y="851954"/>
                  <a:pt x="5626661" y="875149"/>
                  <a:pt x="5414226" y="846161"/>
                </a:cubicBezTo>
                <a:cubicBezTo>
                  <a:pt x="5201791" y="817173"/>
                  <a:pt x="5082911" y="823301"/>
                  <a:pt x="4831682" y="846161"/>
                </a:cubicBezTo>
                <a:cubicBezTo>
                  <a:pt x="4580453" y="869021"/>
                  <a:pt x="4490077" y="842067"/>
                  <a:pt x="4249139" y="846161"/>
                </a:cubicBezTo>
                <a:cubicBezTo>
                  <a:pt x="4008201" y="850255"/>
                  <a:pt x="3797971" y="873768"/>
                  <a:pt x="3460992" y="846161"/>
                </a:cubicBezTo>
                <a:cubicBezTo>
                  <a:pt x="3124013" y="818554"/>
                  <a:pt x="3060998" y="815942"/>
                  <a:pt x="2775647" y="846161"/>
                </a:cubicBezTo>
                <a:cubicBezTo>
                  <a:pt x="2490296" y="876380"/>
                  <a:pt x="2517844" y="860854"/>
                  <a:pt x="2398708" y="846161"/>
                </a:cubicBezTo>
                <a:cubicBezTo>
                  <a:pt x="2279572" y="831468"/>
                  <a:pt x="1976316" y="863125"/>
                  <a:pt x="1816164" y="846161"/>
                </a:cubicBezTo>
                <a:cubicBezTo>
                  <a:pt x="1656012" y="829197"/>
                  <a:pt x="1388662" y="882368"/>
                  <a:pt x="1028018" y="846161"/>
                </a:cubicBezTo>
                <a:cubicBezTo>
                  <a:pt x="667374" y="809954"/>
                  <a:pt x="289889" y="818875"/>
                  <a:pt x="0" y="846161"/>
                </a:cubicBezTo>
                <a:cubicBezTo>
                  <a:pt x="2525" y="646116"/>
                  <a:pt x="11677" y="550245"/>
                  <a:pt x="0" y="406157"/>
                </a:cubicBezTo>
                <a:cubicBezTo>
                  <a:pt x="-11677" y="262069"/>
                  <a:pt x="1665" y="176605"/>
                  <a:pt x="0" y="0"/>
                </a:cubicBezTo>
                <a:close/>
              </a:path>
              <a:path w="10280175" h="846161" stroke="0" extrusionOk="0">
                <a:moveTo>
                  <a:pt x="0" y="0"/>
                </a:moveTo>
                <a:cubicBezTo>
                  <a:pt x="225672" y="-3600"/>
                  <a:pt x="323570" y="20780"/>
                  <a:pt x="582543" y="0"/>
                </a:cubicBezTo>
                <a:cubicBezTo>
                  <a:pt x="841516" y="-20780"/>
                  <a:pt x="820241" y="-10422"/>
                  <a:pt x="959483" y="0"/>
                </a:cubicBezTo>
                <a:cubicBezTo>
                  <a:pt x="1098725" y="10422"/>
                  <a:pt x="1642439" y="43804"/>
                  <a:pt x="1850432" y="0"/>
                </a:cubicBezTo>
                <a:cubicBezTo>
                  <a:pt x="2058425" y="-43804"/>
                  <a:pt x="2314030" y="149"/>
                  <a:pt x="2432975" y="0"/>
                </a:cubicBezTo>
                <a:cubicBezTo>
                  <a:pt x="2551920" y="-149"/>
                  <a:pt x="2781535" y="24996"/>
                  <a:pt x="3015518" y="0"/>
                </a:cubicBezTo>
                <a:cubicBezTo>
                  <a:pt x="3249501" y="-24996"/>
                  <a:pt x="3700400" y="30419"/>
                  <a:pt x="3906467" y="0"/>
                </a:cubicBezTo>
                <a:cubicBezTo>
                  <a:pt x="4112534" y="-30419"/>
                  <a:pt x="4187620" y="-18970"/>
                  <a:pt x="4386208" y="0"/>
                </a:cubicBezTo>
                <a:cubicBezTo>
                  <a:pt x="4584796" y="18970"/>
                  <a:pt x="4909689" y="-7985"/>
                  <a:pt x="5277157" y="0"/>
                </a:cubicBezTo>
                <a:cubicBezTo>
                  <a:pt x="5644625" y="7985"/>
                  <a:pt x="5956723" y="37714"/>
                  <a:pt x="6168105" y="0"/>
                </a:cubicBezTo>
                <a:cubicBezTo>
                  <a:pt x="6379487" y="-37714"/>
                  <a:pt x="6654618" y="31668"/>
                  <a:pt x="6853450" y="0"/>
                </a:cubicBezTo>
                <a:cubicBezTo>
                  <a:pt x="7052282" y="-31668"/>
                  <a:pt x="7318436" y="23596"/>
                  <a:pt x="7744399" y="0"/>
                </a:cubicBezTo>
                <a:cubicBezTo>
                  <a:pt x="8170362" y="-23596"/>
                  <a:pt x="8152438" y="-16780"/>
                  <a:pt x="8326942" y="0"/>
                </a:cubicBezTo>
                <a:cubicBezTo>
                  <a:pt x="8501446" y="16780"/>
                  <a:pt x="8759375" y="-10387"/>
                  <a:pt x="8909485" y="0"/>
                </a:cubicBezTo>
                <a:cubicBezTo>
                  <a:pt x="9059595" y="10387"/>
                  <a:pt x="9489578" y="-253"/>
                  <a:pt x="9697632" y="0"/>
                </a:cubicBezTo>
                <a:cubicBezTo>
                  <a:pt x="9905686" y="253"/>
                  <a:pt x="10128143" y="5870"/>
                  <a:pt x="10280175" y="0"/>
                </a:cubicBezTo>
                <a:cubicBezTo>
                  <a:pt x="10287099" y="203687"/>
                  <a:pt x="10280776" y="340911"/>
                  <a:pt x="10280175" y="440004"/>
                </a:cubicBezTo>
                <a:cubicBezTo>
                  <a:pt x="10279574" y="539097"/>
                  <a:pt x="10298327" y="701521"/>
                  <a:pt x="10280175" y="846161"/>
                </a:cubicBezTo>
                <a:cubicBezTo>
                  <a:pt x="10049962" y="849882"/>
                  <a:pt x="9651168" y="832408"/>
                  <a:pt x="9492028" y="846161"/>
                </a:cubicBezTo>
                <a:cubicBezTo>
                  <a:pt x="9332888" y="859914"/>
                  <a:pt x="9255751" y="839939"/>
                  <a:pt x="9115089" y="846161"/>
                </a:cubicBezTo>
                <a:cubicBezTo>
                  <a:pt x="8974427" y="852383"/>
                  <a:pt x="8767859" y="838086"/>
                  <a:pt x="8635347" y="846161"/>
                </a:cubicBezTo>
                <a:cubicBezTo>
                  <a:pt x="8502835" y="854236"/>
                  <a:pt x="8071882" y="835197"/>
                  <a:pt x="7744399" y="846161"/>
                </a:cubicBezTo>
                <a:cubicBezTo>
                  <a:pt x="7416916" y="857125"/>
                  <a:pt x="7240007" y="867352"/>
                  <a:pt x="7059054" y="846161"/>
                </a:cubicBezTo>
                <a:cubicBezTo>
                  <a:pt x="6878101" y="824970"/>
                  <a:pt x="6680238" y="827617"/>
                  <a:pt x="6579312" y="846161"/>
                </a:cubicBezTo>
                <a:cubicBezTo>
                  <a:pt x="6478386" y="864705"/>
                  <a:pt x="6061274" y="843596"/>
                  <a:pt x="5893967" y="846161"/>
                </a:cubicBezTo>
                <a:cubicBezTo>
                  <a:pt x="5726661" y="848726"/>
                  <a:pt x="5628395" y="846372"/>
                  <a:pt x="5517027" y="846161"/>
                </a:cubicBezTo>
                <a:cubicBezTo>
                  <a:pt x="5405659" y="845950"/>
                  <a:pt x="5291012" y="838213"/>
                  <a:pt x="5140088" y="846161"/>
                </a:cubicBezTo>
                <a:cubicBezTo>
                  <a:pt x="4989164" y="854109"/>
                  <a:pt x="4666270" y="840239"/>
                  <a:pt x="4454743" y="846161"/>
                </a:cubicBezTo>
                <a:cubicBezTo>
                  <a:pt x="4243217" y="852083"/>
                  <a:pt x="4178284" y="849202"/>
                  <a:pt x="3975001" y="846161"/>
                </a:cubicBezTo>
                <a:cubicBezTo>
                  <a:pt x="3771718" y="843120"/>
                  <a:pt x="3422142" y="818752"/>
                  <a:pt x="3186854" y="846161"/>
                </a:cubicBezTo>
                <a:cubicBezTo>
                  <a:pt x="2951566" y="873570"/>
                  <a:pt x="2912114" y="849109"/>
                  <a:pt x="2707113" y="846161"/>
                </a:cubicBezTo>
                <a:cubicBezTo>
                  <a:pt x="2502112" y="843213"/>
                  <a:pt x="2302538" y="879108"/>
                  <a:pt x="1918966" y="846161"/>
                </a:cubicBezTo>
                <a:cubicBezTo>
                  <a:pt x="1535394" y="813214"/>
                  <a:pt x="1696700" y="851420"/>
                  <a:pt x="1542026" y="846161"/>
                </a:cubicBezTo>
                <a:cubicBezTo>
                  <a:pt x="1387352" y="840902"/>
                  <a:pt x="918630" y="880319"/>
                  <a:pt x="753880" y="846161"/>
                </a:cubicBezTo>
                <a:cubicBezTo>
                  <a:pt x="589130" y="812003"/>
                  <a:pt x="312346" y="849121"/>
                  <a:pt x="0" y="846161"/>
                </a:cubicBezTo>
                <a:cubicBezTo>
                  <a:pt x="3379" y="751108"/>
                  <a:pt x="-11919" y="634854"/>
                  <a:pt x="0" y="448465"/>
                </a:cubicBezTo>
                <a:cubicBezTo>
                  <a:pt x="11919" y="262076"/>
                  <a:pt x="6579" y="144161"/>
                  <a:pt x="0" y="0"/>
                </a:cubicBezTo>
                <a:close/>
              </a:path>
            </a:pathLst>
          </a:custGeom>
          <a:solidFill>
            <a:schemeClr val="accent1">
              <a:lumMod val="20000"/>
              <a:lumOff val="80000"/>
            </a:schemeClr>
          </a:solidFill>
          <a:ln>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solidFill>
                  <a:schemeClr val="tx1"/>
                </a:solidFill>
                <a:latin typeface="Palatino" pitchFamily="2" charset="77"/>
                <a:ea typeface="Palatino" pitchFamily="2" charset="77"/>
              </a:rPr>
              <a:t>P3. </a:t>
            </a:r>
            <a:r>
              <a:rPr lang="en-US" sz="2800" b="1" dirty="0">
                <a:solidFill>
                  <a:schemeClr val="tx1"/>
                </a:solidFill>
                <a:latin typeface="Palatino" pitchFamily="2" charset="77"/>
                <a:ea typeface="Palatino" pitchFamily="2" charset="77"/>
              </a:rPr>
              <a:t>SAT solvers </a:t>
            </a:r>
            <a:r>
              <a:rPr lang="en-US" sz="2800" dirty="0">
                <a:solidFill>
                  <a:schemeClr val="tx1"/>
                </a:solidFill>
                <a:latin typeface="Palatino" pitchFamily="2" charset="77"/>
                <a:ea typeface="Palatino" pitchFamily="2" charset="77"/>
              </a:rPr>
              <a:t>solve instances of NP-hard problems in practice</a:t>
            </a:r>
            <a:endParaRPr lang="en-US" sz="2800" b="1" dirty="0">
              <a:solidFill>
                <a:schemeClr val="tx1"/>
              </a:solidFill>
              <a:latin typeface="Palatino" pitchFamily="2" charset="77"/>
              <a:ea typeface="Palatino" pitchFamily="2" charset="77"/>
            </a:endParaRPr>
          </a:p>
        </p:txBody>
      </p:sp>
      <p:sp>
        <p:nvSpPr>
          <p:cNvPr id="11" name="Rectangle 10">
            <a:extLst>
              <a:ext uri="{FF2B5EF4-FFF2-40B4-BE49-F238E27FC236}">
                <a16:creationId xmlns:a16="http://schemas.microsoft.com/office/drawing/2014/main" id="{FB121664-BF5E-6229-97E2-DC69BE8D2EDA}"/>
              </a:ext>
            </a:extLst>
          </p:cNvPr>
          <p:cNvSpPr/>
          <p:nvPr/>
        </p:nvSpPr>
        <p:spPr>
          <a:xfrm>
            <a:off x="838199" y="5345502"/>
            <a:ext cx="10280176" cy="846161"/>
          </a:xfrm>
          <a:custGeom>
            <a:avLst/>
            <a:gdLst>
              <a:gd name="csX0" fmla="*/ 0 w 10280176"/>
              <a:gd name="csY0" fmla="*/ 0 h 846161"/>
              <a:gd name="csX1" fmla="*/ 890949 w 10280176"/>
              <a:gd name="csY1" fmla="*/ 0 h 846161"/>
              <a:gd name="csX2" fmla="*/ 1370690 w 10280176"/>
              <a:gd name="csY2" fmla="*/ 0 h 846161"/>
              <a:gd name="csX3" fmla="*/ 2056035 w 10280176"/>
              <a:gd name="csY3" fmla="*/ 0 h 846161"/>
              <a:gd name="csX4" fmla="*/ 2844182 w 10280176"/>
              <a:gd name="csY4" fmla="*/ 0 h 846161"/>
              <a:gd name="csX5" fmla="*/ 3221122 w 10280176"/>
              <a:gd name="csY5" fmla="*/ 0 h 846161"/>
              <a:gd name="csX6" fmla="*/ 3598062 w 10280176"/>
              <a:gd name="csY6" fmla="*/ 0 h 846161"/>
              <a:gd name="csX7" fmla="*/ 4489010 w 10280176"/>
              <a:gd name="csY7" fmla="*/ 0 h 846161"/>
              <a:gd name="csX8" fmla="*/ 5174355 w 10280176"/>
              <a:gd name="csY8" fmla="*/ 0 h 846161"/>
              <a:gd name="csX9" fmla="*/ 5551295 w 10280176"/>
              <a:gd name="csY9" fmla="*/ 0 h 846161"/>
              <a:gd name="csX10" fmla="*/ 6236640 w 10280176"/>
              <a:gd name="csY10" fmla="*/ 0 h 846161"/>
              <a:gd name="csX11" fmla="*/ 7127589 w 10280176"/>
              <a:gd name="csY11" fmla="*/ 0 h 846161"/>
              <a:gd name="csX12" fmla="*/ 7710132 w 10280176"/>
              <a:gd name="csY12" fmla="*/ 0 h 846161"/>
              <a:gd name="csX13" fmla="*/ 8292675 w 10280176"/>
              <a:gd name="csY13" fmla="*/ 0 h 846161"/>
              <a:gd name="csX14" fmla="*/ 8978020 w 10280176"/>
              <a:gd name="csY14" fmla="*/ 0 h 846161"/>
              <a:gd name="csX15" fmla="*/ 10280176 w 10280176"/>
              <a:gd name="csY15" fmla="*/ 0 h 846161"/>
              <a:gd name="csX16" fmla="*/ 10280176 w 10280176"/>
              <a:gd name="csY16" fmla="*/ 431542 h 846161"/>
              <a:gd name="csX17" fmla="*/ 10280176 w 10280176"/>
              <a:gd name="csY17" fmla="*/ 846161 h 846161"/>
              <a:gd name="csX18" fmla="*/ 9697633 w 10280176"/>
              <a:gd name="csY18" fmla="*/ 846161 h 846161"/>
              <a:gd name="csX19" fmla="*/ 9217891 w 10280176"/>
              <a:gd name="csY19" fmla="*/ 846161 h 846161"/>
              <a:gd name="csX20" fmla="*/ 8326943 w 10280176"/>
              <a:gd name="csY20" fmla="*/ 846161 h 846161"/>
              <a:gd name="csX21" fmla="*/ 7641597 w 10280176"/>
              <a:gd name="csY21" fmla="*/ 846161 h 846161"/>
              <a:gd name="csX22" fmla="*/ 7264658 w 10280176"/>
              <a:gd name="csY22" fmla="*/ 846161 h 846161"/>
              <a:gd name="csX23" fmla="*/ 6579313 w 10280176"/>
              <a:gd name="csY23" fmla="*/ 846161 h 846161"/>
              <a:gd name="csX24" fmla="*/ 5996769 w 10280176"/>
              <a:gd name="csY24" fmla="*/ 846161 h 846161"/>
              <a:gd name="csX25" fmla="*/ 5414226 w 10280176"/>
              <a:gd name="csY25" fmla="*/ 846161 h 846161"/>
              <a:gd name="csX26" fmla="*/ 4831683 w 10280176"/>
              <a:gd name="csY26" fmla="*/ 846161 h 846161"/>
              <a:gd name="csX27" fmla="*/ 4249139 w 10280176"/>
              <a:gd name="csY27" fmla="*/ 846161 h 846161"/>
              <a:gd name="csX28" fmla="*/ 3460993 w 10280176"/>
              <a:gd name="csY28" fmla="*/ 846161 h 846161"/>
              <a:gd name="csX29" fmla="*/ 2775648 w 10280176"/>
              <a:gd name="csY29" fmla="*/ 846161 h 846161"/>
              <a:gd name="csX30" fmla="*/ 2398708 w 10280176"/>
              <a:gd name="csY30" fmla="*/ 846161 h 846161"/>
              <a:gd name="csX31" fmla="*/ 1816164 w 10280176"/>
              <a:gd name="csY31" fmla="*/ 846161 h 846161"/>
              <a:gd name="csX32" fmla="*/ 1028018 w 10280176"/>
              <a:gd name="csY32" fmla="*/ 846161 h 846161"/>
              <a:gd name="csX33" fmla="*/ 0 w 10280176"/>
              <a:gd name="csY33" fmla="*/ 846161 h 846161"/>
              <a:gd name="csX34" fmla="*/ 0 w 10280176"/>
              <a:gd name="csY34" fmla="*/ 406157 h 846161"/>
              <a:gd name="csX35" fmla="*/ 0 w 10280176"/>
              <a:gd name="csY35" fmla="*/ 0 h 8461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280176" h="846161" fill="none" extrusionOk="0">
                <a:moveTo>
                  <a:pt x="0" y="0"/>
                </a:moveTo>
                <a:cubicBezTo>
                  <a:pt x="272551" y="-32193"/>
                  <a:pt x="524466" y="-20952"/>
                  <a:pt x="890949" y="0"/>
                </a:cubicBezTo>
                <a:cubicBezTo>
                  <a:pt x="1257432" y="20952"/>
                  <a:pt x="1240643" y="-10215"/>
                  <a:pt x="1370690" y="0"/>
                </a:cubicBezTo>
                <a:cubicBezTo>
                  <a:pt x="1500737" y="10215"/>
                  <a:pt x="1798108" y="28353"/>
                  <a:pt x="2056035" y="0"/>
                </a:cubicBezTo>
                <a:cubicBezTo>
                  <a:pt x="2313962" y="-28353"/>
                  <a:pt x="2513941" y="-21004"/>
                  <a:pt x="2844182" y="0"/>
                </a:cubicBezTo>
                <a:cubicBezTo>
                  <a:pt x="3174423" y="21004"/>
                  <a:pt x="3098226" y="7116"/>
                  <a:pt x="3221122" y="0"/>
                </a:cubicBezTo>
                <a:cubicBezTo>
                  <a:pt x="3344018" y="-7116"/>
                  <a:pt x="3484899" y="3830"/>
                  <a:pt x="3598062" y="0"/>
                </a:cubicBezTo>
                <a:cubicBezTo>
                  <a:pt x="3711225" y="-3830"/>
                  <a:pt x="4114671" y="30308"/>
                  <a:pt x="4489010" y="0"/>
                </a:cubicBezTo>
                <a:cubicBezTo>
                  <a:pt x="4863349" y="-30308"/>
                  <a:pt x="4972196" y="-20532"/>
                  <a:pt x="5174355" y="0"/>
                </a:cubicBezTo>
                <a:cubicBezTo>
                  <a:pt x="5376514" y="20532"/>
                  <a:pt x="5448369" y="-2927"/>
                  <a:pt x="5551295" y="0"/>
                </a:cubicBezTo>
                <a:cubicBezTo>
                  <a:pt x="5654221" y="2927"/>
                  <a:pt x="5980684" y="-31114"/>
                  <a:pt x="6236640" y="0"/>
                </a:cubicBezTo>
                <a:cubicBezTo>
                  <a:pt x="6492596" y="31114"/>
                  <a:pt x="6776064" y="-32302"/>
                  <a:pt x="7127589" y="0"/>
                </a:cubicBezTo>
                <a:cubicBezTo>
                  <a:pt x="7479114" y="32302"/>
                  <a:pt x="7494895" y="-8264"/>
                  <a:pt x="7710132" y="0"/>
                </a:cubicBezTo>
                <a:cubicBezTo>
                  <a:pt x="7925369" y="8264"/>
                  <a:pt x="8077213" y="17992"/>
                  <a:pt x="8292675" y="0"/>
                </a:cubicBezTo>
                <a:cubicBezTo>
                  <a:pt x="8508137" y="-17992"/>
                  <a:pt x="8678971" y="10453"/>
                  <a:pt x="8978020" y="0"/>
                </a:cubicBezTo>
                <a:cubicBezTo>
                  <a:pt x="9277069" y="-10453"/>
                  <a:pt x="9932100" y="2439"/>
                  <a:pt x="10280176" y="0"/>
                </a:cubicBezTo>
                <a:cubicBezTo>
                  <a:pt x="10290066" y="194433"/>
                  <a:pt x="10281396" y="291955"/>
                  <a:pt x="10280176" y="431542"/>
                </a:cubicBezTo>
                <a:cubicBezTo>
                  <a:pt x="10278956" y="571129"/>
                  <a:pt x="10293849" y="746907"/>
                  <a:pt x="10280176" y="846161"/>
                </a:cubicBezTo>
                <a:cubicBezTo>
                  <a:pt x="10027040" y="818806"/>
                  <a:pt x="9880627" y="851580"/>
                  <a:pt x="9697633" y="846161"/>
                </a:cubicBezTo>
                <a:cubicBezTo>
                  <a:pt x="9514639" y="840742"/>
                  <a:pt x="9350743" y="823412"/>
                  <a:pt x="9217891" y="846161"/>
                </a:cubicBezTo>
                <a:cubicBezTo>
                  <a:pt x="9085039" y="868910"/>
                  <a:pt x="8613340" y="811107"/>
                  <a:pt x="8326943" y="846161"/>
                </a:cubicBezTo>
                <a:cubicBezTo>
                  <a:pt x="8040546" y="881215"/>
                  <a:pt x="7792317" y="818413"/>
                  <a:pt x="7641597" y="846161"/>
                </a:cubicBezTo>
                <a:cubicBezTo>
                  <a:pt x="7490877" y="873909"/>
                  <a:pt x="7437145" y="856507"/>
                  <a:pt x="7264658" y="846161"/>
                </a:cubicBezTo>
                <a:cubicBezTo>
                  <a:pt x="7092171" y="835815"/>
                  <a:pt x="6906554" y="831910"/>
                  <a:pt x="6579313" y="846161"/>
                </a:cubicBezTo>
                <a:cubicBezTo>
                  <a:pt x="6252072" y="860412"/>
                  <a:pt x="6182077" y="847189"/>
                  <a:pt x="5996769" y="846161"/>
                </a:cubicBezTo>
                <a:cubicBezTo>
                  <a:pt x="5811461" y="845133"/>
                  <a:pt x="5626661" y="875149"/>
                  <a:pt x="5414226" y="846161"/>
                </a:cubicBezTo>
                <a:cubicBezTo>
                  <a:pt x="5201791" y="817173"/>
                  <a:pt x="5081386" y="820485"/>
                  <a:pt x="4831683" y="846161"/>
                </a:cubicBezTo>
                <a:cubicBezTo>
                  <a:pt x="4581980" y="871837"/>
                  <a:pt x="4492104" y="843099"/>
                  <a:pt x="4249139" y="846161"/>
                </a:cubicBezTo>
                <a:cubicBezTo>
                  <a:pt x="4006174" y="849223"/>
                  <a:pt x="3795857" y="870066"/>
                  <a:pt x="3460993" y="846161"/>
                </a:cubicBezTo>
                <a:cubicBezTo>
                  <a:pt x="3126129" y="822256"/>
                  <a:pt x="3060999" y="815942"/>
                  <a:pt x="2775648" y="846161"/>
                </a:cubicBezTo>
                <a:cubicBezTo>
                  <a:pt x="2490297" y="876380"/>
                  <a:pt x="2527343" y="832282"/>
                  <a:pt x="2398708" y="846161"/>
                </a:cubicBezTo>
                <a:cubicBezTo>
                  <a:pt x="2270073" y="860040"/>
                  <a:pt x="1976316" y="863125"/>
                  <a:pt x="1816164" y="846161"/>
                </a:cubicBezTo>
                <a:cubicBezTo>
                  <a:pt x="1656012" y="829197"/>
                  <a:pt x="1388662" y="882368"/>
                  <a:pt x="1028018" y="846161"/>
                </a:cubicBezTo>
                <a:cubicBezTo>
                  <a:pt x="667374" y="809954"/>
                  <a:pt x="289889" y="818875"/>
                  <a:pt x="0" y="846161"/>
                </a:cubicBezTo>
                <a:cubicBezTo>
                  <a:pt x="2525" y="646116"/>
                  <a:pt x="11677" y="550245"/>
                  <a:pt x="0" y="406157"/>
                </a:cubicBezTo>
                <a:cubicBezTo>
                  <a:pt x="-11677" y="262069"/>
                  <a:pt x="1665" y="176605"/>
                  <a:pt x="0" y="0"/>
                </a:cubicBezTo>
                <a:close/>
              </a:path>
              <a:path w="10280176" h="846161" stroke="0" extrusionOk="0">
                <a:moveTo>
                  <a:pt x="0" y="0"/>
                </a:moveTo>
                <a:cubicBezTo>
                  <a:pt x="225672" y="-3600"/>
                  <a:pt x="323570" y="20780"/>
                  <a:pt x="582543" y="0"/>
                </a:cubicBezTo>
                <a:cubicBezTo>
                  <a:pt x="841516" y="-20780"/>
                  <a:pt x="820241" y="-10422"/>
                  <a:pt x="959483" y="0"/>
                </a:cubicBezTo>
                <a:cubicBezTo>
                  <a:pt x="1098725" y="10422"/>
                  <a:pt x="1642439" y="43804"/>
                  <a:pt x="1850432" y="0"/>
                </a:cubicBezTo>
                <a:cubicBezTo>
                  <a:pt x="2058425" y="-43804"/>
                  <a:pt x="2314030" y="149"/>
                  <a:pt x="2432975" y="0"/>
                </a:cubicBezTo>
                <a:cubicBezTo>
                  <a:pt x="2551920" y="-149"/>
                  <a:pt x="2781535" y="24996"/>
                  <a:pt x="3015518" y="0"/>
                </a:cubicBezTo>
                <a:cubicBezTo>
                  <a:pt x="3249501" y="-24996"/>
                  <a:pt x="3700400" y="30419"/>
                  <a:pt x="3906467" y="0"/>
                </a:cubicBezTo>
                <a:cubicBezTo>
                  <a:pt x="4112534" y="-30419"/>
                  <a:pt x="4187620" y="-18970"/>
                  <a:pt x="4386208" y="0"/>
                </a:cubicBezTo>
                <a:cubicBezTo>
                  <a:pt x="4584796" y="18970"/>
                  <a:pt x="4909689" y="-7985"/>
                  <a:pt x="5277157" y="0"/>
                </a:cubicBezTo>
                <a:cubicBezTo>
                  <a:pt x="5644625" y="7985"/>
                  <a:pt x="5955247" y="36790"/>
                  <a:pt x="6168106" y="0"/>
                </a:cubicBezTo>
                <a:cubicBezTo>
                  <a:pt x="6380965" y="-36790"/>
                  <a:pt x="6654619" y="31668"/>
                  <a:pt x="6853451" y="0"/>
                </a:cubicBezTo>
                <a:cubicBezTo>
                  <a:pt x="7052283" y="-31668"/>
                  <a:pt x="7321319" y="24580"/>
                  <a:pt x="7744399" y="0"/>
                </a:cubicBezTo>
                <a:cubicBezTo>
                  <a:pt x="8167479" y="-24580"/>
                  <a:pt x="8150205" y="-17748"/>
                  <a:pt x="8326943" y="0"/>
                </a:cubicBezTo>
                <a:cubicBezTo>
                  <a:pt x="8503681" y="17748"/>
                  <a:pt x="8759376" y="-10387"/>
                  <a:pt x="8909486" y="0"/>
                </a:cubicBezTo>
                <a:cubicBezTo>
                  <a:pt x="9059596" y="10387"/>
                  <a:pt x="9489579" y="-253"/>
                  <a:pt x="9697633" y="0"/>
                </a:cubicBezTo>
                <a:cubicBezTo>
                  <a:pt x="9905687" y="253"/>
                  <a:pt x="10128144" y="5870"/>
                  <a:pt x="10280176" y="0"/>
                </a:cubicBezTo>
                <a:cubicBezTo>
                  <a:pt x="10287100" y="203687"/>
                  <a:pt x="10280777" y="340911"/>
                  <a:pt x="10280176" y="440004"/>
                </a:cubicBezTo>
                <a:cubicBezTo>
                  <a:pt x="10279575" y="539097"/>
                  <a:pt x="10298328" y="701521"/>
                  <a:pt x="10280176" y="846161"/>
                </a:cubicBezTo>
                <a:cubicBezTo>
                  <a:pt x="10049963" y="849882"/>
                  <a:pt x="9651169" y="832408"/>
                  <a:pt x="9492029" y="846161"/>
                </a:cubicBezTo>
                <a:cubicBezTo>
                  <a:pt x="9332889" y="859914"/>
                  <a:pt x="9258784" y="845817"/>
                  <a:pt x="9115089" y="846161"/>
                </a:cubicBezTo>
                <a:cubicBezTo>
                  <a:pt x="8971394" y="846505"/>
                  <a:pt x="8766082" y="829319"/>
                  <a:pt x="8635348" y="846161"/>
                </a:cubicBezTo>
                <a:cubicBezTo>
                  <a:pt x="8504614" y="863003"/>
                  <a:pt x="8075201" y="835314"/>
                  <a:pt x="7744399" y="846161"/>
                </a:cubicBezTo>
                <a:cubicBezTo>
                  <a:pt x="7413597" y="857008"/>
                  <a:pt x="7240007" y="867352"/>
                  <a:pt x="7059054" y="846161"/>
                </a:cubicBezTo>
                <a:cubicBezTo>
                  <a:pt x="6878101" y="824970"/>
                  <a:pt x="6818573" y="867539"/>
                  <a:pt x="6579313" y="846161"/>
                </a:cubicBezTo>
                <a:cubicBezTo>
                  <a:pt x="6340053" y="824783"/>
                  <a:pt x="6061275" y="843596"/>
                  <a:pt x="5893968" y="846161"/>
                </a:cubicBezTo>
                <a:cubicBezTo>
                  <a:pt x="5726662" y="848726"/>
                  <a:pt x="5628396" y="846372"/>
                  <a:pt x="5517028" y="846161"/>
                </a:cubicBezTo>
                <a:cubicBezTo>
                  <a:pt x="5405660" y="845950"/>
                  <a:pt x="5295713" y="842394"/>
                  <a:pt x="5140088" y="846161"/>
                </a:cubicBezTo>
                <a:cubicBezTo>
                  <a:pt x="4984463" y="849928"/>
                  <a:pt x="4666270" y="840239"/>
                  <a:pt x="4454743" y="846161"/>
                </a:cubicBezTo>
                <a:cubicBezTo>
                  <a:pt x="4243217" y="852083"/>
                  <a:pt x="4178284" y="849202"/>
                  <a:pt x="3975001" y="846161"/>
                </a:cubicBezTo>
                <a:cubicBezTo>
                  <a:pt x="3771718" y="843120"/>
                  <a:pt x="3421518" y="814821"/>
                  <a:pt x="3186855" y="846161"/>
                </a:cubicBezTo>
                <a:cubicBezTo>
                  <a:pt x="2952192" y="877501"/>
                  <a:pt x="2916644" y="854420"/>
                  <a:pt x="2707113" y="846161"/>
                </a:cubicBezTo>
                <a:cubicBezTo>
                  <a:pt x="2497582" y="837902"/>
                  <a:pt x="2302538" y="879108"/>
                  <a:pt x="1918966" y="846161"/>
                </a:cubicBezTo>
                <a:cubicBezTo>
                  <a:pt x="1535394" y="813214"/>
                  <a:pt x="1696700" y="851420"/>
                  <a:pt x="1542026" y="846161"/>
                </a:cubicBezTo>
                <a:cubicBezTo>
                  <a:pt x="1387352" y="840902"/>
                  <a:pt x="918630" y="880319"/>
                  <a:pt x="753880" y="846161"/>
                </a:cubicBezTo>
                <a:cubicBezTo>
                  <a:pt x="589130" y="812003"/>
                  <a:pt x="312346" y="849121"/>
                  <a:pt x="0" y="846161"/>
                </a:cubicBezTo>
                <a:cubicBezTo>
                  <a:pt x="3379" y="751108"/>
                  <a:pt x="-11919" y="634854"/>
                  <a:pt x="0" y="448465"/>
                </a:cubicBezTo>
                <a:cubicBezTo>
                  <a:pt x="11919" y="262076"/>
                  <a:pt x="6579" y="144161"/>
                  <a:pt x="0" y="0"/>
                </a:cubicBezTo>
                <a:close/>
              </a:path>
            </a:pathLst>
          </a:custGeom>
          <a:solidFill>
            <a:schemeClr val="accent6">
              <a:lumMod val="20000"/>
              <a:lumOff val="80000"/>
            </a:schemeClr>
          </a:solidFill>
          <a:ln>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dirty="0">
                <a:solidFill>
                  <a:schemeClr val="tx1"/>
                </a:solidFill>
                <a:latin typeface="Palatino" pitchFamily="2" charset="77"/>
                <a:ea typeface="Palatino" pitchFamily="2" charset="77"/>
              </a:rPr>
              <a:t>C.  </a:t>
            </a:r>
            <a:r>
              <a:rPr lang="en-US" sz="2800" b="1" dirty="0">
                <a:solidFill>
                  <a:schemeClr val="tx1"/>
                </a:solidFill>
                <a:latin typeface="Palatino" pitchFamily="2" charset="77"/>
                <a:ea typeface="Palatino" pitchFamily="2" charset="77"/>
              </a:rPr>
              <a:t>SAT solvers can help drive mathematical progress</a:t>
            </a:r>
          </a:p>
        </p:txBody>
      </p:sp>
    </p:spTree>
    <p:extLst>
      <p:ext uri="{BB962C8B-B14F-4D97-AF65-F5344CB8AC3E}">
        <p14:creationId xmlns:p14="http://schemas.microsoft.com/office/powerpoint/2010/main" val="1918647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5B044-8CB9-5986-D989-00FBD3415F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731AA1-6345-56E8-E215-E8A91BC82FFB}"/>
              </a:ext>
            </a:extLst>
          </p:cNvPr>
          <p:cNvSpPr>
            <a:spLocks noGrp="1"/>
          </p:cNvSpPr>
          <p:nvPr>
            <p:ph type="title"/>
          </p:nvPr>
        </p:nvSpPr>
        <p:spPr>
          <a:xfrm>
            <a:off x="838200" y="127952"/>
            <a:ext cx="10515600" cy="1325563"/>
          </a:xfrm>
        </p:spPr>
        <p:txBody>
          <a:bodyPr/>
          <a:lstStyle/>
          <a:p>
            <a:pPr algn="ctr"/>
            <a:r>
              <a:rPr lang="en-US" dirty="0">
                <a:latin typeface="Palatino" pitchFamily="2" charset="77"/>
                <a:ea typeface="Palatino" pitchFamily="2" charset="77"/>
              </a:rPr>
              <a:t>A problem from Symbolic Dynamics</a:t>
            </a:r>
          </a:p>
        </p:txBody>
      </p:sp>
      <p:pic>
        <p:nvPicPr>
          <p:cNvPr id="5" name="Picture 4">
            <a:extLst>
              <a:ext uri="{FF2B5EF4-FFF2-40B4-BE49-F238E27FC236}">
                <a16:creationId xmlns:a16="http://schemas.microsoft.com/office/drawing/2014/main" id="{61AB19F2-4CE8-9916-B28F-961DA49B4299}"/>
              </a:ext>
            </a:extLst>
          </p:cNvPr>
          <p:cNvPicPr>
            <a:picLocks noChangeAspect="1"/>
          </p:cNvPicPr>
          <p:nvPr/>
        </p:nvPicPr>
        <p:blipFill>
          <a:blip r:embed="rId2"/>
          <a:srcRect r="65584" b="-4134"/>
          <a:stretch>
            <a:fillRect/>
          </a:stretch>
        </p:blipFill>
        <p:spPr>
          <a:xfrm>
            <a:off x="923547" y="484374"/>
            <a:ext cx="4725413" cy="5889251"/>
          </a:xfrm>
          <a:prstGeom prst="rect">
            <a:avLst/>
          </a:prstGeom>
        </p:spPr>
      </p:pic>
      <p:pic>
        <p:nvPicPr>
          <p:cNvPr id="3" name="Picture 2">
            <a:extLst>
              <a:ext uri="{FF2B5EF4-FFF2-40B4-BE49-F238E27FC236}">
                <a16:creationId xmlns:a16="http://schemas.microsoft.com/office/drawing/2014/main" id="{58077BD1-EA31-16E7-330D-F73EF646A85C}"/>
              </a:ext>
            </a:extLst>
          </p:cNvPr>
          <p:cNvPicPr>
            <a:picLocks noChangeAspect="1"/>
          </p:cNvPicPr>
          <p:nvPr/>
        </p:nvPicPr>
        <p:blipFill>
          <a:blip r:embed="rId2"/>
          <a:srcRect l="47984" t="-3172"/>
          <a:stretch>
            <a:fillRect/>
          </a:stretch>
        </p:blipFill>
        <p:spPr>
          <a:xfrm>
            <a:off x="5506156" y="1453515"/>
            <a:ext cx="5847644" cy="4777420"/>
          </a:xfrm>
          <a:prstGeom prst="rect">
            <a:avLst/>
          </a:prstGeom>
        </p:spPr>
      </p:pic>
      <p:sp>
        <p:nvSpPr>
          <p:cNvPr id="6" name="Rectangle 5">
            <a:extLst>
              <a:ext uri="{FF2B5EF4-FFF2-40B4-BE49-F238E27FC236}">
                <a16:creationId xmlns:a16="http://schemas.microsoft.com/office/drawing/2014/main" id="{43E2706A-B832-DE40-A5F4-BDF9126608A7}"/>
              </a:ext>
            </a:extLst>
          </p:cNvPr>
          <p:cNvSpPr/>
          <p:nvPr/>
        </p:nvSpPr>
        <p:spPr>
          <a:xfrm>
            <a:off x="5341620" y="2422656"/>
            <a:ext cx="6319520" cy="50393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6624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26AB9-C391-CA4D-6D77-71C7DC047F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FF32F4-941A-AD57-83FD-F67A34F19E38}"/>
              </a:ext>
            </a:extLst>
          </p:cNvPr>
          <p:cNvSpPr>
            <a:spLocks noGrp="1"/>
          </p:cNvSpPr>
          <p:nvPr>
            <p:ph type="title"/>
          </p:nvPr>
        </p:nvSpPr>
        <p:spPr>
          <a:xfrm>
            <a:off x="838200" y="127952"/>
            <a:ext cx="10515600" cy="1325563"/>
          </a:xfrm>
        </p:spPr>
        <p:txBody>
          <a:bodyPr/>
          <a:lstStyle/>
          <a:p>
            <a:pPr algn="ctr"/>
            <a:r>
              <a:rPr lang="en-US" dirty="0">
                <a:latin typeface="Palatino" pitchFamily="2" charset="77"/>
                <a:ea typeface="Palatino" pitchFamily="2" charset="77"/>
              </a:rPr>
              <a:t>A problem from Symbolic Dynamics</a:t>
            </a:r>
          </a:p>
        </p:txBody>
      </p:sp>
      <p:pic>
        <p:nvPicPr>
          <p:cNvPr id="5" name="Picture 4">
            <a:extLst>
              <a:ext uri="{FF2B5EF4-FFF2-40B4-BE49-F238E27FC236}">
                <a16:creationId xmlns:a16="http://schemas.microsoft.com/office/drawing/2014/main" id="{2F59F0F0-B9A3-E931-2587-DBC3E6AAE855}"/>
              </a:ext>
            </a:extLst>
          </p:cNvPr>
          <p:cNvPicPr>
            <a:picLocks noChangeAspect="1"/>
          </p:cNvPicPr>
          <p:nvPr/>
        </p:nvPicPr>
        <p:blipFill>
          <a:blip r:embed="rId2"/>
          <a:srcRect r="65584" b="-4134"/>
          <a:stretch>
            <a:fillRect/>
          </a:stretch>
        </p:blipFill>
        <p:spPr>
          <a:xfrm>
            <a:off x="923547" y="484374"/>
            <a:ext cx="4725413" cy="5889251"/>
          </a:xfrm>
          <a:prstGeom prst="rect">
            <a:avLst/>
          </a:prstGeom>
        </p:spPr>
      </p:pic>
      <p:pic>
        <p:nvPicPr>
          <p:cNvPr id="3" name="Picture 2">
            <a:extLst>
              <a:ext uri="{FF2B5EF4-FFF2-40B4-BE49-F238E27FC236}">
                <a16:creationId xmlns:a16="http://schemas.microsoft.com/office/drawing/2014/main" id="{EB595C27-7370-C7B6-A953-265E064C1889}"/>
              </a:ext>
            </a:extLst>
          </p:cNvPr>
          <p:cNvPicPr>
            <a:picLocks noChangeAspect="1"/>
          </p:cNvPicPr>
          <p:nvPr/>
        </p:nvPicPr>
        <p:blipFill>
          <a:blip r:embed="rId2"/>
          <a:srcRect l="47984" t="-3172"/>
          <a:stretch>
            <a:fillRect/>
          </a:stretch>
        </p:blipFill>
        <p:spPr>
          <a:xfrm>
            <a:off x="5506156" y="1453515"/>
            <a:ext cx="5847644" cy="4777420"/>
          </a:xfrm>
          <a:prstGeom prst="rect">
            <a:avLst/>
          </a:prstGeom>
        </p:spPr>
      </p:pic>
      <p:sp>
        <p:nvSpPr>
          <p:cNvPr id="6" name="Rectangle 5">
            <a:extLst>
              <a:ext uri="{FF2B5EF4-FFF2-40B4-BE49-F238E27FC236}">
                <a16:creationId xmlns:a16="http://schemas.microsoft.com/office/drawing/2014/main" id="{351BE81C-483C-379C-3BEB-0EB124A4112F}"/>
              </a:ext>
            </a:extLst>
          </p:cNvPr>
          <p:cNvSpPr/>
          <p:nvPr/>
        </p:nvSpPr>
        <p:spPr>
          <a:xfrm>
            <a:off x="5341620" y="3224167"/>
            <a:ext cx="6319520" cy="50393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3389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8D172-6D9C-507F-1AC5-5754AC56B9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462F90-B82E-61A0-C797-7E02280B3E65}"/>
              </a:ext>
            </a:extLst>
          </p:cNvPr>
          <p:cNvSpPr>
            <a:spLocks noGrp="1"/>
          </p:cNvSpPr>
          <p:nvPr>
            <p:ph type="title"/>
          </p:nvPr>
        </p:nvSpPr>
        <p:spPr>
          <a:xfrm>
            <a:off x="838200" y="127952"/>
            <a:ext cx="10515600" cy="1325563"/>
          </a:xfrm>
        </p:spPr>
        <p:txBody>
          <a:bodyPr/>
          <a:lstStyle/>
          <a:p>
            <a:pPr algn="ctr"/>
            <a:r>
              <a:rPr lang="en-US" dirty="0">
                <a:latin typeface="Palatino" pitchFamily="2" charset="77"/>
                <a:ea typeface="Palatino" pitchFamily="2" charset="77"/>
              </a:rPr>
              <a:t>A problem from Symbolic Dynamics</a:t>
            </a:r>
          </a:p>
        </p:txBody>
      </p:sp>
      <p:pic>
        <p:nvPicPr>
          <p:cNvPr id="5" name="Picture 4">
            <a:extLst>
              <a:ext uri="{FF2B5EF4-FFF2-40B4-BE49-F238E27FC236}">
                <a16:creationId xmlns:a16="http://schemas.microsoft.com/office/drawing/2014/main" id="{0A7D371A-E831-725F-1EC8-8B91C75B5BB3}"/>
              </a:ext>
            </a:extLst>
          </p:cNvPr>
          <p:cNvPicPr>
            <a:picLocks noChangeAspect="1"/>
          </p:cNvPicPr>
          <p:nvPr/>
        </p:nvPicPr>
        <p:blipFill>
          <a:blip r:embed="rId2"/>
          <a:srcRect r="65584" b="-4134"/>
          <a:stretch>
            <a:fillRect/>
          </a:stretch>
        </p:blipFill>
        <p:spPr>
          <a:xfrm>
            <a:off x="923547" y="484374"/>
            <a:ext cx="4725413" cy="5889251"/>
          </a:xfrm>
          <a:prstGeom prst="rect">
            <a:avLst/>
          </a:prstGeom>
        </p:spPr>
      </p:pic>
      <p:pic>
        <p:nvPicPr>
          <p:cNvPr id="3" name="Picture 2">
            <a:extLst>
              <a:ext uri="{FF2B5EF4-FFF2-40B4-BE49-F238E27FC236}">
                <a16:creationId xmlns:a16="http://schemas.microsoft.com/office/drawing/2014/main" id="{42AFC8C4-53FB-B0B5-344E-A9B628B8B1D4}"/>
              </a:ext>
            </a:extLst>
          </p:cNvPr>
          <p:cNvPicPr>
            <a:picLocks noChangeAspect="1"/>
          </p:cNvPicPr>
          <p:nvPr/>
        </p:nvPicPr>
        <p:blipFill>
          <a:blip r:embed="rId2"/>
          <a:srcRect l="47984" t="-3172"/>
          <a:stretch>
            <a:fillRect/>
          </a:stretch>
        </p:blipFill>
        <p:spPr>
          <a:xfrm>
            <a:off x="5506156" y="1453515"/>
            <a:ext cx="5847644" cy="4777420"/>
          </a:xfrm>
          <a:prstGeom prst="rect">
            <a:avLst/>
          </a:prstGeom>
        </p:spPr>
      </p:pic>
      <p:sp>
        <p:nvSpPr>
          <p:cNvPr id="6" name="Rectangle 5">
            <a:extLst>
              <a:ext uri="{FF2B5EF4-FFF2-40B4-BE49-F238E27FC236}">
                <a16:creationId xmlns:a16="http://schemas.microsoft.com/office/drawing/2014/main" id="{773002DC-7017-6AFD-E847-9FF446AD73A7}"/>
              </a:ext>
            </a:extLst>
          </p:cNvPr>
          <p:cNvSpPr/>
          <p:nvPr/>
        </p:nvSpPr>
        <p:spPr>
          <a:xfrm>
            <a:off x="5341620" y="4093411"/>
            <a:ext cx="6319520" cy="50393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2765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9462F-6F97-CE35-24BE-5F729E3650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836199-A429-542D-C73F-6C96CCDDE2D5}"/>
              </a:ext>
            </a:extLst>
          </p:cNvPr>
          <p:cNvSpPr>
            <a:spLocks noGrp="1"/>
          </p:cNvSpPr>
          <p:nvPr>
            <p:ph type="title"/>
          </p:nvPr>
        </p:nvSpPr>
        <p:spPr>
          <a:xfrm>
            <a:off x="838200" y="127952"/>
            <a:ext cx="10515600" cy="1325563"/>
          </a:xfrm>
        </p:spPr>
        <p:txBody>
          <a:bodyPr/>
          <a:lstStyle/>
          <a:p>
            <a:pPr algn="ctr"/>
            <a:r>
              <a:rPr lang="en-US" dirty="0">
                <a:latin typeface="Palatino" pitchFamily="2" charset="77"/>
                <a:ea typeface="Palatino" pitchFamily="2" charset="77"/>
              </a:rPr>
              <a:t>A problem from Symbolic Dynamics</a:t>
            </a:r>
          </a:p>
        </p:txBody>
      </p:sp>
      <p:pic>
        <p:nvPicPr>
          <p:cNvPr id="5" name="Picture 4">
            <a:extLst>
              <a:ext uri="{FF2B5EF4-FFF2-40B4-BE49-F238E27FC236}">
                <a16:creationId xmlns:a16="http://schemas.microsoft.com/office/drawing/2014/main" id="{02BDCB56-4F57-159C-DE55-1066EC74A294}"/>
              </a:ext>
            </a:extLst>
          </p:cNvPr>
          <p:cNvPicPr>
            <a:picLocks noChangeAspect="1"/>
          </p:cNvPicPr>
          <p:nvPr/>
        </p:nvPicPr>
        <p:blipFill>
          <a:blip r:embed="rId2"/>
          <a:srcRect r="65584" b="-4134"/>
          <a:stretch>
            <a:fillRect/>
          </a:stretch>
        </p:blipFill>
        <p:spPr>
          <a:xfrm>
            <a:off x="923547" y="484374"/>
            <a:ext cx="4725413" cy="5889251"/>
          </a:xfrm>
          <a:prstGeom prst="rect">
            <a:avLst/>
          </a:prstGeom>
        </p:spPr>
      </p:pic>
      <p:pic>
        <p:nvPicPr>
          <p:cNvPr id="3" name="Picture 2">
            <a:extLst>
              <a:ext uri="{FF2B5EF4-FFF2-40B4-BE49-F238E27FC236}">
                <a16:creationId xmlns:a16="http://schemas.microsoft.com/office/drawing/2014/main" id="{30955102-7161-62A6-3D2E-497BA68B3D14}"/>
              </a:ext>
            </a:extLst>
          </p:cNvPr>
          <p:cNvPicPr>
            <a:picLocks noChangeAspect="1"/>
          </p:cNvPicPr>
          <p:nvPr/>
        </p:nvPicPr>
        <p:blipFill>
          <a:blip r:embed="rId2"/>
          <a:srcRect l="47984" t="-3172"/>
          <a:stretch>
            <a:fillRect/>
          </a:stretch>
        </p:blipFill>
        <p:spPr>
          <a:xfrm>
            <a:off x="5506156" y="1453515"/>
            <a:ext cx="5847644" cy="4777420"/>
          </a:xfrm>
          <a:prstGeom prst="rect">
            <a:avLst/>
          </a:prstGeom>
        </p:spPr>
      </p:pic>
      <p:sp>
        <p:nvSpPr>
          <p:cNvPr id="6" name="Rectangle 5">
            <a:extLst>
              <a:ext uri="{FF2B5EF4-FFF2-40B4-BE49-F238E27FC236}">
                <a16:creationId xmlns:a16="http://schemas.microsoft.com/office/drawing/2014/main" id="{C3670084-F086-E534-6E37-194BDC3288F8}"/>
              </a:ext>
            </a:extLst>
          </p:cNvPr>
          <p:cNvSpPr/>
          <p:nvPr/>
        </p:nvSpPr>
        <p:spPr>
          <a:xfrm>
            <a:off x="5341620" y="4928789"/>
            <a:ext cx="6319520" cy="50393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5833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F0938-6D51-6718-F5FD-3A13072082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49853A-7947-52A7-C7AF-ECF8711BF206}"/>
              </a:ext>
            </a:extLst>
          </p:cNvPr>
          <p:cNvSpPr>
            <a:spLocks noGrp="1"/>
          </p:cNvSpPr>
          <p:nvPr>
            <p:ph type="title"/>
          </p:nvPr>
        </p:nvSpPr>
        <p:spPr>
          <a:xfrm>
            <a:off x="838200" y="127952"/>
            <a:ext cx="10515600" cy="1325563"/>
          </a:xfrm>
        </p:spPr>
        <p:txBody>
          <a:bodyPr/>
          <a:lstStyle/>
          <a:p>
            <a:pPr algn="ctr"/>
            <a:r>
              <a:rPr lang="en-US" dirty="0">
                <a:latin typeface="Palatino" pitchFamily="2" charset="77"/>
                <a:ea typeface="Palatino" pitchFamily="2" charset="77"/>
              </a:rPr>
              <a:t>A problem from Symbolic Dynamics</a:t>
            </a:r>
          </a:p>
        </p:txBody>
      </p:sp>
      <p:pic>
        <p:nvPicPr>
          <p:cNvPr id="5" name="Picture 4">
            <a:extLst>
              <a:ext uri="{FF2B5EF4-FFF2-40B4-BE49-F238E27FC236}">
                <a16:creationId xmlns:a16="http://schemas.microsoft.com/office/drawing/2014/main" id="{446732AC-B3EB-821A-E1D4-3E481C3F6F72}"/>
              </a:ext>
            </a:extLst>
          </p:cNvPr>
          <p:cNvPicPr>
            <a:picLocks noChangeAspect="1"/>
          </p:cNvPicPr>
          <p:nvPr/>
        </p:nvPicPr>
        <p:blipFill>
          <a:blip r:embed="rId2"/>
          <a:srcRect r="65584" b="-4134"/>
          <a:stretch>
            <a:fillRect/>
          </a:stretch>
        </p:blipFill>
        <p:spPr>
          <a:xfrm>
            <a:off x="923547" y="484374"/>
            <a:ext cx="4725413" cy="5889251"/>
          </a:xfrm>
          <a:prstGeom prst="rect">
            <a:avLst/>
          </a:prstGeom>
        </p:spPr>
      </p:pic>
      <p:pic>
        <p:nvPicPr>
          <p:cNvPr id="3" name="Picture 2">
            <a:extLst>
              <a:ext uri="{FF2B5EF4-FFF2-40B4-BE49-F238E27FC236}">
                <a16:creationId xmlns:a16="http://schemas.microsoft.com/office/drawing/2014/main" id="{3385C9C7-E810-2859-BD00-FB213EE4D201}"/>
              </a:ext>
            </a:extLst>
          </p:cNvPr>
          <p:cNvPicPr>
            <a:picLocks noChangeAspect="1"/>
          </p:cNvPicPr>
          <p:nvPr/>
        </p:nvPicPr>
        <p:blipFill>
          <a:blip r:embed="rId2"/>
          <a:srcRect l="47984" t="-3172"/>
          <a:stretch>
            <a:fillRect/>
          </a:stretch>
        </p:blipFill>
        <p:spPr>
          <a:xfrm>
            <a:off x="5506156" y="1453515"/>
            <a:ext cx="5847644" cy="4777420"/>
          </a:xfrm>
          <a:prstGeom prst="rect">
            <a:avLst/>
          </a:prstGeom>
        </p:spPr>
      </p:pic>
    </p:spTree>
    <p:extLst>
      <p:ext uri="{BB962C8B-B14F-4D97-AF65-F5344CB8AC3E}">
        <p14:creationId xmlns:p14="http://schemas.microsoft.com/office/powerpoint/2010/main" val="2002706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1C5E5-B331-0E80-444A-50121EBE91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00F2E4-66C1-DE04-BD22-76828D9D3B80}"/>
              </a:ext>
            </a:extLst>
          </p:cNvPr>
          <p:cNvSpPr>
            <a:spLocks noGrp="1"/>
          </p:cNvSpPr>
          <p:nvPr>
            <p:ph type="title"/>
          </p:nvPr>
        </p:nvSpPr>
        <p:spPr>
          <a:xfrm>
            <a:off x="838200" y="121951"/>
            <a:ext cx="10515600" cy="1325563"/>
          </a:xfrm>
        </p:spPr>
        <p:txBody>
          <a:bodyPr/>
          <a:lstStyle/>
          <a:p>
            <a:pPr algn="ctr"/>
            <a:r>
              <a:rPr lang="en-US" dirty="0">
                <a:latin typeface="Palatino" pitchFamily="2" charset="77"/>
                <a:ea typeface="Palatino" pitchFamily="2" charset="77"/>
              </a:rPr>
              <a:t>A problem from Symbolic Dynamics</a:t>
            </a:r>
          </a:p>
        </p:txBody>
      </p:sp>
      <p:pic>
        <p:nvPicPr>
          <p:cNvPr id="3" name="Picture 2">
            <a:extLst>
              <a:ext uri="{FF2B5EF4-FFF2-40B4-BE49-F238E27FC236}">
                <a16:creationId xmlns:a16="http://schemas.microsoft.com/office/drawing/2014/main" id="{3DE78614-D534-83F2-9A0E-A2DB3AF08B61}"/>
              </a:ext>
            </a:extLst>
          </p:cNvPr>
          <p:cNvPicPr>
            <a:picLocks noChangeAspect="1"/>
          </p:cNvPicPr>
          <p:nvPr/>
        </p:nvPicPr>
        <p:blipFill>
          <a:blip r:embed="rId2"/>
          <a:stretch>
            <a:fillRect/>
          </a:stretch>
        </p:blipFill>
        <p:spPr>
          <a:xfrm>
            <a:off x="2473960" y="1356074"/>
            <a:ext cx="6924040" cy="5045361"/>
          </a:xfrm>
          <a:prstGeom prst="rect">
            <a:avLst/>
          </a:prstGeom>
        </p:spPr>
      </p:pic>
      <p:sp>
        <p:nvSpPr>
          <p:cNvPr id="4" name="TextBox 3">
            <a:extLst>
              <a:ext uri="{FF2B5EF4-FFF2-40B4-BE49-F238E27FC236}">
                <a16:creationId xmlns:a16="http://schemas.microsoft.com/office/drawing/2014/main" id="{D5607669-DE3F-9148-CCC6-B2E4E4EB81BF}"/>
              </a:ext>
            </a:extLst>
          </p:cNvPr>
          <p:cNvSpPr txBox="1"/>
          <p:nvPr/>
        </p:nvSpPr>
        <p:spPr>
          <a:xfrm>
            <a:off x="1350239" y="1356074"/>
            <a:ext cx="1123721" cy="400110"/>
          </a:xfrm>
          <a:prstGeom prst="rect">
            <a:avLst/>
          </a:prstGeom>
          <a:noFill/>
        </p:spPr>
        <p:txBody>
          <a:bodyPr wrap="square" rtlCol="0">
            <a:spAutoFit/>
          </a:bodyPr>
          <a:lstStyle/>
          <a:p>
            <a:r>
              <a:rPr lang="en-US" sz="2000" dirty="0">
                <a:solidFill>
                  <a:schemeClr val="tx1">
                    <a:lumMod val="75000"/>
                    <a:lumOff val="25000"/>
                  </a:schemeClr>
                </a:solidFill>
                <a:latin typeface="Palatino" pitchFamily="2" charset="77"/>
                <a:ea typeface="Palatino" pitchFamily="2" charset="77"/>
              </a:rPr>
              <a:t>5.5 Pro</a:t>
            </a:r>
          </a:p>
        </p:txBody>
      </p:sp>
    </p:spTree>
    <p:extLst>
      <p:ext uri="{BB962C8B-B14F-4D97-AF65-F5344CB8AC3E}">
        <p14:creationId xmlns:p14="http://schemas.microsoft.com/office/powerpoint/2010/main" val="1026720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B7275B3-347F-89E7-6CB2-32E7B68FB5D9}"/>
              </a:ext>
            </a:extLst>
          </p:cNvPr>
          <p:cNvPicPr>
            <a:picLocks noGrp="1" noChangeAspect="1"/>
          </p:cNvPicPr>
          <p:nvPr>
            <p:ph idx="1"/>
          </p:nvPr>
        </p:nvPicPr>
        <p:blipFill>
          <a:blip r:embed="rId2"/>
          <a:stretch>
            <a:fillRect/>
          </a:stretch>
        </p:blipFill>
        <p:spPr>
          <a:xfrm>
            <a:off x="2470473" y="1131888"/>
            <a:ext cx="6970757" cy="4351338"/>
          </a:xfrm>
          <a:prstGeom prst="rect">
            <a:avLst/>
          </a:prstGeom>
        </p:spPr>
      </p:pic>
      <p:sp>
        <p:nvSpPr>
          <p:cNvPr id="2" name="TextBox 1">
            <a:extLst>
              <a:ext uri="{FF2B5EF4-FFF2-40B4-BE49-F238E27FC236}">
                <a16:creationId xmlns:a16="http://schemas.microsoft.com/office/drawing/2014/main" id="{A20DBBAC-EE2C-9643-1E08-51D929B2120F}"/>
              </a:ext>
            </a:extLst>
          </p:cNvPr>
          <p:cNvSpPr txBox="1"/>
          <p:nvPr/>
        </p:nvSpPr>
        <p:spPr>
          <a:xfrm>
            <a:off x="1346752" y="1174719"/>
            <a:ext cx="1123721" cy="400110"/>
          </a:xfrm>
          <a:prstGeom prst="rect">
            <a:avLst/>
          </a:prstGeom>
          <a:noFill/>
        </p:spPr>
        <p:txBody>
          <a:bodyPr wrap="square" rtlCol="0">
            <a:spAutoFit/>
          </a:bodyPr>
          <a:lstStyle/>
          <a:p>
            <a:r>
              <a:rPr lang="en-US" sz="2000" dirty="0">
                <a:solidFill>
                  <a:schemeClr val="tx1">
                    <a:lumMod val="75000"/>
                    <a:lumOff val="25000"/>
                  </a:schemeClr>
                </a:solidFill>
                <a:latin typeface="Palatino" pitchFamily="2" charset="77"/>
                <a:ea typeface="Palatino" pitchFamily="2" charset="77"/>
              </a:rPr>
              <a:t>5.5 Pro</a:t>
            </a:r>
          </a:p>
        </p:txBody>
      </p:sp>
    </p:spTree>
    <p:extLst>
      <p:ext uri="{BB962C8B-B14F-4D97-AF65-F5344CB8AC3E}">
        <p14:creationId xmlns:p14="http://schemas.microsoft.com/office/powerpoint/2010/main" val="1447252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5CA28-97F0-89F4-6F95-433B587A6C9B}"/>
              </a:ext>
            </a:extLst>
          </p:cNvPr>
          <p:cNvSpPr>
            <a:spLocks noGrp="1"/>
          </p:cNvSpPr>
          <p:nvPr>
            <p:ph type="title"/>
          </p:nvPr>
        </p:nvSpPr>
        <p:spPr>
          <a:xfrm>
            <a:off x="838200" y="3595"/>
            <a:ext cx="10515600" cy="1325563"/>
          </a:xfrm>
        </p:spPr>
        <p:txBody>
          <a:bodyPr/>
          <a:lstStyle/>
          <a:p>
            <a:pPr algn="ctr"/>
            <a:r>
              <a:rPr lang="en-US" dirty="0">
                <a:latin typeface="Palatino" pitchFamily="2" charset="77"/>
                <a:ea typeface="Palatino" pitchFamily="2" charset="77"/>
              </a:rPr>
              <a:t>A grid covering problem</a:t>
            </a:r>
          </a:p>
        </p:txBody>
      </p:sp>
      <p:pic>
        <p:nvPicPr>
          <p:cNvPr id="4" name="Picture 3">
            <a:extLst>
              <a:ext uri="{FF2B5EF4-FFF2-40B4-BE49-F238E27FC236}">
                <a16:creationId xmlns:a16="http://schemas.microsoft.com/office/drawing/2014/main" id="{3A7544FD-F62B-67C9-1843-B063857869F2}"/>
              </a:ext>
            </a:extLst>
          </p:cNvPr>
          <p:cNvPicPr>
            <a:picLocks noChangeAspect="1"/>
          </p:cNvPicPr>
          <p:nvPr/>
        </p:nvPicPr>
        <p:blipFill>
          <a:blip r:embed="rId2"/>
          <a:stretch>
            <a:fillRect/>
          </a:stretch>
        </p:blipFill>
        <p:spPr>
          <a:xfrm>
            <a:off x="0" y="3176709"/>
            <a:ext cx="11921722" cy="3431474"/>
          </a:xfrm>
          <a:prstGeom prst="rect">
            <a:avLst/>
          </a:prstGeom>
        </p:spPr>
      </p:pic>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1544FF91-3E99-FC92-6FA4-C88B79A74071}"/>
                  </a:ext>
                </a:extLst>
              </p:cNvPr>
              <p:cNvSpPr/>
              <p:nvPr/>
            </p:nvSpPr>
            <p:spPr>
              <a:xfrm>
                <a:off x="703061" y="1445213"/>
                <a:ext cx="10515600" cy="1615440"/>
              </a:xfrm>
              <a:custGeom>
                <a:avLst/>
                <a:gdLst>
                  <a:gd name="csX0" fmla="*/ 0 w 10515600"/>
                  <a:gd name="csY0" fmla="*/ 0 h 1615440"/>
                  <a:gd name="csX1" fmla="*/ 584200 w 10515600"/>
                  <a:gd name="csY1" fmla="*/ 0 h 1615440"/>
                  <a:gd name="csX2" fmla="*/ 1063244 w 10515600"/>
                  <a:gd name="csY2" fmla="*/ 0 h 1615440"/>
                  <a:gd name="csX3" fmla="*/ 1542288 w 10515600"/>
                  <a:gd name="csY3" fmla="*/ 0 h 1615440"/>
                  <a:gd name="csX4" fmla="*/ 2126488 w 10515600"/>
                  <a:gd name="csY4" fmla="*/ 0 h 1615440"/>
                  <a:gd name="csX5" fmla="*/ 2815844 w 10515600"/>
                  <a:gd name="csY5" fmla="*/ 0 h 1615440"/>
                  <a:gd name="csX6" fmla="*/ 3505200 w 10515600"/>
                  <a:gd name="csY6" fmla="*/ 0 h 1615440"/>
                  <a:gd name="csX7" fmla="*/ 4194556 w 10515600"/>
                  <a:gd name="csY7" fmla="*/ 0 h 1615440"/>
                  <a:gd name="csX8" fmla="*/ 4989068 w 10515600"/>
                  <a:gd name="csY8" fmla="*/ 0 h 1615440"/>
                  <a:gd name="csX9" fmla="*/ 5573268 w 10515600"/>
                  <a:gd name="csY9" fmla="*/ 0 h 1615440"/>
                  <a:gd name="csX10" fmla="*/ 6262624 w 10515600"/>
                  <a:gd name="csY10" fmla="*/ 0 h 1615440"/>
                  <a:gd name="csX11" fmla="*/ 6846824 w 10515600"/>
                  <a:gd name="csY11" fmla="*/ 0 h 1615440"/>
                  <a:gd name="csX12" fmla="*/ 7431024 w 10515600"/>
                  <a:gd name="csY12" fmla="*/ 0 h 1615440"/>
                  <a:gd name="csX13" fmla="*/ 8015224 w 10515600"/>
                  <a:gd name="csY13" fmla="*/ 0 h 1615440"/>
                  <a:gd name="csX14" fmla="*/ 8283956 w 10515600"/>
                  <a:gd name="csY14" fmla="*/ 0 h 1615440"/>
                  <a:gd name="csX15" fmla="*/ 8973312 w 10515600"/>
                  <a:gd name="csY15" fmla="*/ 0 h 1615440"/>
                  <a:gd name="csX16" fmla="*/ 9242044 w 10515600"/>
                  <a:gd name="csY16" fmla="*/ 0 h 1615440"/>
                  <a:gd name="csX17" fmla="*/ 9826244 w 10515600"/>
                  <a:gd name="csY17" fmla="*/ 0 h 1615440"/>
                  <a:gd name="csX18" fmla="*/ 10515600 w 10515600"/>
                  <a:gd name="csY18" fmla="*/ 0 h 1615440"/>
                  <a:gd name="csX19" fmla="*/ 10515600 w 10515600"/>
                  <a:gd name="csY19" fmla="*/ 570789 h 1615440"/>
                  <a:gd name="csX20" fmla="*/ 10515600 w 10515600"/>
                  <a:gd name="csY20" fmla="*/ 1060806 h 1615440"/>
                  <a:gd name="csX21" fmla="*/ 10515600 w 10515600"/>
                  <a:gd name="csY21" fmla="*/ 1615440 h 1615440"/>
                  <a:gd name="csX22" fmla="*/ 10141712 w 10515600"/>
                  <a:gd name="csY22" fmla="*/ 1615440 h 1615440"/>
                  <a:gd name="csX23" fmla="*/ 9767824 w 10515600"/>
                  <a:gd name="csY23" fmla="*/ 1615440 h 1615440"/>
                  <a:gd name="csX24" fmla="*/ 8973312 w 10515600"/>
                  <a:gd name="csY24" fmla="*/ 1615440 h 1615440"/>
                  <a:gd name="csX25" fmla="*/ 8178800 w 10515600"/>
                  <a:gd name="csY25" fmla="*/ 1615440 h 1615440"/>
                  <a:gd name="csX26" fmla="*/ 7594600 w 10515600"/>
                  <a:gd name="csY26" fmla="*/ 1615440 h 1615440"/>
                  <a:gd name="csX27" fmla="*/ 6800088 w 10515600"/>
                  <a:gd name="csY27" fmla="*/ 1615440 h 1615440"/>
                  <a:gd name="csX28" fmla="*/ 6215888 w 10515600"/>
                  <a:gd name="csY28" fmla="*/ 1615440 h 1615440"/>
                  <a:gd name="csX29" fmla="*/ 5526532 w 10515600"/>
                  <a:gd name="csY29" fmla="*/ 1615440 h 1615440"/>
                  <a:gd name="csX30" fmla="*/ 5257800 w 10515600"/>
                  <a:gd name="csY30" fmla="*/ 1615440 h 1615440"/>
                  <a:gd name="csX31" fmla="*/ 4463288 w 10515600"/>
                  <a:gd name="csY31" fmla="*/ 1615440 h 1615440"/>
                  <a:gd name="csX32" fmla="*/ 3984244 w 10515600"/>
                  <a:gd name="csY32" fmla="*/ 1615440 h 1615440"/>
                  <a:gd name="csX33" fmla="*/ 3294888 w 10515600"/>
                  <a:gd name="csY33" fmla="*/ 1615440 h 1615440"/>
                  <a:gd name="csX34" fmla="*/ 3026156 w 10515600"/>
                  <a:gd name="csY34" fmla="*/ 1615440 h 1615440"/>
                  <a:gd name="csX35" fmla="*/ 2231644 w 10515600"/>
                  <a:gd name="csY35" fmla="*/ 1615440 h 1615440"/>
                  <a:gd name="csX36" fmla="*/ 1752600 w 10515600"/>
                  <a:gd name="csY36" fmla="*/ 1615440 h 1615440"/>
                  <a:gd name="csX37" fmla="*/ 1168400 w 10515600"/>
                  <a:gd name="csY37" fmla="*/ 1615440 h 1615440"/>
                  <a:gd name="csX38" fmla="*/ 794512 w 10515600"/>
                  <a:gd name="csY38" fmla="*/ 1615440 h 1615440"/>
                  <a:gd name="csX39" fmla="*/ 0 w 10515600"/>
                  <a:gd name="csY39" fmla="*/ 1615440 h 1615440"/>
                  <a:gd name="csX40" fmla="*/ 0 w 10515600"/>
                  <a:gd name="csY40" fmla="*/ 1044651 h 1615440"/>
                  <a:gd name="csX41" fmla="*/ 0 w 10515600"/>
                  <a:gd name="csY41" fmla="*/ 506171 h 1615440"/>
                  <a:gd name="csX42" fmla="*/ 0 w 10515600"/>
                  <a:gd name="csY42" fmla="*/ 0 h 16154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0515600" h="1615440" fill="none" extrusionOk="0">
                    <a:moveTo>
                      <a:pt x="0" y="0"/>
                    </a:moveTo>
                    <a:cubicBezTo>
                      <a:pt x="199634" y="-51373"/>
                      <a:pt x="446638" y="49318"/>
                      <a:pt x="584200" y="0"/>
                    </a:cubicBezTo>
                    <a:cubicBezTo>
                      <a:pt x="721762" y="-49318"/>
                      <a:pt x="930663" y="38378"/>
                      <a:pt x="1063244" y="0"/>
                    </a:cubicBezTo>
                    <a:cubicBezTo>
                      <a:pt x="1195825" y="-38378"/>
                      <a:pt x="1431271" y="30342"/>
                      <a:pt x="1542288" y="0"/>
                    </a:cubicBezTo>
                    <a:cubicBezTo>
                      <a:pt x="1653305" y="-30342"/>
                      <a:pt x="2002343" y="6432"/>
                      <a:pt x="2126488" y="0"/>
                    </a:cubicBezTo>
                    <a:cubicBezTo>
                      <a:pt x="2250633" y="-6432"/>
                      <a:pt x="2527769" y="42761"/>
                      <a:pt x="2815844" y="0"/>
                    </a:cubicBezTo>
                    <a:cubicBezTo>
                      <a:pt x="3103919" y="-42761"/>
                      <a:pt x="3245895" y="80955"/>
                      <a:pt x="3505200" y="0"/>
                    </a:cubicBezTo>
                    <a:cubicBezTo>
                      <a:pt x="3764505" y="-80955"/>
                      <a:pt x="3973551" y="60894"/>
                      <a:pt x="4194556" y="0"/>
                    </a:cubicBezTo>
                    <a:cubicBezTo>
                      <a:pt x="4415561" y="-60894"/>
                      <a:pt x="4634215" y="38307"/>
                      <a:pt x="4989068" y="0"/>
                    </a:cubicBezTo>
                    <a:cubicBezTo>
                      <a:pt x="5343921" y="-38307"/>
                      <a:pt x="5366694" y="14017"/>
                      <a:pt x="5573268" y="0"/>
                    </a:cubicBezTo>
                    <a:cubicBezTo>
                      <a:pt x="5779842" y="-14017"/>
                      <a:pt x="5981864" y="46115"/>
                      <a:pt x="6262624" y="0"/>
                    </a:cubicBezTo>
                    <a:cubicBezTo>
                      <a:pt x="6543384" y="-46115"/>
                      <a:pt x="6606752" y="68194"/>
                      <a:pt x="6846824" y="0"/>
                    </a:cubicBezTo>
                    <a:cubicBezTo>
                      <a:pt x="7086896" y="-68194"/>
                      <a:pt x="7217835" y="65291"/>
                      <a:pt x="7431024" y="0"/>
                    </a:cubicBezTo>
                    <a:cubicBezTo>
                      <a:pt x="7644213" y="-65291"/>
                      <a:pt x="7879463" y="31774"/>
                      <a:pt x="8015224" y="0"/>
                    </a:cubicBezTo>
                    <a:cubicBezTo>
                      <a:pt x="8150985" y="-31774"/>
                      <a:pt x="8212154" y="4755"/>
                      <a:pt x="8283956" y="0"/>
                    </a:cubicBezTo>
                    <a:cubicBezTo>
                      <a:pt x="8355758" y="-4755"/>
                      <a:pt x="8826519" y="17716"/>
                      <a:pt x="8973312" y="0"/>
                    </a:cubicBezTo>
                    <a:cubicBezTo>
                      <a:pt x="9120105" y="-17716"/>
                      <a:pt x="9173478" y="9199"/>
                      <a:pt x="9242044" y="0"/>
                    </a:cubicBezTo>
                    <a:cubicBezTo>
                      <a:pt x="9310610" y="-9199"/>
                      <a:pt x="9591506" y="8584"/>
                      <a:pt x="9826244" y="0"/>
                    </a:cubicBezTo>
                    <a:cubicBezTo>
                      <a:pt x="10060982" y="-8584"/>
                      <a:pt x="10201720" y="53859"/>
                      <a:pt x="10515600" y="0"/>
                    </a:cubicBezTo>
                    <a:cubicBezTo>
                      <a:pt x="10544073" y="119605"/>
                      <a:pt x="10466871" y="298218"/>
                      <a:pt x="10515600" y="570789"/>
                    </a:cubicBezTo>
                    <a:cubicBezTo>
                      <a:pt x="10564329" y="843360"/>
                      <a:pt x="10509099" y="945293"/>
                      <a:pt x="10515600" y="1060806"/>
                    </a:cubicBezTo>
                    <a:cubicBezTo>
                      <a:pt x="10522101" y="1176319"/>
                      <a:pt x="10470221" y="1456463"/>
                      <a:pt x="10515600" y="1615440"/>
                    </a:cubicBezTo>
                    <a:cubicBezTo>
                      <a:pt x="10340140" y="1645719"/>
                      <a:pt x="10274695" y="1583762"/>
                      <a:pt x="10141712" y="1615440"/>
                    </a:cubicBezTo>
                    <a:cubicBezTo>
                      <a:pt x="10008729" y="1647118"/>
                      <a:pt x="9902744" y="1602749"/>
                      <a:pt x="9767824" y="1615440"/>
                    </a:cubicBezTo>
                    <a:cubicBezTo>
                      <a:pt x="9632904" y="1628131"/>
                      <a:pt x="9328068" y="1530003"/>
                      <a:pt x="8973312" y="1615440"/>
                    </a:cubicBezTo>
                    <a:cubicBezTo>
                      <a:pt x="8618556" y="1700877"/>
                      <a:pt x="8531308" y="1549288"/>
                      <a:pt x="8178800" y="1615440"/>
                    </a:cubicBezTo>
                    <a:cubicBezTo>
                      <a:pt x="7826292" y="1681592"/>
                      <a:pt x="7713557" y="1572067"/>
                      <a:pt x="7594600" y="1615440"/>
                    </a:cubicBezTo>
                    <a:cubicBezTo>
                      <a:pt x="7475643" y="1658813"/>
                      <a:pt x="7009492" y="1595162"/>
                      <a:pt x="6800088" y="1615440"/>
                    </a:cubicBezTo>
                    <a:cubicBezTo>
                      <a:pt x="6590684" y="1635718"/>
                      <a:pt x="6389801" y="1550781"/>
                      <a:pt x="6215888" y="1615440"/>
                    </a:cubicBezTo>
                    <a:cubicBezTo>
                      <a:pt x="6041975" y="1680099"/>
                      <a:pt x="5678912" y="1555869"/>
                      <a:pt x="5526532" y="1615440"/>
                    </a:cubicBezTo>
                    <a:cubicBezTo>
                      <a:pt x="5374152" y="1675011"/>
                      <a:pt x="5382254" y="1596187"/>
                      <a:pt x="5257800" y="1615440"/>
                    </a:cubicBezTo>
                    <a:cubicBezTo>
                      <a:pt x="5133346" y="1634693"/>
                      <a:pt x="4836155" y="1579104"/>
                      <a:pt x="4463288" y="1615440"/>
                    </a:cubicBezTo>
                    <a:cubicBezTo>
                      <a:pt x="4090421" y="1651776"/>
                      <a:pt x="4151020" y="1588411"/>
                      <a:pt x="3984244" y="1615440"/>
                    </a:cubicBezTo>
                    <a:cubicBezTo>
                      <a:pt x="3817468" y="1642469"/>
                      <a:pt x="3572374" y="1594570"/>
                      <a:pt x="3294888" y="1615440"/>
                    </a:cubicBezTo>
                    <a:cubicBezTo>
                      <a:pt x="3017402" y="1636310"/>
                      <a:pt x="3151456" y="1607531"/>
                      <a:pt x="3026156" y="1615440"/>
                    </a:cubicBezTo>
                    <a:cubicBezTo>
                      <a:pt x="2900856" y="1623349"/>
                      <a:pt x="2418455" y="1587036"/>
                      <a:pt x="2231644" y="1615440"/>
                    </a:cubicBezTo>
                    <a:cubicBezTo>
                      <a:pt x="2044833" y="1643844"/>
                      <a:pt x="1940374" y="1596393"/>
                      <a:pt x="1752600" y="1615440"/>
                    </a:cubicBezTo>
                    <a:cubicBezTo>
                      <a:pt x="1564826" y="1634487"/>
                      <a:pt x="1305095" y="1595429"/>
                      <a:pt x="1168400" y="1615440"/>
                    </a:cubicBezTo>
                    <a:cubicBezTo>
                      <a:pt x="1031705" y="1635451"/>
                      <a:pt x="927881" y="1593542"/>
                      <a:pt x="794512" y="1615440"/>
                    </a:cubicBezTo>
                    <a:cubicBezTo>
                      <a:pt x="661143" y="1637338"/>
                      <a:pt x="164008" y="1529725"/>
                      <a:pt x="0" y="1615440"/>
                    </a:cubicBezTo>
                    <a:cubicBezTo>
                      <a:pt x="-32487" y="1380016"/>
                      <a:pt x="492" y="1232231"/>
                      <a:pt x="0" y="1044651"/>
                    </a:cubicBezTo>
                    <a:cubicBezTo>
                      <a:pt x="-492" y="857071"/>
                      <a:pt x="2665" y="771683"/>
                      <a:pt x="0" y="506171"/>
                    </a:cubicBezTo>
                    <a:cubicBezTo>
                      <a:pt x="-2665" y="240659"/>
                      <a:pt x="28365" y="208886"/>
                      <a:pt x="0" y="0"/>
                    </a:cubicBezTo>
                    <a:close/>
                  </a:path>
                  <a:path w="10515600" h="1615440" stroke="0" extrusionOk="0">
                    <a:moveTo>
                      <a:pt x="0" y="0"/>
                    </a:moveTo>
                    <a:cubicBezTo>
                      <a:pt x="117769" y="-54612"/>
                      <a:pt x="363642" y="16397"/>
                      <a:pt x="479044" y="0"/>
                    </a:cubicBezTo>
                    <a:cubicBezTo>
                      <a:pt x="594446" y="-16397"/>
                      <a:pt x="677892" y="18700"/>
                      <a:pt x="747776" y="0"/>
                    </a:cubicBezTo>
                    <a:cubicBezTo>
                      <a:pt x="817660" y="-18700"/>
                      <a:pt x="1147191" y="42425"/>
                      <a:pt x="1542288" y="0"/>
                    </a:cubicBezTo>
                    <a:cubicBezTo>
                      <a:pt x="1937385" y="-42425"/>
                      <a:pt x="1903667" y="55036"/>
                      <a:pt x="2021332" y="0"/>
                    </a:cubicBezTo>
                    <a:cubicBezTo>
                      <a:pt x="2138997" y="-55036"/>
                      <a:pt x="2261555" y="30614"/>
                      <a:pt x="2500376" y="0"/>
                    </a:cubicBezTo>
                    <a:cubicBezTo>
                      <a:pt x="2739197" y="-30614"/>
                      <a:pt x="2992326" y="934"/>
                      <a:pt x="3294888" y="0"/>
                    </a:cubicBezTo>
                    <a:cubicBezTo>
                      <a:pt x="3597450" y="-934"/>
                      <a:pt x="3536470" y="20588"/>
                      <a:pt x="3668776" y="0"/>
                    </a:cubicBezTo>
                    <a:cubicBezTo>
                      <a:pt x="3801082" y="-20588"/>
                      <a:pt x="4167052" y="95069"/>
                      <a:pt x="4463288" y="0"/>
                    </a:cubicBezTo>
                    <a:cubicBezTo>
                      <a:pt x="4759524" y="-95069"/>
                      <a:pt x="4927052" y="44879"/>
                      <a:pt x="5257800" y="0"/>
                    </a:cubicBezTo>
                    <a:cubicBezTo>
                      <a:pt x="5588548" y="-44879"/>
                      <a:pt x="5635378" y="45685"/>
                      <a:pt x="5842000" y="0"/>
                    </a:cubicBezTo>
                    <a:cubicBezTo>
                      <a:pt x="6048622" y="-45685"/>
                      <a:pt x="6336244" y="84925"/>
                      <a:pt x="6636512" y="0"/>
                    </a:cubicBezTo>
                    <a:cubicBezTo>
                      <a:pt x="6936780" y="-84925"/>
                      <a:pt x="6983770" y="37784"/>
                      <a:pt x="7115556" y="0"/>
                    </a:cubicBezTo>
                    <a:cubicBezTo>
                      <a:pt x="7247342" y="-37784"/>
                      <a:pt x="7473141" y="52757"/>
                      <a:pt x="7594600" y="0"/>
                    </a:cubicBezTo>
                    <a:cubicBezTo>
                      <a:pt x="7716059" y="-52757"/>
                      <a:pt x="8131150" y="920"/>
                      <a:pt x="8283956" y="0"/>
                    </a:cubicBezTo>
                    <a:cubicBezTo>
                      <a:pt x="8436762" y="-920"/>
                      <a:pt x="8664826" y="24800"/>
                      <a:pt x="8763000" y="0"/>
                    </a:cubicBezTo>
                    <a:cubicBezTo>
                      <a:pt x="8861174" y="-24800"/>
                      <a:pt x="9272964" y="43339"/>
                      <a:pt x="9557512" y="0"/>
                    </a:cubicBezTo>
                    <a:cubicBezTo>
                      <a:pt x="9842060" y="-43339"/>
                      <a:pt x="10044680" y="73864"/>
                      <a:pt x="10515600" y="0"/>
                    </a:cubicBezTo>
                    <a:cubicBezTo>
                      <a:pt x="10533615" y="182775"/>
                      <a:pt x="10478869" y="394270"/>
                      <a:pt x="10515600" y="538480"/>
                    </a:cubicBezTo>
                    <a:cubicBezTo>
                      <a:pt x="10552331" y="682690"/>
                      <a:pt x="10462634" y="838704"/>
                      <a:pt x="10515600" y="1093114"/>
                    </a:cubicBezTo>
                    <a:cubicBezTo>
                      <a:pt x="10568566" y="1347524"/>
                      <a:pt x="10515215" y="1387067"/>
                      <a:pt x="10515600" y="1615440"/>
                    </a:cubicBezTo>
                    <a:cubicBezTo>
                      <a:pt x="10386768" y="1635191"/>
                      <a:pt x="10232234" y="1586345"/>
                      <a:pt x="10141712" y="1615440"/>
                    </a:cubicBezTo>
                    <a:cubicBezTo>
                      <a:pt x="10051190" y="1644535"/>
                      <a:pt x="9821524" y="1562125"/>
                      <a:pt x="9557512" y="1615440"/>
                    </a:cubicBezTo>
                    <a:cubicBezTo>
                      <a:pt x="9293500" y="1668755"/>
                      <a:pt x="9328409" y="1575864"/>
                      <a:pt x="9183624" y="1615440"/>
                    </a:cubicBezTo>
                    <a:cubicBezTo>
                      <a:pt x="9038839" y="1655016"/>
                      <a:pt x="8786483" y="1597558"/>
                      <a:pt x="8599424" y="1615440"/>
                    </a:cubicBezTo>
                    <a:cubicBezTo>
                      <a:pt x="8412365" y="1633322"/>
                      <a:pt x="8414709" y="1585495"/>
                      <a:pt x="8330692" y="1615440"/>
                    </a:cubicBezTo>
                    <a:cubicBezTo>
                      <a:pt x="8246675" y="1645385"/>
                      <a:pt x="8177963" y="1601338"/>
                      <a:pt x="8061960" y="1615440"/>
                    </a:cubicBezTo>
                    <a:cubicBezTo>
                      <a:pt x="7945957" y="1629542"/>
                      <a:pt x="7703014" y="1595312"/>
                      <a:pt x="7477760" y="1615440"/>
                    </a:cubicBezTo>
                    <a:cubicBezTo>
                      <a:pt x="7252506" y="1635568"/>
                      <a:pt x="7252717" y="1593334"/>
                      <a:pt x="7103872" y="1615440"/>
                    </a:cubicBezTo>
                    <a:cubicBezTo>
                      <a:pt x="6955027" y="1637546"/>
                      <a:pt x="6731082" y="1556799"/>
                      <a:pt x="6414516" y="1615440"/>
                    </a:cubicBezTo>
                    <a:cubicBezTo>
                      <a:pt x="6097950" y="1674081"/>
                      <a:pt x="6209104" y="1581482"/>
                      <a:pt x="6040628" y="1615440"/>
                    </a:cubicBezTo>
                    <a:cubicBezTo>
                      <a:pt x="5872152" y="1649398"/>
                      <a:pt x="5612756" y="1540805"/>
                      <a:pt x="5351272" y="1615440"/>
                    </a:cubicBezTo>
                    <a:cubicBezTo>
                      <a:pt x="5089788" y="1690075"/>
                      <a:pt x="5214554" y="1588905"/>
                      <a:pt x="5082540" y="1615440"/>
                    </a:cubicBezTo>
                    <a:cubicBezTo>
                      <a:pt x="4950526" y="1641975"/>
                      <a:pt x="4664612" y="1582145"/>
                      <a:pt x="4393184" y="1615440"/>
                    </a:cubicBezTo>
                    <a:cubicBezTo>
                      <a:pt x="4121756" y="1648735"/>
                      <a:pt x="4202348" y="1584671"/>
                      <a:pt x="4019296" y="1615440"/>
                    </a:cubicBezTo>
                    <a:cubicBezTo>
                      <a:pt x="3836244" y="1646209"/>
                      <a:pt x="3833682" y="1592421"/>
                      <a:pt x="3750564" y="1615440"/>
                    </a:cubicBezTo>
                    <a:cubicBezTo>
                      <a:pt x="3667446" y="1638459"/>
                      <a:pt x="3558774" y="1579128"/>
                      <a:pt x="3376676" y="1615440"/>
                    </a:cubicBezTo>
                    <a:cubicBezTo>
                      <a:pt x="3194578" y="1651752"/>
                      <a:pt x="2934693" y="1550326"/>
                      <a:pt x="2687320" y="1615440"/>
                    </a:cubicBezTo>
                    <a:cubicBezTo>
                      <a:pt x="2439947" y="1680554"/>
                      <a:pt x="2409273" y="1575949"/>
                      <a:pt x="2313432" y="1615440"/>
                    </a:cubicBezTo>
                    <a:cubicBezTo>
                      <a:pt x="2217591" y="1654931"/>
                      <a:pt x="2115947" y="1612851"/>
                      <a:pt x="2044700" y="1615440"/>
                    </a:cubicBezTo>
                    <a:cubicBezTo>
                      <a:pt x="1973453" y="1618029"/>
                      <a:pt x="1746704" y="1602975"/>
                      <a:pt x="1670812" y="1615440"/>
                    </a:cubicBezTo>
                    <a:cubicBezTo>
                      <a:pt x="1594920" y="1627905"/>
                      <a:pt x="1361608" y="1564314"/>
                      <a:pt x="1191768" y="1615440"/>
                    </a:cubicBezTo>
                    <a:cubicBezTo>
                      <a:pt x="1021928" y="1666566"/>
                      <a:pt x="747020" y="1549488"/>
                      <a:pt x="607568" y="1615440"/>
                    </a:cubicBezTo>
                    <a:cubicBezTo>
                      <a:pt x="468116" y="1681392"/>
                      <a:pt x="299108" y="1549941"/>
                      <a:pt x="0" y="1615440"/>
                    </a:cubicBezTo>
                    <a:cubicBezTo>
                      <a:pt x="-53136" y="1423226"/>
                      <a:pt x="28103" y="1292757"/>
                      <a:pt x="0" y="1044651"/>
                    </a:cubicBezTo>
                    <a:cubicBezTo>
                      <a:pt x="-28103" y="796545"/>
                      <a:pt x="52198" y="644935"/>
                      <a:pt x="0" y="506171"/>
                    </a:cubicBezTo>
                    <a:cubicBezTo>
                      <a:pt x="-52198" y="367407"/>
                      <a:pt x="29840" y="205182"/>
                      <a:pt x="0" y="0"/>
                    </a:cubicBezTo>
                    <a:close/>
                  </a:path>
                </a:pathLst>
              </a:custGeom>
              <a:solidFill>
                <a:schemeClr val="accent4">
                  <a:lumMod val="20000"/>
                  <a:lumOff val="80000"/>
                </a:schemeClr>
              </a:solidFill>
              <a:ln>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Palatino" pitchFamily="2" charset="77"/>
                    <a:ea typeface="Palatino" pitchFamily="2" charset="77"/>
                  </a:rPr>
                  <a:t>What is the minimum number of cells of an </a:t>
                </a:r>
                <a:r>
                  <a:rPr lang="en-US" sz="2400" i="1" dirty="0">
                    <a:solidFill>
                      <a:schemeClr val="tx1"/>
                    </a:solidFill>
                    <a:latin typeface="Palatino" pitchFamily="2" charset="77"/>
                    <a:ea typeface="Palatino" pitchFamily="2" charset="77"/>
                  </a:rPr>
                  <a:t>N </a:t>
                </a:r>
                <a:r>
                  <a:rPr lang="en-US" sz="2400" dirty="0">
                    <a:solidFill>
                      <a:schemeClr val="tx1"/>
                    </a:solidFill>
                    <a:latin typeface="Palatino" pitchFamily="2" charset="77"/>
                    <a:ea typeface="Palatino" pitchFamily="2" charset="77"/>
                  </a:rPr>
                  <a:t>x</a:t>
                </a:r>
                <a:r>
                  <a:rPr lang="en-US" sz="2400" i="1" dirty="0">
                    <a:solidFill>
                      <a:schemeClr val="tx1"/>
                    </a:solidFill>
                    <a:latin typeface="Palatino" pitchFamily="2" charset="77"/>
                    <a:ea typeface="Palatino" pitchFamily="2" charset="77"/>
                  </a:rPr>
                  <a:t> N </a:t>
                </a:r>
                <a:r>
                  <a:rPr lang="en-US" sz="2400" dirty="0">
                    <a:solidFill>
                      <a:schemeClr val="tx1"/>
                    </a:solidFill>
                    <a:latin typeface="Palatino" pitchFamily="2" charset="77"/>
                    <a:ea typeface="Palatino" pitchFamily="2" charset="77"/>
                  </a:rPr>
                  <a:t>grid that intersects all rectangles of area </a:t>
                </a:r>
                <a14:m>
                  <m:oMath xmlns:m="http://schemas.openxmlformats.org/officeDocument/2006/math">
                    <m:r>
                      <a:rPr lang="en-US" sz="2400" b="0" i="1" smtClean="0">
                        <a:solidFill>
                          <a:schemeClr val="tx1"/>
                        </a:solidFill>
                        <a:latin typeface="Cambria Math" panose="02040503050406030204" pitchFamily="18" charset="0"/>
                      </a:rPr>
                      <m:t>≥</m:t>
                    </m:r>
                  </m:oMath>
                </a14:m>
                <a:r>
                  <a:rPr lang="en-US" sz="2400" dirty="0">
                    <a:solidFill>
                      <a:schemeClr val="tx1"/>
                    </a:solidFill>
                    <a:latin typeface="Palatino" pitchFamily="2" charset="77"/>
                    <a:ea typeface="Palatino" pitchFamily="2" charset="77"/>
                  </a:rPr>
                  <a:t> </a:t>
                </a:r>
                <a:r>
                  <a:rPr lang="en-US" sz="2400" i="1" dirty="0">
                    <a:solidFill>
                      <a:schemeClr val="tx1"/>
                    </a:solidFill>
                    <a:latin typeface="Palatino" pitchFamily="2" charset="77"/>
                    <a:ea typeface="Palatino" pitchFamily="2" charset="77"/>
                  </a:rPr>
                  <a:t>N</a:t>
                </a:r>
                <a:r>
                  <a:rPr lang="en-US" sz="2400" dirty="0">
                    <a:solidFill>
                      <a:schemeClr val="tx1"/>
                    </a:solidFill>
                    <a:latin typeface="Palatino" pitchFamily="2" charset="77"/>
                    <a:ea typeface="Palatino" pitchFamily="2" charset="77"/>
                  </a:rPr>
                  <a:t>?</a:t>
                </a:r>
              </a:p>
            </p:txBody>
          </p:sp>
        </mc:Choice>
        <mc:Fallback xmlns="">
          <p:sp>
            <p:nvSpPr>
              <p:cNvPr id="5" name="Rectangle 4">
                <a:extLst>
                  <a:ext uri="{FF2B5EF4-FFF2-40B4-BE49-F238E27FC236}">
                    <a16:creationId xmlns:a16="http://schemas.microsoft.com/office/drawing/2014/main" id="{1544FF91-3E99-FC92-6FA4-C88B79A74071}"/>
                  </a:ext>
                </a:extLst>
              </p:cNvPr>
              <p:cNvSpPr>
                <a:spLocks noRot="1" noChangeAspect="1" noMove="1" noResize="1" noEditPoints="1" noAdjustHandles="1" noChangeArrowheads="1" noChangeShapeType="1" noTextEdit="1"/>
              </p:cNvSpPr>
              <p:nvPr/>
            </p:nvSpPr>
            <p:spPr>
              <a:xfrm>
                <a:off x="703061" y="1445213"/>
                <a:ext cx="10515600" cy="1615440"/>
              </a:xfrm>
              <a:prstGeom prst="rect">
                <a:avLst/>
              </a:prstGeom>
              <a:blipFill>
                <a:blip r:embed="rId3"/>
                <a:stretch>
                  <a:fillRect/>
                </a:stretch>
              </a:blipFill>
              <a:ln>
                <a:extLst>
                  <a:ext uri="{C807C97D-BFC1-408E-A445-0C87EB9F89A2}">
                    <ask:lineSketchStyleProps xmlns:ask="http://schemas.microsoft.com/office/drawing/2018/sketchyshapes" sd="1219033472">
                      <a:custGeom>
                        <a:avLst/>
                        <a:gdLst>
                          <a:gd name="csX0" fmla="*/ 0 w 10515600"/>
                          <a:gd name="csY0" fmla="*/ 0 h 1615440"/>
                          <a:gd name="csX1" fmla="*/ 584200 w 10515600"/>
                          <a:gd name="csY1" fmla="*/ 0 h 1615440"/>
                          <a:gd name="csX2" fmla="*/ 1063244 w 10515600"/>
                          <a:gd name="csY2" fmla="*/ 0 h 1615440"/>
                          <a:gd name="csX3" fmla="*/ 1542288 w 10515600"/>
                          <a:gd name="csY3" fmla="*/ 0 h 1615440"/>
                          <a:gd name="csX4" fmla="*/ 2126488 w 10515600"/>
                          <a:gd name="csY4" fmla="*/ 0 h 1615440"/>
                          <a:gd name="csX5" fmla="*/ 2815844 w 10515600"/>
                          <a:gd name="csY5" fmla="*/ 0 h 1615440"/>
                          <a:gd name="csX6" fmla="*/ 3505200 w 10515600"/>
                          <a:gd name="csY6" fmla="*/ 0 h 1615440"/>
                          <a:gd name="csX7" fmla="*/ 4194556 w 10515600"/>
                          <a:gd name="csY7" fmla="*/ 0 h 1615440"/>
                          <a:gd name="csX8" fmla="*/ 4989068 w 10515600"/>
                          <a:gd name="csY8" fmla="*/ 0 h 1615440"/>
                          <a:gd name="csX9" fmla="*/ 5573268 w 10515600"/>
                          <a:gd name="csY9" fmla="*/ 0 h 1615440"/>
                          <a:gd name="csX10" fmla="*/ 6262624 w 10515600"/>
                          <a:gd name="csY10" fmla="*/ 0 h 1615440"/>
                          <a:gd name="csX11" fmla="*/ 6846824 w 10515600"/>
                          <a:gd name="csY11" fmla="*/ 0 h 1615440"/>
                          <a:gd name="csX12" fmla="*/ 7431024 w 10515600"/>
                          <a:gd name="csY12" fmla="*/ 0 h 1615440"/>
                          <a:gd name="csX13" fmla="*/ 8015224 w 10515600"/>
                          <a:gd name="csY13" fmla="*/ 0 h 1615440"/>
                          <a:gd name="csX14" fmla="*/ 8283956 w 10515600"/>
                          <a:gd name="csY14" fmla="*/ 0 h 1615440"/>
                          <a:gd name="csX15" fmla="*/ 8973312 w 10515600"/>
                          <a:gd name="csY15" fmla="*/ 0 h 1615440"/>
                          <a:gd name="csX16" fmla="*/ 9242044 w 10515600"/>
                          <a:gd name="csY16" fmla="*/ 0 h 1615440"/>
                          <a:gd name="csX17" fmla="*/ 9826244 w 10515600"/>
                          <a:gd name="csY17" fmla="*/ 0 h 1615440"/>
                          <a:gd name="csX18" fmla="*/ 10515600 w 10515600"/>
                          <a:gd name="csY18" fmla="*/ 0 h 1615440"/>
                          <a:gd name="csX19" fmla="*/ 10515600 w 10515600"/>
                          <a:gd name="csY19" fmla="*/ 570789 h 1615440"/>
                          <a:gd name="csX20" fmla="*/ 10515600 w 10515600"/>
                          <a:gd name="csY20" fmla="*/ 1060806 h 1615440"/>
                          <a:gd name="csX21" fmla="*/ 10515600 w 10515600"/>
                          <a:gd name="csY21" fmla="*/ 1615440 h 1615440"/>
                          <a:gd name="csX22" fmla="*/ 10141712 w 10515600"/>
                          <a:gd name="csY22" fmla="*/ 1615440 h 1615440"/>
                          <a:gd name="csX23" fmla="*/ 9767824 w 10515600"/>
                          <a:gd name="csY23" fmla="*/ 1615440 h 1615440"/>
                          <a:gd name="csX24" fmla="*/ 8973312 w 10515600"/>
                          <a:gd name="csY24" fmla="*/ 1615440 h 1615440"/>
                          <a:gd name="csX25" fmla="*/ 8178800 w 10515600"/>
                          <a:gd name="csY25" fmla="*/ 1615440 h 1615440"/>
                          <a:gd name="csX26" fmla="*/ 7594600 w 10515600"/>
                          <a:gd name="csY26" fmla="*/ 1615440 h 1615440"/>
                          <a:gd name="csX27" fmla="*/ 6800088 w 10515600"/>
                          <a:gd name="csY27" fmla="*/ 1615440 h 1615440"/>
                          <a:gd name="csX28" fmla="*/ 6215888 w 10515600"/>
                          <a:gd name="csY28" fmla="*/ 1615440 h 1615440"/>
                          <a:gd name="csX29" fmla="*/ 5526532 w 10515600"/>
                          <a:gd name="csY29" fmla="*/ 1615440 h 1615440"/>
                          <a:gd name="csX30" fmla="*/ 5257800 w 10515600"/>
                          <a:gd name="csY30" fmla="*/ 1615440 h 1615440"/>
                          <a:gd name="csX31" fmla="*/ 4463288 w 10515600"/>
                          <a:gd name="csY31" fmla="*/ 1615440 h 1615440"/>
                          <a:gd name="csX32" fmla="*/ 3984244 w 10515600"/>
                          <a:gd name="csY32" fmla="*/ 1615440 h 1615440"/>
                          <a:gd name="csX33" fmla="*/ 3294888 w 10515600"/>
                          <a:gd name="csY33" fmla="*/ 1615440 h 1615440"/>
                          <a:gd name="csX34" fmla="*/ 3026156 w 10515600"/>
                          <a:gd name="csY34" fmla="*/ 1615440 h 1615440"/>
                          <a:gd name="csX35" fmla="*/ 2231644 w 10515600"/>
                          <a:gd name="csY35" fmla="*/ 1615440 h 1615440"/>
                          <a:gd name="csX36" fmla="*/ 1752600 w 10515600"/>
                          <a:gd name="csY36" fmla="*/ 1615440 h 1615440"/>
                          <a:gd name="csX37" fmla="*/ 1168400 w 10515600"/>
                          <a:gd name="csY37" fmla="*/ 1615440 h 1615440"/>
                          <a:gd name="csX38" fmla="*/ 794512 w 10515600"/>
                          <a:gd name="csY38" fmla="*/ 1615440 h 1615440"/>
                          <a:gd name="csX39" fmla="*/ 0 w 10515600"/>
                          <a:gd name="csY39" fmla="*/ 1615440 h 1615440"/>
                          <a:gd name="csX40" fmla="*/ 0 w 10515600"/>
                          <a:gd name="csY40" fmla="*/ 1044651 h 1615440"/>
                          <a:gd name="csX41" fmla="*/ 0 w 10515600"/>
                          <a:gd name="csY41" fmla="*/ 506171 h 1615440"/>
                          <a:gd name="csX42" fmla="*/ 0 w 10515600"/>
                          <a:gd name="csY42" fmla="*/ 0 h 16154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0515600" h="1615440" fill="none" extrusionOk="0">
                            <a:moveTo>
                              <a:pt x="0" y="0"/>
                            </a:moveTo>
                            <a:cubicBezTo>
                              <a:pt x="199634" y="-51373"/>
                              <a:pt x="446638" y="49318"/>
                              <a:pt x="584200" y="0"/>
                            </a:cubicBezTo>
                            <a:cubicBezTo>
                              <a:pt x="721762" y="-49318"/>
                              <a:pt x="930663" y="38378"/>
                              <a:pt x="1063244" y="0"/>
                            </a:cubicBezTo>
                            <a:cubicBezTo>
                              <a:pt x="1195825" y="-38378"/>
                              <a:pt x="1431271" y="30342"/>
                              <a:pt x="1542288" y="0"/>
                            </a:cubicBezTo>
                            <a:cubicBezTo>
                              <a:pt x="1653305" y="-30342"/>
                              <a:pt x="2002343" y="6432"/>
                              <a:pt x="2126488" y="0"/>
                            </a:cubicBezTo>
                            <a:cubicBezTo>
                              <a:pt x="2250633" y="-6432"/>
                              <a:pt x="2527769" y="42761"/>
                              <a:pt x="2815844" y="0"/>
                            </a:cubicBezTo>
                            <a:cubicBezTo>
                              <a:pt x="3103919" y="-42761"/>
                              <a:pt x="3245895" y="80955"/>
                              <a:pt x="3505200" y="0"/>
                            </a:cubicBezTo>
                            <a:cubicBezTo>
                              <a:pt x="3764505" y="-80955"/>
                              <a:pt x="3973551" y="60894"/>
                              <a:pt x="4194556" y="0"/>
                            </a:cubicBezTo>
                            <a:cubicBezTo>
                              <a:pt x="4415561" y="-60894"/>
                              <a:pt x="4634215" y="38307"/>
                              <a:pt x="4989068" y="0"/>
                            </a:cubicBezTo>
                            <a:cubicBezTo>
                              <a:pt x="5343921" y="-38307"/>
                              <a:pt x="5366694" y="14017"/>
                              <a:pt x="5573268" y="0"/>
                            </a:cubicBezTo>
                            <a:cubicBezTo>
                              <a:pt x="5779842" y="-14017"/>
                              <a:pt x="5981864" y="46115"/>
                              <a:pt x="6262624" y="0"/>
                            </a:cubicBezTo>
                            <a:cubicBezTo>
                              <a:pt x="6543384" y="-46115"/>
                              <a:pt x="6606752" y="68194"/>
                              <a:pt x="6846824" y="0"/>
                            </a:cubicBezTo>
                            <a:cubicBezTo>
                              <a:pt x="7086896" y="-68194"/>
                              <a:pt x="7217835" y="65291"/>
                              <a:pt x="7431024" y="0"/>
                            </a:cubicBezTo>
                            <a:cubicBezTo>
                              <a:pt x="7644213" y="-65291"/>
                              <a:pt x="7879463" y="31774"/>
                              <a:pt x="8015224" y="0"/>
                            </a:cubicBezTo>
                            <a:cubicBezTo>
                              <a:pt x="8150985" y="-31774"/>
                              <a:pt x="8212154" y="4755"/>
                              <a:pt x="8283956" y="0"/>
                            </a:cubicBezTo>
                            <a:cubicBezTo>
                              <a:pt x="8355758" y="-4755"/>
                              <a:pt x="8826519" y="17716"/>
                              <a:pt x="8973312" y="0"/>
                            </a:cubicBezTo>
                            <a:cubicBezTo>
                              <a:pt x="9120105" y="-17716"/>
                              <a:pt x="9173478" y="9199"/>
                              <a:pt x="9242044" y="0"/>
                            </a:cubicBezTo>
                            <a:cubicBezTo>
                              <a:pt x="9310610" y="-9199"/>
                              <a:pt x="9591506" y="8584"/>
                              <a:pt x="9826244" y="0"/>
                            </a:cubicBezTo>
                            <a:cubicBezTo>
                              <a:pt x="10060982" y="-8584"/>
                              <a:pt x="10201720" y="53859"/>
                              <a:pt x="10515600" y="0"/>
                            </a:cubicBezTo>
                            <a:cubicBezTo>
                              <a:pt x="10544073" y="119605"/>
                              <a:pt x="10466871" y="298218"/>
                              <a:pt x="10515600" y="570789"/>
                            </a:cubicBezTo>
                            <a:cubicBezTo>
                              <a:pt x="10564329" y="843360"/>
                              <a:pt x="10509099" y="945293"/>
                              <a:pt x="10515600" y="1060806"/>
                            </a:cubicBezTo>
                            <a:cubicBezTo>
                              <a:pt x="10522101" y="1176319"/>
                              <a:pt x="10470221" y="1456463"/>
                              <a:pt x="10515600" y="1615440"/>
                            </a:cubicBezTo>
                            <a:cubicBezTo>
                              <a:pt x="10340140" y="1645719"/>
                              <a:pt x="10274695" y="1583762"/>
                              <a:pt x="10141712" y="1615440"/>
                            </a:cubicBezTo>
                            <a:cubicBezTo>
                              <a:pt x="10008729" y="1647118"/>
                              <a:pt x="9902744" y="1602749"/>
                              <a:pt x="9767824" y="1615440"/>
                            </a:cubicBezTo>
                            <a:cubicBezTo>
                              <a:pt x="9632904" y="1628131"/>
                              <a:pt x="9328068" y="1530003"/>
                              <a:pt x="8973312" y="1615440"/>
                            </a:cubicBezTo>
                            <a:cubicBezTo>
                              <a:pt x="8618556" y="1700877"/>
                              <a:pt x="8531308" y="1549288"/>
                              <a:pt x="8178800" y="1615440"/>
                            </a:cubicBezTo>
                            <a:cubicBezTo>
                              <a:pt x="7826292" y="1681592"/>
                              <a:pt x="7713557" y="1572067"/>
                              <a:pt x="7594600" y="1615440"/>
                            </a:cubicBezTo>
                            <a:cubicBezTo>
                              <a:pt x="7475643" y="1658813"/>
                              <a:pt x="7009492" y="1595162"/>
                              <a:pt x="6800088" y="1615440"/>
                            </a:cubicBezTo>
                            <a:cubicBezTo>
                              <a:pt x="6590684" y="1635718"/>
                              <a:pt x="6389801" y="1550781"/>
                              <a:pt x="6215888" y="1615440"/>
                            </a:cubicBezTo>
                            <a:cubicBezTo>
                              <a:pt x="6041975" y="1680099"/>
                              <a:pt x="5678912" y="1555869"/>
                              <a:pt x="5526532" y="1615440"/>
                            </a:cubicBezTo>
                            <a:cubicBezTo>
                              <a:pt x="5374152" y="1675011"/>
                              <a:pt x="5382254" y="1596187"/>
                              <a:pt x="5257800" y="1615440"/>
                            </a:cubicBezTo>
                            <a:cubicBezTo>
                              <a:pt x="5133346" y="1634693"/>
                              <a:pt x="4836155" y="1579104"/>
                              <a:pt x="4463288" y="1615440"/>
                            </a:cubicBezTo>
                            <a:cubicBezTo>
                              <a:pt x="4090421" y="1651776"/>
                              <a:pt x="4151020" y="1588411"/>
                              <a:pt x="3984244" y="1615440"/>
                            </a:cubicBezTo>
                            <a:cubicBezTo>
                              <a:pt x="3817468" y="1642469"/>
                              <a:pt x="3572374" y="1594570"/>
                              <a:pt x="3294888" y="1615440"/>
                            </a:cubicBezTo>
                            <a:cubicBezTo>
                              <a:pt x="3017402" y="1636310"/>
                              <a:pt x="3151456" y="1607531"/>
                              <a:pt x="3026156" y="1615440"/>
                            </a:cubicBezTo>
                            <a:cubicBezTo>
                              <a:pt x="2900856" y="1623349"/>
                              <a:pt x="2418455" y="1587036"/>
                              <a:pt x="2231644" y="1615440"/>
                            </a:cubicBezTo>
                            <a:cubicBezTo>
                              <a:pt x="2044833" y="1643844"/>
                              <a:pt x="1940374" y="1596393"/>
                              <a:pt x="1752600" y="1615440"/>
                            </a:cubicBezTo>
                            <a:cubicBezTo>
                              <a:pt x="1564826" y="1634487"/>
                              <a:pt x="1305095" y="1595429"/>
                              <a:pt x="1168400" y="1615440"/>
                            </a:cubicBezTo>
                            <a:cubicBezTo>
                              <a:pt x="1031705" y="1635451"/>
                              <a:pt x="927881" y="1593542"/>
                              <a:pt x="794512" y="1615440"/>
                            </a:cubicBezTo>
                            <a:cubicBezTo>
                              <a:pt x="661143" y="1637338"/>
                              <a:pt x="164008" y="1529725"/>
                              <a:pt x="0" y="1615440"/>
                            </a:cubicBezTo>
                            <a:cubicBezTo>
                              <a:pt x="-32487" y="1380016"/>
                              <a:pt x="492" y="1232231"/>
                              <a:pt x="0" y="1044651"/>
                            </a:cubicBezTo>
                            <a:cubicBezTo>
                              <a:pt x="-492" y="857071"/>
                              <a:pt x="2665" y="771683"/>
                              <a:pt x="0" y="506171"/>
                            </a:cubicBezTo>
                            <a:cubicBezTo>
                              <a:pt x="-2665" y="240659"/>
                              <a:pt x="28365" y="208886"/>
                              <a:pt x="0" y="0"/>
                            </a:cubicBezTo>
                            <a:close/>
                          </a:path>
                          <a:path w="10515600" h="1615440" stroke="0" extrusionOk="0">
                            <a:moveTo>
                              <a:pt x="0" y="0"/>
                            </a:moveTo>
                            <a:cubicBezTo>
                              <a:pt x="117769" y="-54612"/>
                              <a:pt x="363642" y="16397"/>
                              <a:pt x="479044" y="0"/>
                            </a:cubicBezTo>
                            <a:cubicBezTo>
                              <a:pt x="594446" y="-16397"/>
                              <a:pt x="677892" y="18700"/>
                              <a:pt x="747776" y="0"/>
                            </a:cubicBezTo>
                            <a:cubicBezTo>
                              <a:pt x="817660" y="-18700"/>
                              <a:pt x="1147191" y="42425"/>
                              <a:pt x="1542288" y="0"/>
                            </a:cubicBezTo>
                            <a:cubicBezTo>
                              <a:pt x="1937385" y="-42425"/>
                              <a:pt x="1903667" y="55036"/>
                              <a:pt x="2021332" y="0"/>
                            </a:cubicBezTo>
                            <a:cubicBezTo>
                              <a:pt x="2138997" y="-55036"/>
                              <a:pt x="2261555" y="30614"/>
                              <a:pt x="2500376" y="0"/>
                            </a:cubicBezTo>
                            <a:cubicBezTo>
                              <a:pt x="2739197" y="-30614"/>
                              <a:pt x="2992326" y="934"/>
                              <a:pt x="3294888" y="0"/>
                            </a:cubicBezTo>
                            <a:cubicBezTo>
                              <a:pt x="3597450" y="-934"/>
                              <a:pt x="3536470" y="20588"/>
                              <a:pt x="3668776" y="0"/>
                            </a:cubicBezTo>
                            <a:cubicBezTo>
                              <a:pt x="3801082" y="-20588"/>
                              <a:pt x="4167052" y="95069"/>
                              <a:pt x="4463288" y="0"/>
                            </a:cubicBezTo>
                            <a:cubicBezTo>
                              <a:pt x="4759524" y="-95069"/>
                              <a:pt x="4927052" y="44879"/>
                              <a:pt x="5257800" y="0"/>
                            </a:cubicBezTo>
                            <a:cubicBezTo>
                              <a:pt x="5588548" y="-44879"/>
                              <a:pt x="5635378" y="45685"/>
                              <a:pt x="5842000" y="0"/>
                            </a:cubicBezTo>
                            <a:cubicBezTo>
                              <a:pt x="6048622" y="-45685"/>
                              <a:pt x="6336244" y="84925"/>
                              <a:pt x="6636512" y="0"/>
                            </a:cubicBezTo>
                            <a:cubicBezTo>
                              <a:pt x="6936780" y="-84925"/>
                              <a:pt x="6983770" y="37784"/>
                              <a:pt x="7115556" y="0"/>
                            </a:cubicBezTo>
                            <a:cubicBezTo>
                              <a:pt x="7247342" y="-37784"/>
                              <a:pt x="7473141" y="52757"/>
                              <a:pt x="7594600" y="0"/>
                            </a:cubicBezTo>
                            <a:cubicBezTo>
                              <a:pt x="7716059" y="-52757"/>
                              <a:pt x="8131150" y="920"/>
                              <a:pt x="8283956" y="0"/>
                            </a:cubicBezTo>
                            <a:cubicBezTo>
                              <a:pt x="8436762" y="-920"/>
                              <a:pt x="8664826" y="24800"/>
                              <a:pt x="8763000" y="0"/>
                            </a:cubicBezTo>
                            <a:cubicBezTo>
                              <a:pt x="8861174" y="-24800"/>
                              <a:pt x="9272964" y="43339"/>
                              <a:pt x="9557512" y="0"/>
                            </a:cubicBezTo>
                            <a:cubicBezTo>
                              <a:pt x="9842060" y="-43339"/>
                              <a:pt x="10044680" y="73864"/>
                              <a:pt x="10515600" y="0"/>
                            </a:cubicBezTo>
                            <a:cubicBezTo>
                              <a:pt x="10533615" y="182775"/>
                              <a:pt x="10478869" y="394270"/>
                              <a:pt x="10515600" y="538480"/>
                            </a:cubicBezTo>
                            <a:cubicBezTo>
                              <a:pt x="10552331" y="682690"/>
                              <a:pt x="10462634" y="838704"/>
                              <a:pt x="10515600" y="1093114"/>
                            </a:cubicBezTo>
                            <a:cubicBezTo>
                              <a:pt x="10568566" y="1347524"/>
                              <a:pt x="10515215" y="1387067"/>
                              <a:pt x="10515600" y="1615440"/>
                            </a:cubicBezTo>
                            <a:cubicBezTo>
                              <a:pt x="10386768" y="1635191"/>
                              <a:pt x="10232234" y="1586345"/>
                              <a:pt x="10141712" y="1615440"/>
                            </a:cubicBezTo>
                            <a:cubicBezTo>
                              <a:pt x="10051190" y="1644535"/>
                              <a:pt x="9821524" y="1562125"/>
                              <a:pt x="9557512" y="1615440"/>
                            </a:cubicBezTo>
                            <a:cubicBezTo>
                              <a:pt x="9293500" y="1668755"/>
                              <a:pt x="9328409" y="1575864"/>
                              <a:pt x="9183624" y="1615440"/>
                            </a:cubicBezTo>
                            <a:cubicBezTo>
                              <a:pt x="9038839" y="1655016"/>
                              <a:pt x="8786483" y="1597558"/>
                              <a:pt x="8599424" y="1615440"/>
                            </a:cubicBezTo>
                            <a:cubicBezTo>
                              <a:pt x="8412365" y="1633322"/>
                              <a:pt x="8414709" y="1585495"/>
                              <a:pt x="8330692" y="1615440"/>
                            </a:cubicBezTo>
                            <a:cubicBezTo>
                              <a:pt x="8246675" y="1645385"/>
                              <a:pt x="8177963" y="1601338"/>
                              <a:pt x="8061960" y="1615440"/>
                            </a:cubicBezTo>
                            <a:cubicBezTo>
                              <a:pt x="7945957" y="1629542"/>
                              <a:pt x="7703014" y="1595312"/>
                              <a:pt x="7477760" y="1615440"/>
                            </a:cubicBezTo>
                            <a:cubicBezTo>
                              <a:pt x="7252506" y="1635568"/>
                              <a:pt x="7252717" y="1593334"/>
                              <a:pt x="7103872" y="1615440"/>
                            </a:cubicBezTo>
                            <a:cubicBezTo>
                              <a:pt x="6955027" y="1637546"/>
                              <a:pt x="6731082" y="1556799"/>
                              <a:pt x="6414516" y="1615440"/>
                            </a:cubicBezTo>
                            <a:cubicBezTo>
                              <a:pt x="6097950" y="1674081"/>
                              <a:pt x="6209104" y="1581482"/>
                              <a:pt x="6040628" y="1615440"/>
                            </a:cubicBezTo>
                            <a:cubicBezTo>
                              <a:pt x="5872152" y="1649398"/>
                              <a:pt x="5612756" y="1540805"/>
                              <a:pt x="5351272" y="1615440"/>
                            </a:cubicBezTo>
                            <a:cubicBezTo>
                              <a:pt x="5089788" y="1690075"/>
                              <a:pt x="5214554" y="1588905"/>
                              <a:pt x="5082540" y="1615440"/>
                            </a:cubicBezTo>
                            <a:cubicBezTo>
                              <a:pt x="4950526" y="1641975"/>
                              <a:pt x="4664612" y="1582145"/>
                              <a:pt x="4393184" y="1615440"/>
                            </a:cubicBezTo>
                            <a:cubicBezTo>
                              <a:pt x="4121756" y="1648735"/>
                              <a:pt x="4202348" y="1584671"/>
                              <a:pt x="4019296" y="1615440"/>
                            </a:cubicBezTo>
                            <a:cubicBezTo>
                              <a:pt x="3836244" y="1646209"/>
                              <a:pt x="3833682" y="1592421"/>
                              <a:pt x="3750564" y="1615440"/>
                            </a:cubicBezTo>
                            <a:cubicBezTo>
                              <a:pt x="3667446" y="1638459"/>
                              <a:pt x="3558774" y="1579128"/>
                              <a:pt x="3376676" y="1615440"/>
                            </a:cubicBezTo>
                            <a:cubicBezTo>
                              <a:pt x="3194578" y="1651752"/>
                              <a:pt x="2934693" y="1550326"/>
                              <a:pt x="2687320" y="1615440"/>
                            </a:cubicBezTo>
                            <a:cubicBezTo>
                              <a:pt x="2439947" y="1680554"/>
                              <a:pt x="2409273" y="1575949"/>
                              <a:pt x="2313432" y="1615440"/>
                            </a:cubicBezTo>
                            <a:cubicBezTo>
                              <a:pt x="2217591" y="1654931"/>
                              <a:pt x="2115947" y="1612851"/>
                              <a:pt x="2044700" y="1615440"/>
                            </a:cubicBezTo>
                            <a:cubicBezTo>
                              <a:pt x="1973453" y="1618029"/>
                              <a:pt x="1746704" y="1602975"/>
                              <a:pt x="1670812" y="1615440"/>
                            </a:cubicBezTo>
                            <a:cubicBezTo>
                              <a:pt x="1594920" y="1627905"/>
                              <a:pt x="1361608" y="1564314"/>
                              <a:pt x="1191768" y="1615440"/>
                            </a:cubicBezTo>
                            <a:cubicBezTo>
                              <a:pt x="1021928" y="1666566"/>
                              <a:pt x="747020" y="1549488"/>
                              <a:pt x="607568" y="1615440"/>
                            </a:cubicBezTo>
                            <a:cubicBezTo>
                              <a:pt x="468116" y="1681392"/>
                              <a:pt x="299108" y="1549941"/>
                              <a:pt x="0" y="1615440"/>
                            </a:cubicBezTo>
                            <a:cubicBezTo>
                              <a:pt x="-53136" y="1423226"/>
                              <a:pt x="28103" y="1292757"/>
                              <a:pt x="0" y="1044651"/>
                            </a:cubicBezTo>
                            <a:cubicBezTo>
                              <a:pt x="-28103" y="796545"/>
                              <a:pt x="52198" y="644935"/>
                              <a:pt x="0" y="506171"/>
                            </a:cubicBezTo>
                            <a:cubicBezTo>
                              <a:pt x="-52198" y="367407"/>
                              <a:pt x="29840" y="205182"/>
                              <a:pt x="0" y="0"/>
                            </a:cubicBezTo>
                            <a:close/>
                          </a:path>
                        </a:pathLst>
                      </a:custGeom>
                      <ask:type>
                        <ask:lineSketchScribble/>
                      </ask:type>
                    </ask:lineSketchStyleProps>
                  </a:ext>
                </a:extLst>
              </a:ln>
            </p:spPr>
            <p:txBody>
              <a:bodyPr/>
              <a:lstStyle/>
              <a:p>
                <a:r>
                  <a:rPr lang="en-US">
                    <a:noFill/>
                  </a:rPr>
                  <a:t> </a:t>
                </a:r>
              </a:p>
            </p:txBody>
          </p:sp>
        </mc:Fallback>
      </mc:AlternateContent>
    </p:spTree>
    <p:extLst>
      <p:ext uri="{BB962C8B-B14F-4D97-AF65-F5344CB8AC3E}">
        <p14:creationId xmlns:p14="http://schemas.microsoft.com/office/powerpoint/2010/main" val="1998855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BEC1-14A2-9E74-4DC8-D306A0F4F9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453F28-95D5-1AAA-E871-CBA0A6E93E17}"/>
              </a:ext>
            </a:extLst>
          </p:cNvPr>
          <p:cNvSpPr>
            <a:spLocks noGrp="1"/>
          </p:cNvSpPr>
          <p:nvPr>
            <p:ph type="title"/>
          </p:nvPr>
        </p:nvSpPr>
        <p:spPr>
          <a:xfrm>
            <a:off x="838200" y="3595"/>
            <a:ext cx="10515600" cy="1325563"/>
          </a:xfrm>
        </p:spPr>
        <p:txBody>
          <a:bodyPr/>
          <a:lstStyle/>
          <a:p>
            <a:pPr algn="ctr"/>
            <a:r>
              <a:rPr lang="en-US" dirty="0">
                <a:latin typeface="Palatino" pitchFamily="2" charset="77"/>
                <a:ea typeface="Palatino" pitchFamily="2" charset="77"/>
              </a:rPr>
              <a:t>A grid covering problem</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ADAA18D8-AEC7-B720-CCE4-BF7DA347FCDB}"/>
                  </a:ext>
                </a:extLst>
              </p:cNvPr>
              <p:cNvSpPr/>
              <p:nvPr/>
            </p:nvSpPr>
            <p:spPr>
              <a:xfrm>
                <a:off x="703061" y="1445213"/>
                <a:ext cx="10515600" cy="1615440"/>
              </a:xfrm>
              <a:custGeom>
                <a:avLst/>
                <a:gdLst>
                  <a:gd name="csX0" fmla="*/ 0 w 10515600"/>
                  <a:gd name="csY0" fmla="*/ 0 h 1615440"/>
                  <a:gd name="csX1" fmla="*/ 584200 w 10515600"/>
                  <a:gd name="csY1" fmla="*/ 0 h 1615440"/>
                  <a:gd name="csX2" fmla="*/ 1063244 w 10515600"/>
                  <a:gd name="csY2" fmla="*/ 0 h 1615440"/>
                  <a:gd name="csX3" fmla="*/ 1542288 w 10515600"/>
                  <a:gd name="csY3" fmla="*/ 0 h 1615440"/>
                  <a:gd name="csX4" fmla="*/ 2126488 w 10515600"/>
                  <a:gd name="csY4" fmla="*/ 0 h 1615440"/>
                  <a:gd name="csX5" fmla="*/ 2815844 w 10515600"/>
                  <a:gd name="csY5" fmla="*/ 0 h 1615440"/>
                  <a:gd name="csX6" fmla="*/ 3505200 w 10515600"/>
                  <a:gd name="csY6" fmla="*/ 0 h 1615440"/>
                  <a:gd name="csX7" fmla="*/ 4194556 w 10515600"/>
                  <a:gd name="csY7" fmla="*/ 0 h 1615440"/>
                  <a:gd name="csX8" fmla="*/ 4989068 w 10515600"/>
                  <a:gd name="csY8" fmla="*/ 0 h 1615440"/>
                  <a:gd name="csX9" fmla="*/ 5573268 w 10515600"/>
                  <a:gd name="csY9" fmla="*/ 0 h 1615440"/>
                  <a:gd name="csX10" fmla="*/ 6262624 w 10515600"/>
                  <a:gd name="csY10" fmla="*/ 0 h 1615440"/>
                  <a:gd name="csX11" fmla="*/ 6846824 w 10515600"/>
                  <a:gd name="csY11" fmla="*/ 0 h 1615440"/>
                  <a:gd name="csX12" fmla="*/ 7431024 w 10515600"/>
                  <a:gd name="csY12" fmla="*/ 0 h 1615440"/>
                  <a:gd name="csX13" fmla="*/ 8015224 w 10515600"/>
                  <a:gd name="csY13" fmla="*/ 0 h 1615440"/>
                  <a:gd name="csX14" fmla="*/ 8283956 w 10515600"/>
                  <a:gd name="csY14" fmla="*/ 0 h 1615440"/>
                  <a:gd name="csX15" fmla="*/ 8973312 w 10515600"/>
                  <a:gd name="csY15" fmla="*/ 0 h 1615440"/>
                  <a:gd name="csX16" fmla="*/ 9242044 w 10515600"/>
                  <a:gd name="csY16" fmla="*/ 0 h 1615440"/>
                  <a:gd name="csX17" fmla="*/ 9826244 w 10515600"/>
                  <a:gd name="csY17" fmla="*/ 0 h 1615440"/>
                  <a:gd name="csX18" fmla="*/ 10515600 w 10515600"/>
                  <a:gd name="csY18" fmla="*/ 0 h 1615440"/>
                  <a:gd name="csX19" fmla="*/ 10515600 w 10515600"/>
                  <a:gd name="csY19" fmla="*/ 570789 h 1615440"/>
                  <a:gd name="csX20" fmla="*/ 10515600 w 10515600"/>
                  <a:gd name="csY20" fmla="*/ 1060806 h 1615440"/>
                  <a:gd name="csX21" fmla="*/ 10515600 w 10515600"/>
                  <a:gd name="csY21" fmla="*/ 1615440 h 1615440"/>
                  <a:gd name="csX22" fmla="*/ 10141712 w 10515600"/>
                  <a:gd name="csY22" fmla="*/ 1615440 h 1615440"/>
                  <a:gd name="csX23" fmla="*/ 9767824 w 10515600"/>
                  <a:gd name="csY23" fmla="*/ 1615440 h 1615440"/>
                  <a:gd name="csX24" fmla="*/ 8973312 w 10515600"/>
                  <a:gd name="csY24" fmla="*/ 1615440 h 1615440"/>
                  <a:gd name="csX25" fmla="*/ 8178800 w 10515600"/>
                  <a:gd name="csY25" fmla="*/ 1615440 h 1615440"/>
                  <a:gd name="csX26" fmla="*/ 7594600 w 10515600"/>
                  <a:gd name="csY26" fmla="*/ 1615440 h 1615440"/>
                  <a:gd name="csX27" fmla="*/ 6800088 w 10515600"/>
                  <a:gd name="csY27" fmla="*/ 1615440 h 1615440"/>
                  <a:gd name="csX28" fmla="*/ 6215888 w 10515600"/>
                  <a:gd name="csY28" fmla="*/ 1615440 h 1615440"/>
                  <a:gd name="csX29" fmla="*/ 5526532 w 10515600"/>
                  <a:gd name="csY29" fmla="*/ 1615440 h 1615440"/>
                  <a:gd name="csX30" fmla="*/ 5257800 w 10515600"/>
                  <a:gd name="csY30" fmla="*/ 1615440 h 1615440"/>
                  <a:gd name="csX31" fmla="*/ 4463288 w 10515600"/>
                  <a:gd name="csY31" fmla="*/ 1615440 h 1615440"/>
                  <a:gd name="csX32" fmla="*/ 3984244 w 10515600"/>
                  <a:gd name="csY32" fmla="*/ 1615440 h 1615440"/>
                  <a:gd name="csX33" fmla="*/ 3294888 w 10515600"/>
                  <a:gd name="csY33" fmla="*/ 1615440 h 1615440"/>
                  <a:gd name="csX34" fmla="*/ 3026156 w 10515600"/>
                  <a:gd name="csY34" fmla="*/ 1615440 h 1615440"/>
                  <a:gd name="csX35" fmla="*/ 2231644 w 10515600"/>
                  <a:gd name="csY35" fmla="*/ 1615440 h 1615440"/>
                  <a:gd name="csX36" fmla="*/ 1752600 w 10515600"/>
                  <a:gd name="csY36" fmla="*/ 1615440 h 1615440"/>
                  <a:gd name="csX37" fmla="*/ 1168400 w 10515600"/>
                  <a:gd name="csY37" fmla="*/ 1615440 h 1615440"/>
                  <a:gd name="csX38" fmla="*/ 794512 w 10515600"/>
                  <a:gd name="csY38" fmla="*/ 1615440 h 1615440"/>
                  <a:gd name="csX39" fmla="*/ 0 w 10515600"/>
                  <a:gd name="csY39" fmla="*/ 1615440 h 1615440"/>
                  <a:gd name="csX40" fmla="*/ 0 w 10515600"/>
                  <a:gd name="csY40" fmla="*/ 1044651 h 1615440"/>
                  <a:gd name="csX41" fmla="*/ 0 w 10515600"/>
                  <a:gd name="csY41" fmla="*/ 506171 h 1615440"/>
                  <a:gd name="csX42" fmla="*/ 0 w 10515600"/>
                  <a:gd name="csY42" fmla="*/ 0 h 16154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0515600" h="1615440" fill="none" extrusionOk="0">
                    <a:moveTo>
                      <a:pt x="0" y="0"/>
                    </a:moveTo>
                    <a:cubicBezTo>
                      <a:pt x="199634" y="-51373"/>
                      <a:pt x="446638" y="49318"/>
                      <a:pt x="584200" y="0"/>
                    </a:cubicBezTo>
                    <a:cubicBezTo>
                      <a:pt x="721762" y="-49318"/>
                      <a:pt x="930663" y="38378"/>
                      <a:pt x="1063244" y="0"/>
                    </a:cubicBezTo>
                    <a:cubicBezTo>
                      <a:pt x="1195825" y="-38378"/>
                      <a:pt x="1431271" y="30342"/>
                      <a:pt x="1542288" y="0"/>
                    </a:cubicBezTo>
                    <a:cubicBezTo>
                      <a:pt x="1653305" y="-30342"/>
                      <a:pt x="2002343" y="6432"/>
                      <a:pt x="2126488" y="0"/>
                    </a:cubicBezTo>
                    <a:cubicBezTo>
                      <a:pt x="2250633" y="-6432"/>
                      <a:pt x="2527769" y="42761"/>
                      <a:pt x="2815844" y="0"/>
                    </a:cubicBezTo>
                    <a:cubicBezTo>
                      <a:pt x="3103919" y="-42761"/>
                      <a:pt x="3245895" y="80955"/>
                      <a:pt x="3505200" y="0"/>
                    </a:cubicBezTo>
                    <a:cubicBezTo>
                      <a:pt x="3764505" y="-80955"/>
                      <a:pt x="3973551" y="60894"/>
                      <a:pt x="4194556" y="0"/>
                    </a:cubicBezTo>
                    <a:cubicBezTo>
                      <a:pt x="4415561" y="-60894"/>
                      <a:pt x="4634215" y="38307"/>
                      <a:pt x="4989068" y="0"/>
                    </a:cubicBezTo>
                    <a:cubicBezTo>
                      <a:pt x="5343921" y="-38307"/>
                      <a:pt x="5366694" y="14017"/>
                      <a:pt x="5573268" y="0"/>
                    </a:cubicBezTo>
                    <a:cubicBezTo>
                      <a:pt x="5779842" y="-14017"/>
                      <a:pt x="5981864" y="46115"/>
                      <a:pt x="6262624" y="0"/>
                    </a:cubicBezTo>
                    <a:cubicBezTo>
                      <a:pt x="6543384" y="-46115"/>
                      <a:pt x="6606752" y="68194"/>
                      <a:pt x="6846824" y="0"/>
                    </a:cubicBezTo>
                    <a:cubicBezTo>
                      <a:pt x="7086896" y="-68194"/>
                      <a:pt x="7217835" y="65291"/>
                      <a:pt x="7431024" y="0"/>
                    </a:cubicBezTo>
                    <a:cubicBezTo>
                      <a:pt x="7644213" y="-65291"/>
                      <a:pt x="7879463" y="31774"/>
                      <a:pt x="8015224" y="0"/>
                    </a:cubicBezTo>
                    <a:cubicBezTo>
                      <a:pt x="8150985" y="-31774"/>
                      <a:pt x="8212154" y="4755"/>
                      <a:pt x="8283956" y="0"/>
                    </a:cubicBezTo>
                    <a:cubicBezTo>
                      <a:pt x="8355758" y="-4755"/>
                      <a:pt x="8826519" y="17716"/>
                      <a:pt x="8973312" y="0"/>
                    </a:cubicBezTo>
                    <a:cubicBezTo>
                      <a:pt x="9120105" y="-17716"/>
                      <a:pt x="9173478" y="9199"/>
                      <a:pt x="9242044" y="0"/>
                    </a:cubicBezTo>
                    <a:cubicBezTo>
                      <a:pt x="9310610" y="-9199"/>
                      <a:pt x="9591506" y="8584"/>
                      <a:pt x="9826244" y="0"/>
                    </a:cubicBezTo>
                    <a:cubicBezTo>
                      <a:pt x="10060982" y="-8584"/>
                      <a:pt x="10201720" y="53859"/>
                      <a:pt x="10515600" y="0"/>
                    </a:cubicBezTo>
                    <a:cubicBezTo>
                      <a:pt x="10544073" y="119605"/>
                      <a:pt x="10466871" y="298218"/>
                      <a:pt x="10515600" y="570789"/>
                    </a:cubicBezTo>
                    <a:cubicBezTo>
                      <a:pt x="10564329" y="843360"/>
                      <a:pt x="10509099" y="945293"/>
                      <a:pt x="10515600" y="1060806"/>
                    </a:cubicBezTo>
                    <a:cubicBezTo>
                      <a:pt x="10522101" y="1176319"/>
                      <a:pt x="10470221" y="1456463"/>
                      <a:pt x="10515600" y="1615440"/>
                    </a:cubicBezTo>
                    <a:cubicBezTo>
                      <a:pt x="10340140" y="1645719"/>
                      <a:pt x="10274695" y="1583762"/>
                      <a:pt x="10141712" y="1615440"/>
                    </a:cubicBezTo>
                    <a:cubicBezTo>
                      <a:pt x="10008729" y="1647118"/>
                      <a:pt x="9902744" y="1602749"/>
                      <a:pt x="9767824" y="1615440"/>
                    </a:cubicBezTo>
                    <a:cubicBezTo>
                      <a:pt x="9632904" y="1628131"/>
                      <a:pt x="9328068" y="1530003"/>
                      <a:pt x="8973312" y="1615440"/>
                    </a:cubicBezTo>
                    <a:cubicBezTo>
                      <a:pt x="8618556" y="1700877"/>
                      <a:pt x="8531308" y="1549288"/>
                      <a:pt x="8178800" y="1615440"/>
                    </a:cubicBezTo>
                    <a:cubicBezTo>
                      <a:pt x="7826292" y="1681592"/>
                      <a:pt x="7713557" y="1572067"/>
                      <a:pt x="7594600" y="1615440"/>
                    </a:cubicBezTo>
                    <a:cubicBezTo>
                      <a:pt x="7475643" y="1658813"/>
                      <a:pt x="7009492" y="1595162"/>
                      <a:pt x="6800088" y="1615440"/>
                    </a:cubicBezTo>
                    <a:cubicBezTo>
                      <a:pt x="6590684" y="1635718"/>
                      <a:pt x="6389801" y="1550781"/>
                      <a:pt x="6215888" y="1615440"/>
                    </a:cubicBezTo>
                    <a:cubicBezTo>
                      <a:pt x="6041975" y="1680099"/>
                      <a:pt x="5678912" y="1555869"/>
                      <a:pt x="5526532" y="1615440"/>
                    </a:cubicBezTo>
                    <a:cubicBezTo>
                      <a:pt x="5374152" y="1675011"/>
                      <a:pt x="5382254" y="1596187"/>
                      <a:pt x="5257800" y="1615440"/>
                    </a:cubicBezTo>
                    <a:cubicBezTo>
                      <a:pt x="5133346" y="1634693"/>
                      <a:pt x="4836155" y="1579104"/>
                      <a:pt x="4463288" y="1615440"/>
                    </a:cubicBezTo>
                    <a:cubicBezTo>
                      <a:pt x="4090421" y="1651776"/>
                      <a:pt x="4151020" y="1588411"/>
                      <a:pt x="3984244" y="1615440"/>
                    </a:cubicBezTo>
                    <a:cubicBezTo>
                      <a:pt x="3817468" y="1642469"/>
                      <a:pt x="3572374" y="1594570"/>
                      <a:pt x="3294888" y="1615440"/>
                    </a:cubicBezTo>
                    <a:cubicBezTo>
                      <a:pt x="3017402" y="1636310"/>
                      <a:pt x="3151456" y="1607531"/>
                      <a:pt x="3026156" y="1615440"/>
                    </a:cubicBezTo>
                    <a:cubicBezTo>
                      <a:pt x="2900856" y="1623349"/>
                      <a:pt x="2418455" y="1587036"/>
                      <a:pt x="2231644" y="1615440"/>
                    </a:cubicBezTo>
                    <a:cubicBezTo>
                      <a:pt x="2044833" y="1643844"/>
                      <a:pt x="1940374" y="1596393"/>
                      <a:pt x="1752600" y="1615440"/>
                    </a:cubicBezTo>
                    <a:cubicBezTo>
                      <a:pt x="1564826" y="1634487"/>
                      <a:pt x="1305095" y="1595429"/>
                      <a:pt x="1168400" y="1615440"/>
                    </a:cubicBezTo>
                    <a:cubicBezTo>
                      <a:pt x="1031705" y="1635451"/>
                      <a:pt x="927881" y="1593542"/>
                      <a:pt x="794512" y="1615440"/>
                    </a:cubicBezTo>
                    <a:cubicBezTo>
                      <a:pt x="661143" y="1637338"/>
                      <a:pt x="164008" y="1529725"/>
                      <a:pt x="0" y="1615440"/>
                    </a:cubicBezTo>
                    <a:cubicBezTo>
                      <a:pt x="-32487" y="1380016"/>
                      <a:pt x="492" y="1232231"/>
                      <a:pt x="0" y="1044651"/>
                    </a:cubicBezTo>
                    <a:cubicBezTo>
                      <a:pt x="-492" y="857071"/>
                      <a:pt x="2665" y="771683"/>
                      <a:pt x="0" y="506171"/>
                    </a:cubicBezTo>
                    <a:cubicBezTo>
                      <a:pt x="-2665" y="240659"/>
                      <a:pt x="28365" y="208886"/>
                      <a:pt x="0" y="0"/>
                    </a:cubicBezTo>
                    <a:close/>
                  </a:path>
                  <a:path w="10515600" h="1615440" stroke="0" extrusionOk="0">
                    <a:moveTo>
                      <a:pt x="0" y="0"/>
                    </a:moveTo>
                    <a:cubicBezTo>
                      <a:pt x="117769" y="-54612"/>
                      <a:pt x="363642" y="16397"/>
                      <a:pt x="479044" y="0"/>
                    </a:cubicBezTo>
                    <a:cubicBezTo>
                      <a:pt x="594446" y="-16397"/>
                      <a:pt x="677892" y="18700"/>
                      <a:pt x="747776" y="0"/>
                    </a:cubicBezTo>
                    <a:cubicBezTo>
                      <a:pt x="817660" y="-18700"/>
                      <a:pt x="1147191" y="42425"/>
                      <a:pt x="1542288" y="0"/>
                    </a:cubicBezTo>
                    <a:cubicBezTo>
                      <a:pt x="1937385" y="-42425"/>
                      <a:pt x="1903667" y="55036"/>
                      <a:pt x="2021332" y="0"/>
                    </a:cubicBezTo>
                    <a:cubicBezTo>
                      <a:pt x="2138997" y="-55036"/>
                      <a:pt x="2261555" y="30614"/>
                      <a:pt x="2500376" y="0"/>
                    </a:cubicBezTo>
                    <a:cubicBezTo>
                      <a:pt x="2739197" y="-30614"/>
                      <a:pt x="2992326" y="934"/>
                      <a:pt x="3294888" y="0"/>
                    </a:cubicBezTo>
                    <a:cubicBezTo>
                      <a:pt x="3597450" y="-934"/>
                      <a:pt x="3536470" y="20588"/>
                      <a:pt x="3668776" y="0"/>
                    </a:cubicBezTo>
                    <a:cubicBezTo>
                      <a:pt x="3801082" y="-20588"/>
                      <a:pt x="4167052" y="95069"/>
                      <a:pt x="4463288" y="0"/>
                    </a:cubicBezTo>
                    <a:cubicBezTo>
                      <a:pt x="4759524" y="-95069"/>
                      <a:pt x="4927052" y="44879"/>
                      <a:pt x="5257800" y="0"/>
                    </a:cubicBezTo>
                    <a:cubicBezTo>
                      <a:pt x="5588548" y="-44879"/>
                      <a:pt x="5635378" y="45685"/>
                      <a:pt x="5842000" y="0"/>
                    </a:cubicBezTo>
                    <a:cubicBezTo>
                      <a:pt x="6048622" y="-45685"/>
                      <a:pt x="6336244" y="84925"/>
                      <a:pt x="6636512" y="0"/>
                    </a:cubicBezTo>
                    <a:cubicBezTo>
                      <a:pt x="6936780" y="-84925"/>
                      <a:pt x="6983770" y="37784"/>
                      <a:pt x="7115556" y="0"/>
                    </a:cubicBezTo>
                    <a:cubicBezTo>
                      <a:pt x="7247342" y="-37784"/>
                      <a:pt x="7473141" y="52757"/>
                      <a:pt x="7594600" y="0"/>
                    </a:cubicBezTo>
                    <a:cubicBezTo>
                      <a:pt x="7716059" y="-52757"/>
                      <a:pt x="8131150" y="920"/>
                      <a:pt x="8283956" y="0"/>
                    </a:cubicBezTo>
                    <a:cubicBezTo>
                      <a:pt x="8436762" y="-920"/>
                      <a:pt x="8664826" y="24800"/>
                      <a:pt x="8763000" y="0"/>
                    </a:cubicBezTo>
                    <a:cubicBezTo>
                      <a:pt x="8861174" y="-24800"/>
                      <a:pt x="9272964" y="43339"/>
                      <a:pt x="9557512" y="0"/>
                    </a:cubicBezTo>
                    <a:cubicBezTo>
                      <a:pt x="9842060" y="-43339"/>
                      <a:pt x="10044680" y="73864"/>
                      <a:pt x="10515600" y="0"/>
                    </a:cubicBezTo>
                    <a:cubicBezTo>
                      <a:pt x="10533615" y="182775"/>
                      <a:pt x="10478869" y="394270"/>
                      <a:pt x="10515600" y="538480"/>
                    </a:cubicBezTo>
                    <a:cubicBezTo>
                      <a:pt x="10552331" y="682690"/>
                      <a:pt x="10462634" y="838704"/>
                      <a:pt x="10515600" y="1093114"/>
                    </a:cubicBezTo>
                    <a:cubicBezTo>
                      <a:pt x="10568566" y="1347524"/>
                      <a:pt x="10515215" y="1387067"/>
                      <a:pt x="10515600" y="1615440"/>
                    </a:cubicBezTo>
                    <a:cubicBezTo>
                      <a:pt x="10386768" y="1635191"/>
                      <a:pt x="10232234" y="1586345"/>
                      <a:pt x="10141712" y="1615440"/>
                    </a:cubicBezTo>
                    <a:cubicBezTo>
                      <a:pt x="10051190" y="1644535"/>
                      <a:pt x="9821524" y="1562125"/>
                      <a:pt x="9557512" y="1615440"/>
                    </a:cubicBezTo>
                    <a:cubicBezTo>
                      <a:pt x="9293500" y="1668755"/>
                      <a:pt x="9328409" y="1575864"/>
                      <a:pt x="9183624" y="1615440"/>
                    </a:cubicBezTo>
                    <a:cubicBezTo>
                      <a:pt x="9038839" y="1655016"/>
                      <a:pt x="8786483" y="1597558"/>
                      <a:pt x="8599424" y="1615440"/>
                    </a:cubicBezTo>
                    <a:cubicBezTo>
                      <a:pt x="8412365" y="1633322"/>
                      <a:pt x="8414709" y="1585495"/>
                      <a:pt x="8330692" y="1615440"/>
                    </a:cubicBezTo>
                    <a:cubicBezTo>
                      <a:pt x="8246675" y="1645385"/>
                      <a:pt x="8177963" y="1601338"/>
                      <a:pt x="8061960" y="1615440"/>
                    </a:cubicBezTo>
                    <a:cubicBezTo>
                      <a:pt x="7945957" y="1629542"/>
                      <a:pt x="7703014" y="1595312"/>
                      <a:pt x="7477760" y="1615440"/>
                    </a:cubicBezTo>
                    <a:cubicBezTo>
                      <a:pt x="7252506" y="1635568"/>
                      <a:pt x="7252717" y="1593334"/>
                      <a:pt x="7103872" y="1615440"/>
                    </a:cubicBezTo>
                    <a:cubicBezTo>
                      <a:pt x="6955027" y="1637546"/>
                      <a:pt x="6731082" y="1556799"/>
                      <a:pt x="6414516" y="1615440"/>
                    </a:cubicBezTo>
                    <a:cubicBezTo>
                      <a:pt x="6097950" y="1674081"/>
                      <a:pt x="6209104" y="1581482"/>
                      <a:pt x="6040628" y="1615440"/>
                    </a:cubicBezTo>
                    <a:cubicBezTo>
                      <a:pt x="5872152" y="1649398"/>
                      <a:pt x="5612756" y="1540805"/>
                      <a:pt x="5351272" y="1615440"/>
                    </a:cubicBezTo>
                    <a:cubicBezTo>
                      <a:pt x="5089788" y="1690075"/>
                      <a:pt x="5214554" y="1588905"/>
                      <a:pt x="5082540" y="1615440"/>
                    </a:cubicBezTo>
                    <a:cubicBezTo>
                      <a:pt x="4950526" y="1641975"/>
                      <a:pt x="4664612" y="1582145"/>
                      <a:pt x="4393184" y="1615440"/>
                    </a:cubicBezTo>
                    <a:cubicBezTo>
                      <a:pt x="4121756" y="1648735"/>
                      <a:pt x="4202348" y="1584671"/>
                      <a:pt x="4019296" y="1615440"/>
                    </a:cubicBezTo>
                    <a:cubicBezTo>
                      <a:pt x="3836244" y="1646209"/>
                      <a:pt x="3833682" y="1592421"/>
                      <a:pt x="3750564" y="1615440"/>
                    </a:cubicBezTo>
                    <a:cubicBezTo>
                      <a:pt x="3667446" y="1638459"/>
                      <a:pt x="3558774" y="1579128"/>
                      <a:pt x="3376676" y="1615440"/>
                    </a:cubicBezTo>
                    <a:cubicBezTo>
                      <a:pt x="3194578" y="1651752"/>
                      <a:pt x="2934693" y="1550326"/>
                      <a:pt x="2687320" y="1615440"/>
                    </a:cubicBezTo>
                    <a:cubicBezTo>
                      <a:pt x="2439947" y="1680554"/>
                      <a:pt x="2409273" y="1575949"/>
                      <a:pt x="2313432" y="1615440"/>
                    </a:cubicBezTo>
                    <a:cubicBezTo>
                      <a:pt x="2217591" y="1654931"/>
                      <a:pt x="2115947" y="1612851"/>
                      <a:pt x="2044700" y="1615440"/>
                    </a:cubicBezTo>
                    <a:cubicBezTo>
                      <a:pt x="1973453" y="1618029"/>
                      <a:pt x="1746704" y="1602975"/>
                      <a:pt x="1670812" y="1615440"/>
                    </a:cubicBezTo>
                    <a:cubicBezTo>
                      <a:pt x="1594920" y="1627905"/>
                      <a:pt x="1361608" y="1564314"/>
                      <a:pt x="1191768" y="1615440"/>
                    </a:cubicBezTo>
                    <a:cubicBezTo>
                      <a:pt x="1021928" y="1666566"/>
                      <a:pt x="747020" y="1549488"/>
                      <a:pt x="607568" y="1615440"/>
                    </a:cubicBezTo>
                    <a:cubicBezTo>
                      <a:pt x="468116" y="1681392"/>
                      <a:pt x="299108" y="1549941"/>
                      <a:pt x="0" y="1615440"/>
                    </a:cubicBezTo>
                    <a:cubicBezTo>
                      <a:pt x="-53136" y="1423226"/>
                      <a:pt x="28103" y="1292757"/>
                      <a:pt x="0" y="1044651"/>
                    </a:cubicBezTo>
                    <a:cubicBezTo>
                      <a:pt x="-28103" y="796545"/>
                      <a:pt x="52198" y="644935"/>
                      <a:pt x="0" y="506171"/>
                    </a:cubicBezTo>
                    <a:cubicBezTo>
                      <a:pt x="-52198" y="367407"/>
                      <a:pt x="29840" y="205182"/>
                      <a:pt x="0" y="0"/>
                    </a:cubicBezTo>
                    <a:close/>
                  </a:path>
                </a:pathLst>
              </a:custGeom>
              <a:solidFill>
                <a:schemeClr val="accent4">
                  <a:lumMod val="20000"/>
                  <a:lumOff val="80000"/>
                </a:schemeClr>
              </a:solidFill>
              <a:ln>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Palatino" pitchFamily="2" charset="77"/>
                    <a:ea typeface="Palatino" pitchFamily="2" charset="77"/>
                  </a:rPr>
                  <a:t>What is the minimum number of cells of an </a:t>
                </a:r>
                <a:r>
                  <a:rPr lang="en-US" sz="2400" i="1" dirty="0">
                    <a:solidFill>
                      <a:schemeClr val="tx1"/>
                    </a:solidFill>
                    <a:latin typeface="Palatino" pitchFamily="2" charset="77"/>
                    <a:ea typeface="Palatino" pitchFamily="2" charset="77"/>
                  </a:rPr>
                  <a:t>N </a:t>
                </a:r>
                <a:r>
                  <a:rPr lang="en-US" sz="2400" dirty="0">
                    <a:solidFill>
                      <a:schemeClr val="tx1"/>
                    </a:solidFill>
                    <a:latin typeface="Palatino" pitchFamily="2" charset="77"/>
                    <a:ea typeface="Palatino" pitchFamily="2" charset="77"/>
                  </a:rPr>
                  <a:t>x</a:t>
                </a:r>
                <a:r>
                  <a:rPr lang="en-US" sz="2400" i="1" dirty="0">
                    <a:solidFill>
                      <a:schemeClr val="tx1"/>
                    </a:solidFill>
                    <a:latin typeface="Palatino" pitchFamily="2" charset="77"/>
                    <a:ea typeface="Palatino" pitchFamily="2" charset="77"/>
                  </a:rPr>
                  <a:t> N </a:t>
                </a:r>
                <a:r>
                  <a:rPr lang="en-US" sz="2400" dirty="0">
                    <a:solidFill>
                      <a:schemeClr val="tx1"/>
                    </a:solidFill>
                    <a:latin typeface="Palatino" pitchFamily="2" charset="77"/>
                    <a:ea typeface="Palatino" pitchFamily="2" charset="77"/>
                  </a:rPr>
                  <a:t>grid that intersects all rectangles of area </a:t>
                </a:r>
                <a14:m>
                  <m:oMath xmlns:m="http://schemas.openxmlformats.org/officeDocument/2006/math">
                    <m:r>
                      <a:rPr lang="en-US" sz="2400" b="0" i="1" smtClean="0">
                        <a:solidFill>
                          <a:schemeClr val="tx1"/>
                        </a:solidFill>
                        <a:latin typeface="Cambria Math" panose="02040503050406030204" pitchFamily="18" charset="0"/>
                      </a:rPr>
                      <m:t>≥</m:t>
                    </m:r>
                  </m:oMath>
                </a14:m>
                <a:r>
                  <a:rPr lang="en-US" sz="2400" dirty="0">
                    <a:solidFill>
                      <a:schemeClr val="tx1"/>
                    </a:solidFill>
                    <a:latin typeface="Palatino" pitchFamily="2" charset="77"/>
                    <a:ea typeface="Palatino" pitchFamily="2" charset="77"/>
                  </a:rPr>
                  <a:t> </a:t>
                </a:r>
                <a:r>
                  <a:rPr lang="en-US" sz="2400" i="1" dirty="0">
                    <a:solidFill>
                      <a:schemeClr val="tx1"/>
                    </a:solidFill>
                    <a:latin typeface="Palatino" pitchFamily="2" charset="77"/>
                    <a:ea typeface="Palatino" pitchFamily="2" charset="77"/>
                  </a:rPr>
                  <a:t>N</a:t>
                </a:r>
                <a:r>
                  <a:rPr lang="en-US" sz="2400" dirty="0">
                    <a:solidFill>
                      <a:schemeClr val="tx1"/>
                    </a:solidFill>
                    <a:latin typeface="Palatino" pitchFamily="2" charset="77"/>
                    <a:ea typeface="Palatino" pitchFamily="2" charset="77"/>
                  </a:rPr>
                  <a:t>?</a:t>
                </a:r>
              </a:p>
            </p:txBody>
          </p:sp>
        </mc:Choice>
        <mc:Fallback xmlns="">
          <p:sp>
            <p:nvSpPr>
              <p:cNvPr id="5" name="Rectangle 4">
                <a:extLst>
                  <a:ext uri="{FF2B5EF4-FFF2-40B4-BE49-F238E27FC236}">
                    <a16:creationId xmlns:a16="http://schemas.microsoft.com/office/drawing/2014/main" id="{ADAA18D8-AEC7-B720-CCE4-BF7DA347FCDB}"/>
                  </a:ext>
                </a:extLst>
              </p:cNvPr>
              <p:cNvSpPr>
                <a:spLocks noRot="1" noChangeAspect="1" noMove="1" noResize="1" noEditPoints="1" noAdjustHandles="1" noChangeArrowheads="1" noChangeShapeType="1" noTextEdit="1"/>
              </p:cNvSpPr>
              <p:nvPr/>
            </p:nvSpPr>
            <p:spPr>
              <a:xfrm>
                <a:off x="703061" y="1445213"/>
                <a:ext cx="10515600" cy="1615440"/>
              </a:xfrm>
              <a:prstGeom prst="rect">
                <a:avLst/>
              </a:prstGeom>
              <a:blipFill>
                <a:blip r:embed="rId2"/>
                <a:stretch>
                  <a:fillRect/>
                </a:stretch>
              </a:blipFill>
              <a:ln>
                <a:extLst>
                  <a:ext uri="{C807C97D-BFC1-408E-A445-0C87EB9F89A2}">
                    <ask:lineSketchStyleProps xmlns:ask="http://schemas.microsoft.com/office/drawing/2018/sketchyshapes" sd="1219033472">
                      <a:custGeom>
                        <a:avLst/>
                        <a:gdLst>
                          <a:gd name="csX0" fmla="*/ 0 w 10515600"/>
                          <a:gd name="csY0" fmla="*/ 0 h 1615440"/>
                          <a:gd name="csX1" fmla="*/ 584200 w 10515600"/>
                          <a:gd name="csY1" fmla="*/ 0 h 1615440"/>
                          <a:gd name="csX2" fmla="*/ 1063244 w 10515600"/>
                          <a:gd name="csY2" fmla="*/ 0 h 1615440"/>
                          <a:gd name="csX3" fmla="*/ 1542288 w 10515600"/>
                          <a:gd name="csY3" fmla="*/ 0 h 1615440"/>
                          <a:gd name="csX4" fmla="*/ 2126488 w 10515600"/>
                          <a:gd name="csY4" fmla="*/ 0 h 1615440"/>
                          <a:gd name="csX5" fmla="*/ 2815844 w 10515600"/>
                          <a:gd name="csY5" fmla="*/ 0 h 1615440"/>
                          <a:gd name="csX6" fmla="*/ 3505200 w 10515600"/>
                          <a:gd name="csY6" fmla="*/ 0 h 1615440"/>
                          <a:gd name="csX7" fmla="*/ 4194556 w 10515600"/>
                          <a:gd name="csY7" fmla="*/ 0 h 1615440"/>
                          <a:gd name="csX8" fmla="*/ 4989068 w 10515600"/>
                          <a:gd name="csY8" fmla="*/ 0 h 1615440"/>
                          <a:gd name="csX9" fmla="*/ 5573268 w 10515600"/>
                          <a:gd name="csY9" fmla="*/ 0 h 1615440"/>
                          <a:gd name="csX10" fmla="*/ 6262624 w 10515600"/>
                          <a:gd name="csY10" fmla="*/ 0 h 1615440"/>
                          <a:gd name="csX11" fmla="*/ 6846824 w 10515600"/>
                          <a:gd name="csY11" fmla="*/ 0 h 1615440"/>
                          <a:gd name="csX12" fmla="*/ 7431024 w 10515600"/>
                          <a:gd name="csY12" fmla="*/ 0 h 1615440"/>
                          <a:gd name="csX13" fmla="*/ 8015224 w 10515600"/>
                          <a:gd name="csY13" fmla="*/ 0 h 1615440"/>
                          <a:gd name="csX14" fmla="*/ 8283956 w 10515600"/>
                          <a:gd name="csY14" fmla="*/ 0 h 1615440"/>
                          <a:gd name="csX15" fmla="*/ 8973312 w 10515600"/>
                          <a:gd name="csY15" fmla="*/ 0 h 1615440"/>
                          <a:gd name="csX16" fmla="*/ 9242044 w 10515600"/>
                          <a:gd name="csY16" fmla="*/ 0 h 1615440"/>
                          <a:gd name="csX17" fmla="*/ 9826244 w 10515600"/>
                          <a:gd name="csY17" fmla="*/ 0 h 1615440"/>
                          <a:gd name="csX18" fmla="*/ 10515600 w 10515600"/>
                          <a:gd name="csY18" fmla="*/ 0 h 1615440"/>
                          <a:gd name="csX19" fmla="*/ 10515600 w 10515600"/>
                          <a:gd name="csY19" fmla="*/ 570789 h 1615440"/>
                          <a:gd name="csX20" fmla="*/ 10515600 w 10515600"/>
                          <a:gd name="csY20" fmla="*/ 1060806 h 1615440"/>
                          <a:gd name="csX21" fmla="*/ 10515600 w 10515600"/>
                          <a:gd name="csY21" fmla="*/ 1615440 h 1615440"/>
                          <a:gd name="csX22" fmla="*/ 10141712 w 10515600"/>
                          <a:gd name="csY22" fmla="*/ 1615440 h 1615440"/>
                          <a:gd name="csX23" fmla="*/ 9767824 w 10515600"/>
                          <a:gd name="csY23" fmla="*/ 1615440 h 1615440"/>
                          <a:gd name="csX24" fmla="*/ 8973312 w 10515600"/>
                          <a:gd name="csY24" fmla="*/ 1615440 h 1615440"/>
                          <a:gd name="csX25" fmla="*/ 8178800 w 10515600"/>
                          <a:gd name="csY25" fmla="*/ 1615440 h 1615440"/>
                          <a:gd name="csX26" fmla="*/ 7594600 w 10515600"/>
                          <a:gd name="csY26" fmla="*/ 1615440 h 1615440"/>
                          <a:gd name="csX27" fmla="*/ 6800088 w 10515600"/>
                          <a:gd name="csY27" fmla="*/ 1615440 h 1615440"/>
                          <a:gd name="csX28" fmla="*/ 6215888 w 10515600"/>
                          <a:gd name="csY28" fmla="*/ 1615440 h 1615440"/>
                          <a:gd name="csX29" fmla="*/ 5526532 w 10515600"/>
                          <a:gd name="csY29" fmla="*/ 1615440 h 1615440"/>
                          <a:gd name="csX30" fmla="*/ 5257800 w 10515600"/>
                          <a:gd name="csY30" fmla="*/ 1615440 h 1615440"/>
                          <a:gd name="csX31" fmla="*/ 4463288 w 10515600"/>
                          <a:gd name="csY31" fmla="*/ 1615440 h 1615440"/>
                          <a:gd name="csX32" fmla="*/ 3984244 w 10515600"/>
                          <a:gd name="csY32" fmla="*/ 1615440 h 1615440"/>
                          <a:gd name="csX33" fmla="*/ 3294888 w 10515600"/>
                          <a:gd name="csY33" fmla="*/ 1615440 h 1615440"/>
                          <a:gd name="csX34" fmla="*/ 3026156 w 10515600"/>
                          <a:gd name="csY34" fmla="*/ 1615440 h 1615440"/>
                          <a:gd name="csX35" fmla="*/ 2231644 w 10515600"/>
                          <a:gd name="csY35" fmla="*/ 1615440 h 1615440"/>
                          <a:gd name="csX36" fmla="*/ 1752600 w 10515600"/>
                          <a:gd name="csY36" fmla="*/ 1615440 h 1615440"/>
                          <a:gd name="csX37" fmla="*/ 1168400 w 10515600"/>
                          <a:gd name="csY37" fmla="*/ 1615440 h 1615440"/>
                          <a:gd name="csX38" fmla="*/ 794512 w 10515600"/>
                          <a:gd name="csY38" fmla="*/ 1615440 h 1615440"/>
                          <a:gd name="csX39" fmla="*/ 0 w 10515600"/>
                          <a:gd name="csY39" fmla="*/ 1615440 h 1615440"/>
                          <a:gd name="csX40" fmla="*/ 0 w 10515600"/>
                          <a:gd name="csY40" fmla="*/ 1044651 h 1615440"/>
                          <a:gd name="csX41" fmla="*/ 0 w 10515600"/>
                          <a:gd name="csY41" fmla="*/ 506171 h 1615440"/>
                          <a:gd name="csX42" fmla="*/ 0 w 10515600"/>
                          <a:gd name="csY42" fmla="*/ 0 h 16154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0515600" h="1615440" fill="none" extrusionOk="0">
                            <a:moveTo>
                              <a:pt x="0" y="0"/>
                            </a:moveTo>
                            <a:cubicBezTo>
                              <a:pt x="199634" y="-51373"/>
                              <a:pt x="446638" y="49318"/>
                              <a:pt x="584200" y="0"/>
                            </a:cubicBezTo>
                            <a:cubicBezTo>
                              <a:pt x="721762" y="-49318"/>
                              <a:pt x="930663" y="38378"/>
                              <a:pt x="1063244" y="0"/>
                            </a:cubicBezTo>
                            <a:cubicBezTo>
                              <a:pt x="1195825" y="-38378"/>
                              <a:pt x="1431271" y="30342"/>
                              <a:pt x="1542288" y="0"/>
                            </a:cubicBezTo>
                            <a:cubicBezTo>
                              <a:pt x="1653305" y="-30342"/>
                              <a:pt x="2002343" y="6432"/>
                              <a:pt x="2126488" y="0"/>
                            </a:cubicBezTo>
                            <a:cubicBezTo>
                              <a:pt x="2250633" y="-6432"/>
                              <a:pt x="2527769" y="42761"/>
                              <a:pt x="2815844" y="0"/>
                            </a:cubicBezTo>
                            <a:cubicBezTo>
                              <a:pt x="3103919" y="-42761"/>
                              <a:pt x="3245895" y="80955"/>
                              <a:pt x="3505200" y="0"/>
                            </a:cubicBezTo>
                            <a:cubicBezTo>
                              <a:pt x="3764505" y="-80955"/>
                              <a:pt x="3973551" y="60894"/>
                              <a:pt x="4194556" y="0"/>
                            </a:cubicBezTo>
                            <a:cubicBezTo>
                              <a:pt x="4415561" y="-60894"/>
                              <a:pt x="4634215" y="38307"/>
                              <a:pt x="4989068" y="0"/>
                            </a:cubicBezTo>
                            <a:cubicBezTo>
                              <a:pt x="5343921" y="-38307"/>
                              <a:pt x="5366694" y="14017"/>
                              <a:pt x="5573268" y="0"/>
                            </a:cubicBezTo>
                            <a:cubicBezTo>
                              <a:pt x="5779842" y="-14017"/>
                              <a:pt x="5981864" y="46115"/>
                              <a:pt x="6262624" y="0"/>
                            </a:cubicBezTo>
                            <a:cubicBezTo>
                              <a:pt x="6543384" y="-46115"/>
                              <a:pt x="6606752" y="68194"/>
                              <a:pt x="6846824" y="0"/>
                            </a:cubicBezTo>
                            <a:cubicBezTo>
                              <a:pt x="7086896" y="-68194"/>
                              <a:pt x="7217835" y="65291"/>
                              <a:pt x="7431024" y="0"/>
                            </a:cubicBezTo>
                            <a:cubicBezTo>
                              <a:pt x="7644213" y="-65291"/>
                              <a:pt x="7879463" y="31774"/>
                              <a:pt x="8015224" y="0"/>
                            </a:cubicBezTo>
                            <a:cubicBezTo>
                              <a:pt x="8150985" y="-31774"/>
                              <a:pt x="8212154" y="4755"/>
                              <a:pt x="8283956" y="0"/>
                            </a:cubicBezTo>
                            <a:cubicBezTo>
                              <a:pt x="8355758" y="-4755"/>
                              <a:pt x="8826519" y="17716"/>
                              <a:pt x="8973312" y="0"/>
                            </a:cubicBezTo>
                            <a:cubicBezTo>
                              <a:pt x="9120105" y="-17716"/>
                              <a:pt x="9173478" y="9199"/>
                              <a:pt x="9242044" y="0"/>
                            </a:cubicBezTo>
                            <a:cubicBezTo>
                              <a:pt x="9310610" y="-9199"/>
                              <a:pt x="9591506" y="8584"/>
                              <a:pt x="9826244" y="0"/>
                            </a:cubicBezTo>
                            <a:cubicBezTo>
                              <a:pt x="10060982" y="-8584"/>
                              <a:pt x="10201720" y="53859"/>
                              <a:pt x="10515600" y="0"/>
                            </a:cubicBezTo>
                            <a:cubicBezTo>
                              <a:pt x="10544073" y="119605"/>
                              <a:pt x="10466871" y="298218"/>
                              <a:pt x="10515600" y="570789"/>
                            </a:cubicBezTo>
                            <a:cubicBezTo>
                              <a:pt x="10564329" y="843360"/>
                              <a:pt x="10509099" y="945293"/>
                              <a:pt x="10515600" y="1060806"/>
                            </a:cubicBezTo>
                            <a:cubicBezTo>
                              <a:pt x="10522101" y="1176319"/>
                              <a:pt x="10470221" y="1456463"/>
                              <a:pt x="10515600" y="1615440"/>
                            </a:cubicBezTo>
                            <a:cubicBezTo>
                              <a:pt x="10340140" y="1645719"/>
                              <a:pt x="10274695" y="1583762"/>
                              <a:pt x="10141712" y="1615440"/>
                            </a:cubicBezTo>
                            <a:cubicBezTo>
                              <a:pt x="10008729" y="1647118"/>
                              <a:pt x="9902744" y="1602749"/>
                              <a:pt x="9767824" y="1615440"/>
                            </a:cubicBezTo>
                            <a:cubicBezTo>
                              <a:pt x="9632904" y="1628131"/>
                              <a:pt x="9328068" y="1530003"/>
                              <a:pt x="8973312" y="1615440"/>
                            </a:cubicBezTo>
                            <a:cubicBezTo>
                              <a:pt x="8618556" y="1700877"/>
                              <a:pt x="8531308" y="1549288"/>
                              <a:pt x="8178800" y="1615440"/>
                            </a:cubicBezTo>
                            <a:cubicBezTo>
                              <a:pt x="7826292" y="1681592"/>
                              <a:pt x="7713557" y="1572067"/>
                              <a:pt x="7594600" y="1615440"/>
                            </a:cubicBezTo>
                            <a:cubicBezTo>
                              <a:pt x="7475643" y="1658813"/>
                              <a:pt x="7009492" y="1595162"/>
                              <a:pt x="6800088" y="1615440"/>
                            </a:cubicBezTo>
                            <a:cubicBezTo>
                              <a:pt x="6590684" y="1635718"/>
                              <a:pt x="6389801" y="1550781"/>
                              <a:pt x="6215888" y="1615440"/>
                            </a:cubicBezTo>
                            <a:cubicBezTo>
                              <a:pt x="6041975" y="1680099"/>
                              <a:pt x="5678912" y="1555869"/>
                              <a:pt x="5526532" y="1615440"/>
                            </a:cubicBezTo>
                            <a:cubicBezTo>
                              <a:pt x="5374152" y="1675011"/>
                              <a:pt x="5382254" y="1596187"/>
                              <a:pt x="5257800" y="1615440"/>
                            </a:cubicBezTo>
                            <a:cubicBezTo>
                              <a:pt x="5133346" y="1634693"/>
                              <a:pt x="4836155" y="1579104"/>
                              <a:pt x="4463288" y="1615440"/>
                            </a:cubicBezTo>
                            <a:cubicBezTo>
                              <a:pt x="4090421" y="1651776"/>
                              <a:pt x="4151020" y="1588411"/>
                              <a:pt x="3984244" y="1615440"/>
                            </a:cubicBezTo>
                            <a:cubicBezTo>
                              <a:pt x="3817468" y="1642469"/>
                              <a:pt x="3572374" y="1594570"/>
                              <a:pt x="3294888" y="1615440"/>
                            </a:cubicBezTo>
                            <a:cubicBezTo>
                              <a:pt x="3017402" y="1636310"/>
                              <a:pt x="3151456" y="1607531"/>
                              <a:pt x="3026156" y="1615440"/>
                            </a:cubicBezTo>
                            <a:cubicBezTo>
                              <a:pt x="2900856" y="1623349"/>
                              <a:pt x="2418455" y="1587036"/>
                              <a:pt x="2231644" y="1615440"/>
                            </a:cubicBezTo>
                            <a:cubicBezTo>
                              <a:pt x="2044833" y="1643844"/>
                              <a:pt x="1940374" y="1596393"/>
                              <a:pt x="1752600" y="1615440"/>
                            </a:cubicBezTo>
                            <a:cubicBezTo>
                              <a:pt x="1564826" y="1634487"/>
                              <a:pt x="1305095" y="1595429"/>
                              <a:pt x="1168400" y="1615440"/>
                            </a:cubicBezTo>
                            <a:cubicBezTo>
                              <a:pt x="1031705" y="1635451"/>
                              <a:pt x="927881" y="1593542"/>
                              <a:pt x="794512" y="1615440"/>
                            </a:cubicBezTo>
                            <a:cubicBezTo>
                              <a:pt x="661143" y="1637338"/>
                              <a:pt x="164008" y="1529725"/>
                              <a:pt x="0" y="1615440"/>
                            </a:cubicBezTo>
                            <a:cubicBezTo>
                              <a:pt x="-32487" y="1380016"/>
                              <a:pt x="492" y="1232231"/>
                              <a:pt x="0" y="1044651"/>
                            </a:cubicBezTo>
                            <a:cubicBezTo>
                              <a:pt x="-492" y="857071"/>
                              <a:pt x="2665" y="771683"/>
                              <a:pt x="0" y="506171"/>
                            </a:cubicBezTo>
                            <a:cubicBezTo>
                              <a:pt x="-2665" y="240659"/>
                              <a:pt x="28365" y="208886"/>
                              <a:pt x="0" y="0"/>
                            </a:cubicBezTo>
                            <a:close/>
                          </a:path>
                          <a:path w="10515600" h="1615440" stroke="0" extrusionOk="0">
                            <a:moveTo>
                              <a:pt x="0" y="0"/>
                            </a:moveTo>
                            <a:cubicBezTo>
                              <a:pt x="117769" y="-54612"/>
                              <a:pt x="363642" y="16397"/>
                              <a:pt x="479044" y="0"/>
                            </a:cubicBezTo>
                            <a:cubicBezTo>
                              <a:pt x="594446" y="-16397"/>
                              <a:pt x="677892" y="18700"/>
                              <a:pt x="747776" y="0"/>
                            </a:cubicBezTo>
                            <a:cubicBezTo>
                              <a:pt x="817660" y="-18700"/>
                              <a:pt x="1147191" y="42425"/>
                              <a:pt x="1542288" y="0"/>
                            </a:cubicBezTo>
                            <a:cubicBezTo>
                              <a:pt x="1937385" y="-42425"/>
                              <a:pt x="1903667" y="55036"/>
                              <a:pt x="2021332" y="0"/>
                            </a:cubicBezTo>
                            <a:cubicBezTo>
                              <a:pt x="2138997" y="-55036"/>
                              <a:pt x="2261555" y="30614"/>
                              <a:pt x="2500376" y="0"/>
                            </a:cubicBezTo>
                            <a:cubicBezTo>
                              <a:pt x="2739197" y="-30614"/>
                              <a:pt x="2992326" y="934"/>
                              <a:pt x="3294888" y="0"/>
                            </a:cubicBezTo>
                            <a:cubicBezTo>
                              <a:pt x="3597450" y="-934"/>
                              <a:pt x="3536470" y="20588"/>
                              <a:pt x="3668776" y="0"/>
                            </a:cubicBezTo>
                            <a:cubicBezTo>
                              <a:pt x="3801082" y="-20588"/>
                              <a:pt x="4167052" y="95069"/>
                              <a:pt x="4463288" y="0"/>
                            </a:cubicBezTo>
                            <a:cubicBezTo>
                              <a:pt x="4759524" y="-95069"/>
                              <a:pt x="4927052" y="44879"/>
                              <a:pt x="5257800" y="0"/>
                            </a:cubicBezTo>
                            <a:cubicBezTo>
                              <a:pt x="5588548" y="-44879"/>
                              <a:pt x="5635378" y="45685"/>
                              <a:pt x="5842000" y="0"/>
                            </a:cubicBezTo>
                            <a:cubicBezTo>
                              <a:pt x="6048622" y="-45685"/>
                              <a:pt x="6336244" y="84925"/>
                              <a:pt x="6636512" y="0"/>
                            </a:cubicBezTo>
                            <a:cubicBezTo>
                              <a:pt x="6936780" y="-84925"/>
                              <a:pt x="6983770" y="37784"/>
                              <a:pt x="7115556" y="0"/>
                            </a:cubicBezTo>
                            <a:cubicBezTo>
                              <a:pt x="7247342" y="-37784"/>
                              <a:pt x="7473141" y="52757"/>
                              <a:pt x="7594600" y="0"/>
                            </a:cubicBezTo>
                            <a:cubicBezTo>
                              <a:pt x="7716059" y="-52757"/>
                              <a:pt x="8131150" y="920"/>
                              <a:pt x="8283956" y="0"/>
                            </a:cubicBezTo>
                            <a:cubicBezTo>
                              <a:pt x="8436762" y="-920"/>
                              <a:pt x="8664826" y="24800"/>
                              <a:pt x="8763000" y="0"/>
                            </a:cubicBezTo>
                            <a:cubicBezTo>
                              <a:pt x="8861174" y="-24800"/>
                              <a:pt x="9272964" y="43339"/>
                              <a:pt x="9557512" y="0"/>
                            </a:cubicBezTo>
                            <a:cubicBezTo>
                              <a:pt x="9842060" y="-43339"/>
                              <a:pt x="10044680" y="73864"/>
                              <a:pt x="10515600" y="0"/>
                            </a:cubicBezTo>
                            <a:cubicBezTo>
                              <a:pt x="10533615" y="182775"/>
                              <a:pt x="10478869" y="394270"/>
                              <a:pt x="10515600" y="538480"/>
                            </a:cubicBezTo>
                            <a:cubicBezTo>
                              <a:pt x="10552331" y="682690"/>
                              <a:pt x="10462634" y="838704"/>
                              <a:pt x="10515600" y="1093114"/>
                            </a:cubicBezTo>
                            <a:cubicBezTo>
                              <a:pt x="10568566" y="1347524"/>
                              <a:pt x="10515215" y="1387067"/>
                              <a:pt x="10515600" y="1615440"/>
                            </a:cubicBezTo>
                            <a:cubicBezTo>
                              <a:pt x="10386768" y="1635191"/>
                              <a:pt x="10232234" y="1586345"/>
                              <a:pt x="10141712" y="1615440"/>
                            </a:cubicBezTo>
                            <a:cubicBezTo>
                              <a:pt x="10051190" y="1644535"/>
                              <a:pt x="9821524" y="1562125"/>
                              <a:pt x="9557512" y="1615440"/>
                            </a:cubicBezTo>
                            <a:cubicBezTo>
                              <a:pt x="9293500" y="1668755"/>
                              <a:pt x="9328409" y="1575864"/>
                              <a:pt x="9183624" y="1615440"/>
                            </a:cubicBezTo>
                            <a:cubicBezTo>
                              <a:pt x="9038839" y="1655016"/>
                              <a:pt x="8786483" y="1597558"/>
                              <a:pt x="8599424" y="1615440"/>
                            </a:cubicBezTo>
                            <a:cubicBezTo>
                              <a:pt x="8412365" y="1633322"/>
                              <a:pt x="8414709" y="1585495"/>
                              <a:pt x="8330692" y="1615440"/>
                            </a:cubicBezTo>
                            <a:cubicBezTo>
                              <a:pt x="8246675" y="1645385"/>
                              <a:pt x="8177963" y="1601338"/>
                              <a:pt x="8061960" y="1615440"/>
                            </a:cubicBezTo>
                            <a:cubicBezTo>
                              <a:pt x="7945957" y="1629542"/>
                              <a:pt x="7703014" y="1595312"/>
                              <a:pt x="7477760" y="1615440"/>
                            </a:cubicBezTo>
                            <a:cubicBezTo>
                              <a:pt x="7252506" y="1635568"/>
                              <a:pt x="7252717" y="1593334"/>
                              <a:pt x="7103872" y="1615440"/>
                            </a:cubicBezTo>
                            <a:cubicBezTo>
                              <a:pt x="6955027" y="1637546"/>
                              <a:pt x="6731082" y="1556799"/>
                              <a:pt x="6414516" y="1615440"/>
                            </a:cubicBezTo>
                            <a:cubicBezTo>
                              <a:pt x="6097950" y="1674081"/>
                              <a:pt x="6209104" y="1581482"/>
                              <a:pt x="6040628" y="1615440"/>
                            </a:cubicBezTo>
                            <a:cubicBezTo>
                              <a:pt x="5872152" y="1649398"/>
                              <a:pt x="5612756" y="1540805"/>
                              <a:pt x="5351272" y="1615440"/>
                            </a:cubicBezTo>
                            <a:cubicBezTo>
                              <a:pt x="5089788" y="1690075"/>
                              <a:pt x="5214554" y="1588905"/>
                              <a:pt x="5082540" y="1615440"/>
                            </a:cubicBezTo>
                            <a:cubicBezTo>
                              <a:pt x="4950526" y="1641975"/>
                              <a:pt x="4664612" y="1582145"/>
                              <a:pt x="4393184" y="1615440"/>
                            </a:cubicBezTo>
                            <a:cubicBezTo>
                              <a:pt x="4121756" y="1648735"/>
                              <a:pt x="4202348" y="1584671"/>
                              <a:pt x="4019296" y="1615440"/>
                            </a:cubicBezTo>
                            <a:cubicBezTo>
                              <a:pt x="3836244" y="1646209"/>
                              <a:pt x="3833682" y="1592421"/>
                              <a:pt x="3750564" y="1615440"/>
                            </a:cubicBezTo>
                            <a:cubicBezTo>
                              <a:pt x="3667446" y="1638459"/>
                              <a:pt x="3558774" y="1579128"/>
                              <a:pt x="3376676" y="1615440"/>
                            </a:cubicBezTo>
                            <a:cubicBezTo>
                              <a:pt x="3194578" y="1651752"/>
                              <a:pt x="2934693" y="1550326"/>
                              <a:pt x="2687320" y="1615440"/>
                            </a:cubicBezTo>
                            <a:cubicBezTo>
                              <a:pt x="2439947" y="1680554"/>
                              <a:pt x="2409273" y="1575949"/>
                              <a:pt x="2313432" y="1615440"/>
                            </a:cubicBezTo>
                            <a:cubicBezTo>
                              <a:pt x="2217591" y="1654931"/>
                              <a:pt x="2115947" y="1612851"/>
                              <a:pt x="2044700" y="1615440"/>
                            </a:cubicBezTo>
                            <a:cubicBezTo>
                              <a:pt x="1973453" y="1618029"/>
                              <a:pt x="1746704" y="1602975"/>
                              <a:pt x="1670812" y="1615440"/>
                            </a:cubicBezTo>
                            <a:cubicBezTo>
                              <a:pt x="1594920" y="1627905"/>
                              <a:pt x="1361608" y="1564314"/>
                              <a:pt x="1191768" y="1615440"/>
                            </a:cubicBezTo>
                            <a:cubicBezTo>
                              <a:pt x="1021928" y="1666566"/>
                              <a:pt x="747020" y="1549488"/>
                              <a:pt x="607568" y="1615440"/>
                            </a:cubicBezTo>
                            <a:cubicBezTo>
                              <a:pt x="468116" y="1681392"/>
                              <a:pt x="299108" y="1549941"/>
                              <a:pt x="0" y="1615440"/>
                            </a:cubicBezTo>
                            <a:cubicBezTo>
                              <a:pt x="-53136" y="1423226"/>
                              <a:pt x="28103" y="1292757"/>
                              <a:pt x="0" y="1044651"/>
                            </a:cubicBezTo>
                            <a:cubicBezTo>
                              <a:pt x="-28103" y="796545"/>
                              <a:pt x="52198" y="644935"/>
                              <a:pt x="0" y="506171"/>
                            </a:cubicBezTo>
                            <a:cubicBezTo>
                              <a:pt x="-52198" y="367407"/>
                              <a:pt x="29840" y="205182"/>
                              <a:pt x="0" y="0"/>
                            </a:cubicBezTo>
                            <a:close/>
                          </a:path>
                        </a:pathLst>
                      </a:custGeom>
                      <ask:type>
                        <ask:lineSketchScribble/>
                      </ask:type>
                    </ask:lineSketchStyleProps>
                  </a:ext>
                </a:extLst>
              </a:ln>
            </p:spPr>
            <p:txBody>
              <a:bodyPr/>
              <a:lstStyle/>
              <a:p>
                <a:r>
                  <a:rPr lang="en-US">
                    <a:noFill/>
                  </a:rPr>
                  <a:t> </a:t>
                </a:r>
              </a:p>
            </p:txBody>
          </p:sp>
        </mc:Fallback>
      </mc:AlternateContent>
      <p:pic>
        <p:nvPicPr>
          <p:cNvPr id="6" name="Picture 5">
            <a:extLst>
              <a:ext uri="{FF2B5EF4-FFF2-40B4-BE49-F238E27FC236}">
                <a16:creationId xmlns:a16="http://schemas.microsoft.com/office/drawing/2014/main" id="{56027B45-4708-A976-9832-022EACE5C0DB}"/>
              </a:ext>
            </a:extLst>
          </p:cNvPr>
          <p:cNvPicPr>
            <a:picLocks noChangeAspect="1"/>
          </p:cNvPicPr>
          <p:nvPr/>
        </p:nvPicPr>
        <p:blipFill>
          <a:blip r:embed="rId3"/>
          <a:stretch>
            <a:fillRect/>
          </a:stretch>
        </p:blipFill>
        <p:spPr>
          <a:xfrm>
            <a:off x="2023860" y="3545840"/>
            <a:ext cx="7845727" cy="2717695"/>
          </a:xfrm>
          <a:prstGeom prst="rect">
            <a:avLst/>
          </a:prstGeom>
        </p:spPr>
      </p:pic>
    </p:spTree>
    <p:extLst>
      <p:ext uri="{BB962C8B-B14F-4D97-AF65-F5344CB8AC3E}">
        <p14:creationId xmlns:p14="http://schemas.microsoft.com/office/powerpoint/2010/main" val="612261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BA06F-E517-1B04-37FA-4B8F21CD99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53CE1-6E6D-67E3-E959-47E26D197EC8}"/>
              </a:ext>
            </a:extLst>
          </p:cNvPr>
          <p:cNvSpPr>
            <a:spLocks noGrp="1"/>
          </p:cNvSpPr>
          <p:nvPr>
            <p:ph type="title"/>
          </p:nvPr>
        </p:nvSpPr>
        <p:spPr>
          <a:xfrm>
            <a:off x="838200" y="3595"/>
            <a:ext cx="10515600" cy="1325563"/>
          </a:xfrm>
        </p:spPr>
        <p:txBody>
          <a:bodyPr/>
          <a:lstStyle/>
          <a:p>
            <a:pPr algn="ctr"/>
            <a:r>
              <a:rPr lang="en-US" dirty="0">
                <a:latin typeface="Palatino" pitchFamily="2" charset="77"/>
                <a:ea typeface="Palatino" pitchFamily="2" charset="77"/>
              </a:rPr>
              <a:t>A grid covering problem</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FB5BCD6E-348C-4913-9506-9CEE48859FD2}"/>
                  </a:ext>
                </a:extLst>
              </p:cNvPr>
              <p:cNvSpPr/>
              <p:nvPr/>
            </p:nvSpPr>
            <p:spPr>
              <a:xfrm>
                <a:off x="703061" y="1445213"/>
                <a:ext cx="10515600" cy="1615440"/>
              </a:xfrm>
              <a:custGeom>
                <a:avLst/>
                <a:gdLst>
                  <a:gd name="csX0" fmla="*/ 0 w 10515600"/>
                  <a:gd name="csY0" fmla="*/ 0 h 1615440"/>
                  <a:gd name="csX1" fmla="*/ 584200 w 10515600"/>
                  <a:gd name="csY1" fmla="*/ 0 h 1615440"/>
                  <a:gd name="csX2" fmla="*/ 1063244 w 10515600"/>
                  <a:gd name="csY2" fmla="*/ 0 h 1615440"/>
                  <a:gd name="csX3" fmla="*/ 1542288 w 10515600"/>
                  <a:gd name="csY3" fmla="*/ 0 h 1615440"/>
                  <a:gd name="csX4" fmla="*/ 2126488 w 10515600"/>
                  <a:gd name="csY4" fmla="*/ 0 h 1615440"/>
                  <a:gd name="csX5" fmla="*/ 2815844 w 10515600"/>
                  <a:gd name="csY5" fmla="*/ 0 h 1615440"/>
                  <a:gd name="csX6" fmla="*/ 3505200 w 10515600"/>
                  <a:gd name="csY6" fmla="*/ 0 h 1615440"/>
                  <a:gd name="csX7" fmla="*/ 4194556 w 10515600"/>
                  <a:gd name="csY7" fmla="*/ 0 h 1615440"/>
                  <a:gd name="csX8" fmla="*/ 4989068 w 10515600"/>
                  <a:gd name="csY8" fmla="*/ 0 h 1615440"/>
                  <a:gd name="csX9" fmla="*/ 5573268 w 10515600"/>
                  <a:gd name="csY9" fmla="*/ 0 h 1615440"/>
                  <a:gd name="csX10" fmla="*/ 6262624 w 10515600"/>
                  <a:gd name="csY10" fmla="*/ 0 h 1615440"/>
                  <a:gd name="csX11" fmla="*/ 6846824 w 10515600"/>
                  <a:gd name="csY11" fmla="*/ 0 h 1615440"/>
                  <a:gd name="csX12" fmla="*/ 7431024 w 10515600"/>
                  <a:gd name="csY12" fmla="*/ 0 h 1615440"/>
                  <a:gd name="csX13" fmla="*/ 8015224 w 10515600"/>
                  <a:gd name="csY13" fmla="*/ 0 h 1615440"/>
                  <a:gd name="csX14" fmla="*/ 8283956 w 10515600"/>
                  <a:gd name="csY14" fmla="*/ 0 h 1615440"/>
                  <a:gd name="csX15" fmla="*/ 8973312 w 10515600"/>
                  <a:gd name="csY15" fmla="*/ 0 h 1615440"/>
                  <a:gd name="csX16" fmla="*/ 9242044 w 10515600"/>
                  <a:gd name="csY16" fmla="*/ 0 h 1615440"/>
                  <a:gd name="csX17" fmla="*/ 9826244 w 10515600"/>
                  <a:gd name="csY17" fmla="*/ 0 h 1615440"/>
                  <a:gd name="csX18" fmla="*/ 10515600 w 10515600"/>
                  <a:gd name="csY18" fmla="*/ 0 h 1615440"/>
                  <a:gd name="csX19" fmla="*/ 10515600 w 10515600"/>
                  <a:gd name="csY19" fmla="*/ 570789 h 1615440"/>
                  <a:gd name="csX20" fmla="*/ 10515600 w 10515600"/>
                  <a:gd name="csY20" fmla="*/ 1060806 h 1615440"/>
                  <a:gd name="csX21" fmla="*/ 10515600 w 10515600"/>
                  <a:gd name="csY21" fmla="*/ 1615440 h 1615440"/>
                  <a:gd name="csX22" fmla="*/ 10141712 w 10515600"/>
                  <a:gd name="csY22" fmla="*/ 1615440 h 1615440"/>
                  <a:gd name="csX23" fmla="*/ 9767824 w 10515600"/>
                  <a:gd name="csY23" fmla="*/ 1615440 h 1615440"/>
                  <a:gd name="csX24" fmla="*/ 8973312 w 10515600"/>
                  <a:gd name="csY24" fmla="*/ 1615440 h 1615440"/>
                  <a:gd name="csX25" fmla="*/ 8178800 w 10515600"/>
                  <a:gd name="csY25" fmla="*/ 1615440 h 1615440"/>
                  <a:gd name="csX26" fmla="*/ 7594600 w 10515600"/>
                  <a:gd name="csY26" fmla="*/ 1615440 h 1615440"/>
                  <a:gd name="csX27" fmla="*/ 6800088 w 10515600"/>
                  <a:gd name="csY27" fmla="*/ 1615440 h 1615440"/>
                  <a:gd name="csX28" fmla="*/ 6215888 w 10515600"/>
                  <a:gd name="csY28" fmla="*/ 1615440 h 1615440"/>
                  <a:gd name="csX29" fmla="*/ 5526532 w 10515600"/>
                  <a:gd name="csY29" fmla="*/ 1615440 h 1615440"/>
                  <a:gd name="csX30" fmla="*/ 5257800 w 10515600"/>
                  <a:gd name="csY30" fmla="*/ 1615440 h 1615440"/>
                  <a:gd name="csX31" fmla="*/ 4463288 w 10515600"/>
                  <a:gd name="csY31" fmla="*/ 1615440 h 1615440"/>
                  <a:gd name="csX32" fmla="*/ 3984244 w 10515600"/>
                  <a:gd name="csY32" fmla="*/ 1615440 h 1615440"/>
                  <a:gd name="csX33" fmla="*/ 3294888 w 10515600"/>
                  <a:gd name="csY33" fmla="*/ 1615440 h 1615440"/>
                  <a:gd name="csX34" fmla="*/ 3026156 w 10515600"/>
                  <a:gd name="csY34" fmla="*/ 1615440 h 1615440"/>
                  <a:gd name="csX35" fmla="*/ 2231644 w 10515600"/>
                  <a:gd name="csY35" fmla="*/ 1615440 h 1615440"/>
                  <a:gd name="csX36" fmla="*/ 1752600 w 10515600"/>
                  <a:gd name="csY36" fmla="*/ 1615440 h 1615440"/>
                  <a:gd name="csX37" fmla="*/ 1168400 w 10515600"/>
                  <a:gd name="csY37" fmla="*/ 1615440 h 1615440"/>
                  <a:gd name="csX38" fmla="*/ 794512 w 10515600"/>
                  <a:gd name="csY38" fmla="*/ 1615440 h 1615440"/>
                  <a:gd name="csX39" fmla="*/ 0 w 10515600"/>
                  <a:gd name="csY39" fmla="*/ 1615440 h 1615440"/>
                  <a:gd name="csX40" fmla="*/ 0 w 10515600"/>
                  <a:gd name="csY40" fmla="*/ 1044651 h 1615440"/>
                  <a:gd name="csX41" fmla="*/ 0 w 10515600"/>
                  <a:gd name="csY41" fmla="*/ 506171 h 1615440"/>
                  <a:gd name="csX42" fmla="*/ 0 w 10515600"/>
                  <a:gd name="csY42" fmla="*/ 0 h 16154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0515600" h="1615440" fill="none" extrusionOk="0">
                    <a:moveTo>
                      <a:pt x="0" y="0"/>
                    </a:moveTo>
                    <a:cubicBezTo>
                      <a:pt x="199634" y="-51373"/>
                      <a:pt x="446638" y="49318"/>
                      <a:pt x="584200" y="0"/>
                    </a:cubicBezTo>
                    <a:cubicBezTo>
                      <a:pt x="721762" y="-49318"/>
                      <a:pt x="930663" y="38378"/>
                      <a:pt x="1063244" y="0"/>
                    </a:cubicBezTo>
                    <a:cubicBezTo>
                      <a:pt x="1195825" y="-38378"/>
                      <a:pt x="1431271" y="30342"/>
                      <a:pt x="1542288" y="0"/>
                    </a:cubicBezTo>
                    <a:cubicBezTo>
                      <a:pt x="1653305" y="-30342"/>
                      <a:pt x="2002343" y="6432"/>
                      <a:pt x="2126488" y="0"/>
                    </a:cubicBezTo>
                    <a:cubicBezTo>
                      <a:pt x="2250633" y="-6432"/>
                      <a:pt x="2527769" y="42761"/>
                      <a:pt x="2815844" y="0"/>
                    </a:cubicBezTo>
                    <a:cubicBezTo>
                      <a:pt x="3103919" y="-42761"/>
                      <a:pt x="3245895" y="80955"/>
                      <a:pt x="3505200" y="0"/>
                    </a:cubicBezTo>
                    <a:cubicBezTo>
                      <a:pt x="3764505" y="-80955"/>
                      <a:pt x="3973551" y="60894"/>
                      <a:pt x="4194556" y="0"/>
                    </a:cubicBezTo>
                    <a:cubicBezTo>
                      <a:pt x="4415561" y="-60894"/>
                      <a:pt x="4634215" y="38307"/>
                      <a:pt x="4989068" y="0"/>
                    </a:cubicBezTo>
                    <a:cubicBezTo>
                      <a:pt x="5343921" y="-38307"/>
                      <a:pt x="5366694" y="14017"/>
                      <a:pt x="5573268" y="0"/>
                    </a:cubicBezTo>
                    <a:cubicBezTo>
                      <a:pt x="5779842" y="-14017"/>
                      <a:pt x="5981864" y="46115"/>
                      <a:pt x="6262624" y="0"/>
                    </a:cubicBezTo>
                    <a:cubicBezTo>
                      <a:pt x="6543384" y="-46115"/>
                      <a:pt x="6606752" y="68194"/>
                      <a:pt x="6846824" y="0"/>
                    </a:cubicBezTo>
                    <a:cubicBezTo>
                      <a:pt x="7086896" y="-68194"/>
                      <a:pt x="7217835" y="65291"/>
                      <a:pt x="7431024" y="0"/>
                    </a:cubicBezTo>
                    <a:cubicBezTo>
                      <a:pt x="7644213" y="-65291"/>
                      <a:pt x="7879463" y="31774"/>
                      <a:pt x="8015224" y="0"/>
                    </a:cubicBezTo>
                    <a:cubicBezTo>
                      <a:pt x="8150985" y="-31774"/>
                      <a:pt x="8212154" y="4755"/>
                      <a:pt x="8283956" y="0"/>
                    </a:cubicBezTo>
                    <a:cubicBezTo>
                      <a:pt x="8355758" y="-4755"/>
                      <a:pt x="8826519" y="17716"/>
                      <a:pt x="8973312" y="0"/>
                    </a:cubicBezTo>
                    <a:cubicBezTo>
                      <a:pt x="9120105" y="-17716"/>
                      <a:pt x="9173478" y="9199"/>
                      <a:pt x="9242044" y="0"/>
                    </a:cubicBezTo>
                    <a:cubicBezTo>
                      <a:pt x="9310610" y="-9199"/>
                      <a:pt x="9591506" y="8584"/>
                      <a:pt x="9826244" y="0"/>
                    </a:cubicBezTo>
                    <a:cubicBezTo>
                      <a:pt x="10060982" y="-8584"/>
                      <a:pt x="10201720" y="53859"/>
                      <a:pt x="10515600" y="0"/>
                    </a:cubicBezTo>
                    <a:cubicBezTo>
                      <a:pt x="10544073" y="119605"/>
                      <a:pt x="10466871" y="298218"/>
                      <a:pt x="10515600" y="570789"/>
                    </a:cubicBezTo>
                    <a:cubicBezTo>
                      <a:pt x="10564329" y="843360"/>
                      <a:pt x="10509099" y="945293"/>
                      <a:pt x="10515600" y="1060806"/>
                    </a:cubicBezTo>
                    <a:cubicBezTo>
                      <a:pt x="10522101" y="1176319"/>
                      <a:pt x="10470221" y="1456463"/>
                      <a:pt x="10515600" y="1615440"/>
                    </a:cubicBezTo>
                    <a:cubicBezTo>
                      <a:pt x="10340140" y="1645719"/>
                      <a:pt x="10274695" y="1583762"/>
                      <a:pt x="10141712" y="1615440"/>
                    </a:cubicBezTo>
                    <a:cubicBezTo>
                      <a:pt x="10008729" y="1647118"/>
                      <a:pt x="9902744" y="1602749"/>
                      <a:pt x="9767824" y="1615440"/>
                    </a:cubicBezTo>
                    <a:cubicBezTo>
                      <a:pt x="9632904" y="1628131"/>
                      <a:pt x="9328068" y="1530003"/>
                      <a:pt x="8973312" y="1615440"/>
                    </a:cubicBezTo>
                    <a:cubicBezTo>
                      <a:pt x="8618556" y="1700877"/>
                      <a:pt x="8531308" y="1549288"/>
                      <a:pt x="8178800" y="1615440"/>
                    </a:cubicBezTo>
                    <a:cubicBezTo>
                      <a:pt x="7826292" y="1681592"/>
                      <a:pt x="7713557" y="1572067"/>
                      <a:pt x="7594600" y="1615440"/>
                    </a:cubicBezTo>
                    <a:cubicBezTo>
                      <a:pt x="7475643" y="1658813"/>
                      <a:pt x="7009492" y="1595162"/>
                      <a:pt x="6800088" y="1615440"/>
                    </a:cubicBezTo>
                    <a:cubicBezTo>
                      <a:pt x="6590684" y="1635718"/>
                      <a:pt x="6389801" y="1550781"/>
                      <a:pt x="6215888" y="1615440"/>
                    </a:cubicBezTo>
                    <a:cubicBezTo>
                      <a:pt x="6041975" y="1680099"/>
                      <a:pt x="5678912" y="1555869"/>
                      <a:pt x="5526532" y="1615440"/>
                    </a:cubicBezTo>
                    <a:cubicBezTo>
                      <a:pt x="5374152" y="1675011"/>
                      <a:pt x="5382254" y="1596187"/>
                      <a:pt x="5257800" y="1615440"/>
                    </a:cubicBezTo>
                    <a:cubicBezTo>
                      <a:pt x="5133346" y="1634693"/>
                      <a:pt x="4836155" y="1579104"/>
                      <a:pt x="4463288" y="1615440"/>
                    </a:cubicBezTo>
                    <a:cubicBezTo>
                      <a:pt x="4090421" y="1651776"/>
                      <a:pt x="4151020" y="1588411"/>
                      <a:pt x="3984244" y="1615440"/>
                    </a:cubicBezTo>
                    <a:cubicBezTo>
                      <a:pt x="3817468" y="1642469"/>
                      <a:pt x="3572374" y="1594570"/>
                      <a:pt x="3294888" y="1615440"/>
                    </a:cubicBezTo>
                    <a:cubicBezTo>
                      <a:pt x="3017402" y="1636310"/>
                      <a:pt x="3151456" y="1607531"/>
                      <a:pt x="3026156" y="1615440"/>
                    </a:cubicBezTo>
                    <a:cubicBezTo>
                      <a:pt x="2900856" y="1623349"/>
                      <a:pt x="2418455" y="1587036"/>
                      <a:pt x="2231644" y="1615440"/>
                    </a:cubicBezTo>
                    <a:cubicBezTo>
                      <a:pt x="2044833" y="1643844"/>
                      <a:pt x="1940374" y="1596393"/>
                      <a:pt x="1752600" y="1615440"/>
                    </a:cubicBezTo>
                    <a:cubicBezTo>
                      <a:pt x="1564826" y="1634487"/>
                      <a:pt x="1305095" y="1595429"/>
                      <a:pt x="1168400" y="1615440"/>
                    </a:cubicBezTo>
                    <a:cubicBezTo>
                      <a:pt x="1031705" y="1635451"/>
                      <a:pt x="927881" y="1593542"/>
                      <a:pt x="794512" y="1615440"/>
                    </a:cubicBezTo>
                    <a:cubicBezTo>
                      <a:pt x="661143" y="1637338"/>
                      <a:pt x="164008" y="1529725"/>
                      <a:pt x="0" y="1615440"/>
                    </a:cubicBezTo>
                    <a:cubicBezTo>
                      <a:pt x="-32487" y="1380016"/>
                      <a:pt x="492" y="1232231"/>
                      <a:pt x="0" y="1044651"/>
                    </a:cubicBezTo>
                    <a:cubicBezTo>
                      <a:pt x="-492" y="857071"/>
                      <a:pt x="2665" y="771683"/>
                      <a:pt x="0" y="506171"/>
                    </a:cubicBezTo>
                    <a:cubicBezTo>
                      <a:pt x="-2665" y="240659"/>
                      <a:pt x="28365" y="208886"/>
                      <a:pt x="0" y="0"/>
                    </a:cubicBezTo>
                    <a:close/>
                  </a:path>
                  <a:path w="10515600" h="1615440" stroke="0" extrusionOk="0">
                    <a:moveTo>
                      <a:pt x="0" y="0"/>
                    </a:moveTo>
                    <a:cubicBezTo>
                      <a:pt x="117769" y="-54612"/>
                      <a:pt x="363642" y="16397"/>
                      <a:pt x="479044" y="0"/>
                    </a:cubicBezTo>
                    <a:cubicBezTo>
                      <a:pt x="594446" y="-16397"/>
                      <a:pt x="677892" y="18700"/>
                      <a:pt x="747776" y="0"/>
                    </a:cubicBezTo>
                    <a:cubicBezTo>
                      <a:pt x="817660" y="-18700"/>
                      <a:pt x="1147191" y="42425"/>
                      <a:pt x="1542288" y="0"/>
                    </a:cubicBezTo>
                    <a:cubicBezTo>
                      <a:pt x="1937385" y="-42425"/>
                      <a:pt x="1903667" y="55036"/>
                      <a:pt x="2021332" y="0"/>
                    </a:cubicBezTo>
                    <a:cubicBezTo>
                      <a:pt x="2138997" y="-55036"/>
                      <a:pt x="2261555" y="30614"/>
                      <a:pt x="2500376" y="0"/>
                    </a:cubicBezTo>
                    <a:cubicBezTo>
                      <a:pt x="2739197" y="-30614"/>
                      <a:pt x="2992326" y="934"/>
                      <a:pt x="3294888" y="0"/>
                    </a:cubicBezTo>
                    <a:cubicBezTo>
                      <a:pt x="3597450" y="-934"/>
                      <a:pt x="3536470" y="20588"/>
                      <a:pt x="3668776" y="0"/>
                    </a:cubicBezTo>
                    <a:cubicBezTo>
                      <a:pt x="3801082" y="-20588"/>
                      <a:pt x="4167052" y="95069"/>
                      <a:pt x="4463288" y="0"/>
                    </a:cubicBezTo>
                    <a:cubicBezTo>
                      <a:pt x="4759524" y="-95069"/>
                      <a:pt x="4927052" y="44879"/>
                      <a:pt x="5257800" y="0"/>
                    </a:cubicBezTo>
                    <a:cubicBezTo>
                      <a:pt x="5588548" y="-44879"/>
                      <a:pt x="5635378" y="45685"/>
                      <a:pt x="5842000" y="0"/>
                    </a:cubicBezTo>
                    <a:cubicBezTo>
                      <a:pt x="6048622" y="-45685"/>
                      <a:pt x="6336244" y="84925"/>
                      <a:pt x="6636512" y="0"/>
                    </a:cubicBezTo>
                    <a:cubicBezTo>
                      <a:pt x="6936780" y="-84925"/>
                      <a:pt x="6983770" y="37784"/>
                      <a:pt x="7115556" y="0"/>
                    </a:cubicBezTo>
                    <a:cubicBezTo>
                      <a:pt x="7247342" y="-37784"/>
                      <a:pt x="7473141" y="52757"/>
                      <a:pt x="7594600" y="0"/>
                    </a:cubicBezTo>
                    <a:cubicBezTo>
                      <a:pt x="7716059" y="-52757"/>
                      <a:pt x="8131150" y="920"/>
                      <a:pt x="8283956" y="0"/>
                    </a:cubicBezTo>
                    <a:cubicBezTo>
                      <a:pt x="8436762" y="-920"/>
                      <a:pt x="8664826" y="24800"/>
                      <a:pt x="8763000" y="0"/>
                    </a:cubicBezTo>
                    <a:cubicBezTo>
                      <a:pt x="8861174" y="-24800"/>
                      <a:pt x="9272964" y="43339"/>
                      <a:pt x="9557512" y="0"/>
                    </a:cubicBezTo>
                    <a:cubicBezTo>
                      <a:pt x="9842060" y="-43339"/>
                      <a:pt x="10044680" y="73864"/>
                      <a:pt x="10515600" y="0"/>
                    </a:cubicBezTo>
                    <a:cubicBezTo>
                      <a:pt x="10533615" y="182775"/>
                      <a:pt x="10478869" y="394270"/>
                      <a:pt x="10515600" y="538480"/>
                    </a:cubicBezTo>
                    <a:cubicBezTo>
                      <a:pt x="10552331" y="682690"/>
                      <a:pt x="10462634" y="838704"/>
                      <a:pt x="10515600" y="1093114"/>
                    </a:cubicBezTo>
                    <a:cubicBezTo>
                      <a:pt x="10568566" y="1347524"/>
                      <a:pt x="10515215" y="1387067"/>
                      <a:pt x="10515600" y="1615440"/>
                    </a:cubicBezTo>
                    <a:cubicBezTo>
                      <a:pt x="10386768" y="1635191"/>
                      <a:pt x="10232234" y="1586345"/>
                      <a:pt x="10141712" y="1615440"/>
                    </a:cubicBezTo>
                    <a:cubicBezTo>
                      <a:pt x="10051190" y="1644535"/>
                      <a:pt x="9821524" y="1562125"/>
                      <a:pt x="9557512" y="1615440"/>
                    </a:cubicBezTo>
                    <a:cubicBezTo>
                      <a:pt x="9293500" y="1668755"/>
                      <a:pt x="9328409" y="1575864"/>
                      <a:pt x="9183624" y="1615440"/>
                    </a:cubicBezTo>
                    <a:cubicBezTo>
                      <a:pt x="9038839" y="1655016"/>
                      <a:pt x="8786483" y="1597558"/>
                      <a:pt x="8599424" y="1615440"/>
                    </a:cubicBezTo>
                    <a:cubicBezTo>
                      <a:pt x="8412365" y="1633322"/>
                      <a:pt x="8414709" y="1585495"/>
                      <a:pt x="8330692" y="1615440"/>
                    </a:cubicBezTo>
                    <a:cubicBezTo>
                      <a:pt x="8246675" y="1645385"/>
                      <a:pt x="8177963" y="1601338"/>
                      <a:pt x="8061960" y="1615440"/>
                    </a:cubicBezTo>
                    <a:cubicBezTo>
                      <a:pt x="7945957" y="1629542"/>
                      <a:pt x="7703014" y="1595312"/>
                      <a:pt x="7477760" y="1615440"/>
                    </a:cubicBezTo>
                    <a:cubicBezTo>
                      <a:pt x="7252506" y="1635568"/>
                      <a:pt x="7252717" y="1593334"/>
                      <a:pt x="7103872" y="1615440"/>
                    </a:cubicBezTo>
                    <a:cubicBezTo>
                      <a:pt x="6955027" y="1637546"/>
                      <a:pt x="6731082" y="1556799"/>
                      <a:pt x="6414516" y="1615440"/>
                    </a:cubicBezTo>
                    <a:cubicBezTo>
                      <a:pt x="6097950" y="1674081"/>
                      <a:pt x="6209104" y="1581482"/>
                      <a:pt x="6040628" y="1615440"/>
                    </a:cubicBezTo>
                    <a:cubicBezTo>
                      <a:pt x="5872152" y="1649398"/>
                      <a:pt x="5612756" y="1540805"/>
                      <a:pt x="5351272" y="1615440"/>
                    </a:cubicBezTo>
                    <a:cubicBezTo>
                      <a:pt x="5089788" y="1690075"/>
                      <a:pt x="5214554" y="1588905"/>
                      <a:pt x="5082540" y="1615440"/>
                    </a:cubicBezTo>
                    <a:cubicBezTo>
                      <a:pt x="4950526" y="1641975"/>
                      <a:pt x="4664612" y="1582145"/>
                      <a:pt x="4393184" y="1615440"/>
                    </a:cubicBezTo>
                    <a:cubicBezTo>
                      <a:pt x="4121756" y="1648735"/>
                      <a:pt x="4202348" y="1584671"/>
                      <a:pt x="4019296" y="1615440"/>
                    </a:cubicBezTo>
                    <a:cubicBezTo>
                      <a:pt x="3836244" y="1646209"/>
                      <a:pt x="3833682" y="1592421"/>
                      <a:pt x="3750564" y="1615440"/>
                    </a:cubicBezTo>
                    <a:cubicBezTo>
                      <a:pt x="3667446" y="1638459"/>
                      <a:pt x="3558774" y="1579128"/>
                      <a:pt x="3376676" y="1615440"/>
                    </a:cubicBezTo>
                    <a:cubicBezTo>
                      <a:pt x="3194578" y="1651752"/>
                      <a:pt x="2934693" y="1550326"/>
                      <a:pt x="2687320" y="1615440"/>
                    </a:cubicBezTo>
                    <a:cubicBezTo>
                      <a:pt x="2439947" y="1680554"/>
                      <a:pt x="2409273" y="1575949"/>
                      <a:pt x="2313432" y="1615440"/>
                    </a:cubicBezTo>
                    <a:cubicBezTo>
                      <a:pt x="2217591" y="1654931"/>
                      <a:pt x="2115947" y="1612851"/>
                      <a:pt x="2044700" y="1615440"/>
                    </a:cubicBezTo>
                    <a:cubicBezTo>
                      <a:pt x="1973453" y="1618029"/>
                      <a:pt x="1746704" y="1602975"/>
                      <a:pt x="1670812" y="1615440"/>
                    </a:cubicBezTo>
                    <a:cubicBezTo>
                      <a:pt x="1594920" y="1627905"/>
                      <a:pt x="1361608" y="1564314"/>
                      <a:pt x="1191768" y="1615440"/>
                    </a:cubicBezTo>
                    <a:cubicBezTo>
                      <a:pt x="1021928" y="1666566"/>
                      <a:pt x="747020" y="1549488"/>
                      <a:pt x="607568" y="1615440"/>
                    </a:cubicBezTo>
                    <a:cubicBezTo>
                      <a:pt x="468116" y="1681392"/>
                      <a:pt x="299108" y="1549941"/>
                      <a:pt x="0" y="1615440"/>
                    </a:cubicBezTo>
                    <a:cubicBezTo>
                      <a:pt x="-53136" y="1423226"/>
                      <a:pt x="28103" y="1292757"/>
                      <a:pt x="0" y="1044651"/>
                    </a:cubicBezTo>
                    <a:cubicBezTo>
                      <a:pt x="-28103" y="796545"/>
                      <a:pt x="52198" y="644935"/>
                      <a:pt x="0" y="506171"/>
                    </a:cubicBezTo>
                    <a:cubicBezTo>
                      <a:pt x="-52198" y="367407"/>
                      <a:pt x="29840" y="205182"/>
                      <a:pt x="0" y="0"/>
                    </a:cubicBezTo>
                    <a:close/>
                  </a:path>
                </a:pathLst>
              </a:custGeom>
              <a:solidFill>
                <a:schemeClr val="accent4">
                  <a:lumMod val="20000"/>
                  <a:lumOff val="80000"/>
                </a:schemeClr>
              </a:solidFill>
              <a:ln>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Palatino" pitchFamily="2" charset="77"/>
                    <a:ea typeface="Palatino" pitchFamily="2" charset="77"/>
                  </a:rPr>
                  <a:t>What is the minimum number of cells of an </a:t>
                </a:r>
                <a:r>
                  <a:rPr lang="en-US" sz="2400" i="1" dirty="0">
                    <a:solidFill>
                      <a:schemeClr val="tx1"/>
                    </a:solidFill>
                    <a:latin typeface="Palatino" pitchFamily="2" charset="77"/>
                    <a:ea typeface="Palatino" pitchFamily="2" charset="77"/>
                  </a:rPr>
                  <a:t>N </a:t>
                </a:r>
                <a:r>
                  <a:rPr lang="en-US" sz="2400" dirty="0">
                    <a:solidFill>
                      <a:schemeClr val="tx1"/>
                    </a:solidFill>
                    <a:latin typeface="Palatino" pitchFamily="2" charset="77"/>
                    <a:ea typeface="Palatino" pitchFamily="2" charset="77"/>
                  </a:rPr>
                  <a:t>x</a:t>
                </a:r>
                <a:r>
                  <a:rPr lang="en-US" sz="2400" i="1" dirty="0">
                    <a:solidFill>
                      <a:schemeClr val="tx1"/>
                    </a:solidFill>
                    <a:latin typeface="Palatino" pitchFamily="2" charset="77"/>
                    <a:ea typeface="Palatino" pitchFamily="2" charset="77"/>
                  </a:rPr>
                  <a:t> N </a:t>
                </a:r>
                <a:r>
                  <a:rPr lang="en-US" sz="2400" dirty="0">
                    <a:solidFill>
                      <a:schemeClr val="tx1"/>
                    </a:solidFill>
                    <a:latin typeface="Palatino" pitchFamily="2" charset="77"/>
                    <a:ea typeface="Palatino" pitchFamily="2" charset="77"/>
                  </a:rPr>
                  <a:t>grid that intersects all rectangles of area </a:t>
                </a:r>
                <a14:m>
                  <m:oMath xmlns:m="http://schemas.openxmlformats.org/officeDocument/2006/math">
                    <m:r>
                      <a:rPr lang="en-US" sz="2400" b="0" i="1" smtClean="0">
                        <a:solidFill>
                          <a:schemeClr val="tx1"/>
                        </a:solidFill>
                        <a:latin typeface="Cambria Math" panose="02040503050406030204" pitchFamily="18" charset="0"/>
                      </a:rPr>
                      <m:t>≥</m:t>
                    </m:r>
                  </m:oMath>
                </a14:m>
                <a:r>
                  <a:rPr lang="en-US" sz="2400" dirty="0">
                    <a:solidFill>
                      <a:schemeClr val="tx1"/>
                    </a:solidFill>
                    <a:latin typeface="Palatino" pitchFamily="2" charset="77"/>
                    <a:ea typeface="Palatino" pitchFamily="2" charset="77"/>
                  </a:rPr>
                  <a:t> </a:t>
                </a:r>
                <a:r>
                  <a:rPr lang="en-US" sz="2400" i="1" dirty="0">
                    <a:solidFill>
                      <a:schemeClr val="tx1"/>
                    </a:solidFill>
                    <a:latin typeface="Palatino" pitchFamily="2" charset="77"/>
                    <a:ea typeface="Palatino" pitchFamily="2" charset="77"/>
                  </a:rPr>
                  <a:t>N</a:t>
                </a:r>
                <a:r>
                  <a:rPr lang="en-US" sz="2400" dirty="0">
                    <a:solidFill>
                      <a:schemeClr val="tx1"/>
                    </a:solidFill>
                    <a:latin typeface="Palatino" pitchFamily="2" charset="77"/>
                    <a:ea typeface="Palatino" pitchFamily="2" charset="77"/>
                  </a:rPr>
                  <a:t>?</a:t>
                </a:r>
              </a:p>
            </p:txBody>
          </p:sp>
        </mc:Choice>
        <mc:Fallback xmlns="">
          <p:sp>
            <p:nvSpPr>
              <p:cNvPr id="5" name="Rectangle 4">
                <a:extLst>
                  <a:ext uri="{FF2B5EF4-FFF2-40B4-BE49-F238E27FC236}">
                    <a16:creationId xmlns:a16="http://schemas.microsoft.com/office/drawing/2014/main" id="{FB5BCD6E-348C-4913-9506-9CEE48859FD2}"/>
                  </a:ext>
                </a:extLst>
              </p:cNvPr>
              <p:cNvSpPr>
                <a:spLocks noRot="1" noChangeAspect="1" noMove="1" noResize="1" noEditPoints="1" noAdjustHandles="1" noChangeArrowheads="1" noChangeShapeType="1" noTextEdit="1"/>
              </p:cNvSpPr>
              <p:nvPr/>
            </p:nvSpPr>
            <p:spPr>
              <a:xfrm>
                <a:off x="703061" y="1445213"/>
                <a:ext cx="10515600" cy="1615440"/>
              </a:xfrm>
              <a:prstGeom prst="rect">
                <a:avLst/>
              </a:prstGeom>
              <a:blipFill>
                <a:blip r:embed="rId2"/>
                <a:stretch>
                  <a:fillRect/>
                </a:stretch>
              </a:blipFill>
              <a:ln>
                <a:extLst>
                  <a:ext uri="{C807C97D-BFC1-408E-A445-0C87EB9F89A2}">
                    <ask:lineSketchStyleProps xmlns:ask="http://schemas.microsoft.com/office/drawing/2018/sketchyshapes" sd="1219033472">
                      <a:custGeom>
                        <a:avLst/>
                        <a:gdLst>
                          <a:gd name="csX0" fmla="*/ 0 w 10515600"/>
                          <a:gd name="csY0" fmla="*/ 0 h 1615440"/>
                          <a:gd name="csX1" fmla="*/ 584200 w 10515600"/>
                          <a:gd name="csY1" fmla="*/ 0 h 1615440"/>
                          <a:gd name="csX2" fmla="*/ 1063244 w 10515600"/>
                          <a:gd name="csY2" fmla="*/ 0 h 1615440"/>
                          <a:gd name="csX3" fmla="*/ 1542288 w 10515600"/>
                          <a:gd name="csY3" fmla="*/ 0 h 1615440"/>
                          <a:gd name="csX4" fmla="*/ 2126488 w 10515600"/>
                          <a:gd name="csY4" fmla="*/ 0 h 1615440"/>
                          <a:gd name="csX5" fmla="*/ 2815844 w 10515600"/>
                          <a:gd name="csY5" fmla="*/ 0 h 1615440"/>
                          <a:gd name="csX6" fmla="*/ 3505200 w 10515600"/>
                          <a:gd name="csY6" fmla="*/ 0 h 1615440"/>
                          <a:gd name="csX7" fmla="*/ 4194556 w 10515600"/>
                          <a:gd name="csY7" fmla="*/ 0 h 1615440"/>
                          <a:gd name="csX8" fmla="*/ 4989068 w 10515600"/>
                          <a:gd name="csY8" fmla="*/ 0 h 1615440"/>
                          <a:gd name="csX9" fmla="*/ 5573268 w 10515600"/>
                          <a:gd name="csY9" fmla="*/ 0 h 1615440"/>
                          <a:gd name="csX10" fmla="*/ 6262624 w 10515600"/>
                          <a:gd name="csY10" fmla="*/ 0 h 1615440"/>
                          <a:gd name="csX11" fmla="*/ 6846824 w 10515600"/>
                          <a:gd name="csY11" fmla="*/ 0 h 1615440"/>
                          <a:gd name="csX12" fmla="*/ 7431024 w 10515600"/>
                          <a:gd name="csY12" fmla="*/ 0 h 1615440"/>
                          <a:gd name="csX13" fmla="*/ 8015224 w 10515600"/>
                          <a:gd name="csY13" fmla="*/ 0 h 1615440"/>
                          <a:gd name="csX14" fmla="*/ 8283956 w 10515600"/>
                          <a:gd name="csY14" fmla="*/ 0 h 1615440"/>
                          <a:gd name="csX15" fmla="*/ 8973312 w 10515600"/>
                          <a:gd name="csY15" fmla="*/ 0 h 1615440"/>
                          <a:gd name="csX16" fmla="*/ 9242044 w 10515600"/>
                          <a:gd name="csY16" fmla="*/ 0 h 1615440"/>
                          <a:gd name="csX17" fmla="*/ 9826244 w 10515600"/>
                          <a:gd name="csY17" fmla="*/ 0 h 1615440"/>
                          <a:gd name="csX18" fmla="*/ 10515600 w 10515600"/>
                          <a:gd name="csY18" fmla="*/ 0 h 1615440"/>
                          <a:gd name="csX19" fmla="*/ 10515600 w 10515600"/>
                          <a:gd name="csY19" fmla="*/ 570789 h 1615440"/>
                          <a:gd name="csX20" fmla="*/ 10515600 w 10515600"/>
                          <a:gd name="csY20" fmla="*/ 1060806 h 1615440"/>
                          <a:gd name="csX21" fmla="*/ 10515600 w 10515600"/>
                          <a:gd name="csY21" fmla="*/ 1615440 h 1615440"/>
                          <a:gd name="csX22" fmla="*/ 10141712 w 10515600"/>
                          <a:gd name="csY22" fmla="*/ 1615440 h 1615440"/>
                          <a:gd name="csX23" fmla="*/ 9767824 w 10515600"/>
                          <a:gd name="csY23" fmla="*/ 1615440 h 1615440"/>
                          <a:gd name="csX24" fmla="*/ 8973312 w 10515600"/>
                          <a:gd name="csY24" fmla="*/ 1615440 h 1615440"/>
                          <a:gd name="csX25" fmla="*/ 8178800 w 10515600"/>
                          <a:gd name="csY25" fmla="*/ 1615440 h 1615440"/>
                          <a:gd name="csX26" fmla="*/ 7594600 w 10515600"/>
                          <a:gd name="csY26" fmla="*/ 1615440 h 1615440"/>
                          <a:gd name="csX27" fmla="*/ 6800088 w 10515600"/>
                          <a:gd name="csY27" fmla="*/ 1615440 h 1615440"/>
                          <a:gd name="csX28" fmla="*/ 6215888 w 10515600"/>
                          <a:gd name="csY28" fmla="*/ 1615440 h 1615440"/>
                          <a:gd name="csX29" fmla="*/ 5526532 w 10515600"/>
                          <a:gd name="csY29" fmla="*/ 1615440 h 1615440"/>
                          <a:gd name="csX30" fmla="*/ 5257800 w 10515600"/>
                          <a:gd name="csY30" fmla="*/ 1615440 h 1615440"/>
                          <a:gd name="csX31" fmla="*/ 4463288 w 10515600"/>
                          <a:gd name="csY31" fmla="*/ 1615440 h 1615440"/>
                          <a:gd name="csX32" fmla="*/ 3984244 w 10515600"/>
                          <a:gd name="csY32" fmla="*/ 1615440 h 1615440"/>
                          <a:gd name="csX33" fmla="*/ 3294888 w 10515600"/>
                          <a:gd name="csY33" fmla="*/ 1615440 h 1615440"/>
                          <a:gd name="csX34" fmla="*/ 3026156 w 10515600"/>
                          <a:gd name="csY34" fmla="*/ 1615440 h 1615440"/>
                          <a:gd name="csX35" fmla="*/ 2231644 w 10515600"/>
                          <a:gd name="csY35" fmla="*/ 1615440 h 1615440"/>
                          <a:gd name="csX36" fmla="*/ 1752600 w 10515600"/>
                          <a:gd name="csY36" fmla="*/ 1615440 h 1615440"/>
                          <a:gd name="csX37" fmla="*/ 1168400 w 10515600"/>
                          <a:gd name="csY37" fmla="*/ 1615440 h 1615440"/>
                          <a:gd name="csX38" fmla="*/ 794512 w 10515600"/>
                          <a:gd name="csY38" fmla="*/ 1615440 h 1615440"/>
                          <a:gd name="csX39" fmla="*/ 0 w 10515600"/>
                          <a:gd name="csY39" fmla="*/ 1615440 h 1615440"/>
                          <a:gd name="csX40" fmla="*/ 0 w 10515600"/>
                          <a:gd name="csY40" fmla="*/ 1044651 h 1615440"/>
                          <a:gd name="csX41" fmla="*/ 0 w 10515600"/>
                          <a:gd name="csY41" fmla="*/ 506171 h 1615440"/>
                          <a:gd name="csX42" fmla="*/ 0 w 10515600"/>
                          <a:gd name="csY42" fmla="*/ 0 h 16154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0515600" h="1615440" fill="none" extrusionOk="0">
                            <a:moveTo>
                              <a:pt x="0" y="0"/>
                            </a:moveTo>
                            <a:cubicBezTo>
                              <a:pt x="199634" y="-51373"/>
                              <a:pt x="446638" y="49318"/>
                              <a:pt x="584200" y="0"/>
                            </a:cubicBezTo>
                            <a:cubicBezTo>
                              <a:pt x="721762" y="-49318"/>
                              <a:pt x="930663" y="38378"/>
                              <a:pt x="1063244" y="0"/>
                            </a:cubicBezTo>
                            <a:cubicBezTo>
                              <a:pt x="1195825" y="-38378"/>
                              <a:pt x="1431271" y="30342"/>
                              <a:pt x="1542288" y="0"/>
                            </a:cubicBezTo>
                            <a:cubicBezTo>
                              <a:pt x="1653305" y="-30342"/>
                              <a:pt x="2002343" y="6432"/>
                              <a:pt x="2126488" y="0"/>
                            </a:cubicBezTo>
                            <a:cubicBezTo>
                              <a:pt x="2250633" y="-6432"/>
                              <a:pt x="2527769" y="42761"/>
                              <a:pt x="2815844" y="0"/>
                            </a:cubicBezTo>
                            <a:cubicBezTo>
                              <a:pt x="3103919" y="-42761"/>
                              <a:pt x="3245895" y="80955"/>
                              <a:pt x="3505200" y="0"/>
                            </a:cubicBezTo>
                            <a:cubicBezTo>
                              <a:pt x="3764505" y="-80955"/>
                              <a:pt x="3973551" y="60894"/>
                              <a:pt x="4194556" y="0"/>
                            </a:cubicBezTo>
                            <a:cubicBezTo>
                              <a:pt x="4415561" y="-60894"/>
                              <a:pt x="4634215" y="38307"/>
                              <a:pt x="4989068" y="0"/>
                            </a:cubicBezTo>
                            <a:cubicBezTo>
                              <a:pt x="5343921" y="-38307"/>
                              <a:pt x="5366694" y="14017"/>
                              <a:pt x="5573268" y="0"/>
                            </a:cubicBezTo>
                            <a:cubicBezTo>
                              <a:pt x="5779842" y="-14017"/>
                              <a:pt x="5981864" y="46115"/>
                              <a:pt x="6262624" y="0"/>
                            </a:cubicBezTo>
                            <a:cubicBezTo>
                              <a:pt x="6543384" y="-46115"/>
                              <a:pt x="6606752" y="68194"/>
                              <a:pt x="6846824" y="0"/>
                            </a:cubicBezTo>
                            <a:cubicBezTo>
                              <a:pt x="7086896" y="-68194"/>
                              <a:pt x="7217835" y="65291"/>
                              <a:pt x="7431024" y="0"/>
                            </a:cubicBezTo>
                            <a:cubicBezTo>
                              <a:pt x="7644213" y="-65291"/>
                              <a:pt x="7879463" y="31774"/>
                              <a:pt x="8015224" y="0"/>
                            </a:cubicBezTo>
                            <a:cubicBezTo>
                              <a:pt x="8150985" y="-31774"/>
                              <a:pt x="8212154" y="4755"/>
                              <a:pt x="8283956" y="0"/>
                            </a:cubicBezTo>
                            <a:cubicBezTo>
                              <a:pt x="8355758" y="-4755"/>
                              <a:pt x="8826519" y="17716"/>
                              <a:pt x="8973312" y="0"/>
                            </a:cubicBezTo>
                            <a:cubicBezTo>
                              <a:pt x="9120105" y="-17716"/>
                              <a:pt x="9173478" y="9199"/>
                              <a:pt x="9242044" y="0"/>
                            </a:cubicBezTo>
                            <a:cubicBezTo>
                              <a:pt x="9310610" y="-9199"/>
                              <a:pt x="9591506" y="8584"/>
                              <a:pt x="9826244" y="0"/>
                            </a:cubicBezTo>
                            <a:cubicBezTo>
                              <a:pt x="10060982" y="-8584"/>
                              <a:pt x="10201720" y="53859"/>
                              <a:pt x="10515600" y="0"/>
                            </a:cubicBezTo>
                            <a:cubicBezTo>
                              <a:pt x="10544073" y="119605"/>
                              <a:pt x="10466871" y="298218"/>
                              <a:pt x="10515600" y="570789"/>
                            </a:cubicBezTo>
                            <a:cubicBezTo>
                              <a:pt x="10564329" y="843360"/>
                              <a:pt x="10509099" y="945293"/>
                              <a:pt x="10515600" y="1060806"/>
                            </a:cubicBezTo>
                            <a:cubicBezTo>
                              <a:pt x="10522101" y="1176319"/>
                              <a:pt x="10470221" y="1456463"/>
                              <a:pt x="10515600" y="1615440"/>
                            </a:cubicBezTo>
                            <a:cubicBezTo>
                              <a:pt x="10340140" y="1645719"/>
                              <a:pt x="10274695" y="1583762"/>
                              <a:pt x="10141712" y="1615440"/>
                            </a:cubicBezTo>
                            <a:cubicBezTo>
                              <a:pt x="10008729" y="1647118"/>
                              <a:pt x="9902744" y="1602749"/>
                              <a:pt x="9767824" y="1615440"/>
                            </a:cubicBezTo>
                            <a:cubicBezTo>
                              <a:pt x="9632904" y="1628131"/>
                              <a:pt x="9328068" y="1530003"/>
                              <a:pt x="8973312" y="1615440"/>
                            </a:cubicBezTo>
                            <a:cubicBezTo>
                              <a:pt x="8618556" y="1700877"/>
                              <a:pt x="8531308" y="1549288"/>
                              <a:pt x="8178800" y="1615440"/>
                            </a:cubicBezTo>
                            <a:cubicBezTo>
                              <a:pt x="7826292" y="1681592"/>
                              <a:pt x="7713557" y="1572067"/>
                              <a:pt x="7594600" y="1615440"/>
                            </a:cubicBezTo>
                            <a:cubicBezTo>
                              <a:pt x="7475643" y="1658813"/>
                              <a:pt x="7009492" y="1595162"/>
                              <a:pt x="6800088" y="1615440"/>
                            </a:cubicBezTo>
                            <a:cubicBezTo>
                              <a:pt x="6590684" y="1635718"/>
                              <a:pt x="6389801" y="1550781"/>
                              <a:pt x="6215888" y="1615440"/>
                            </a:cubicBezTo>
                            <a:cubicBezTo>
                              <a:pt x="6041975" y="1680099"/>
                              <a:pt x="5678912" y="1555869"/>
                              <a:pt x="5526532" y="1615440"/>
                            </a:cubicBezTo>
                            <a:cubicBezTo>
                              <a:pt x="5374152" y="1675011"/>
                              <a:pt x="5382254" y="1596187"/>
                              <a:pt x="5257800" y="1615440"/>
                            </a:cubicBezTo>
                            <a:cubicBezTo>
                              <a:pt x="5133346" y="1634693"/>
                              <a:pt x="4836155" y="1579104"/>
                              <a:pt x="4463288" y="1615440"/>
                            </a:cubicBezTo>
                            <a:cubicBezTo>
                              <a:pt x="4090421" y="1651776"/>
                              <a:pt x="4151020" y="1588411"/>
                              <a:pt x="3984244" y="1615440"/>
                            </a:cubicBezTo>
                            <a:cubicBezTo>
                              <a:pt x="3817468" y="1642469"/>
                              <a:pt x="3572374" y="1594570"/>
                              <a:pt x="3294888" y="1615440"/>
                            </a:cubicBezTo>
                            <a:cubicBezTo>
                              <a:pt x="3017402" y="1636310"/>
                              <a:pt x="3151456" y="1607531"/>
                              <a:pt x="3026156" y="1615440"/>
                            </a:cubicBezTo>
                            <a:cubicBezTo>
                              <a:pt x="2900856" y="1623349"/>
                              <a:pt x="2418455" y="1587036"/>
                              <a:pt x="2231644" y="1615440"/>
                            </a:cubicBezTo>
                            <a:cubicBezTo>
                              <a:pt x="2044833" y="1643844"/>
                              <a:pt x="1940374" y="1596393"/>
                              <a:pt x="1752600" y="1615440"/>
                            </a:cubicBezTo>
                            <a:cubicBezTo>
                              <a:pt x="1564826" y="1634487"/>
                              <a:pt x="1305095" y="1595429"/>
                              <a:pt x="1168400" y="1615440"/>
                            </a:cubicBezTo>
                            <a:cubicBezTo>
                              <a:pt x="1031705" y="1635451"/>
                              <a:pt x="927881" y="1593542"/>
                              <a:pt x="794512" y="1615440"/>
                            </a:cubicBezTo>
                            <a:cubicBezTo>
                              <a:pt x="661143" y="1637338"/>
                              <a:pt x="164008" y="1529725"/>
                              <a:pt x="0" y="1615440"/>
                            </a:cubicBezTo>
                            <a:cubicBezTo>
                              <a:pt x="-32487" y="1380016"/>
                              <a:pt x="492" y="1232231"/>
                              <a:pt x="0" y="1044651"/>
                            </a:cubicBezTo>
                            <a:cubicBezTo>
                              <a:pt x="-492" y="857071"/>
                              <a:pt x="2665" y="771683"/>
                              <a:pt x="0" y="506171"/>
                            </a:cubicBezTo>
                            <a:cubicBezTo>
                              <a:pt x="-2665" y="240659"/>
                              <a:pt x="28365" y="208886"/>
                              <a:pt x="0" y="0"/>
                            </a:cubicBezTo>
                            <a:close/>
                          </a:path>
                          <a:path w="10515600" h="1615440" stroke="0" extrusionOk="0">
                            <a:moveTo>
                              <a:pt x="0" y="0"/>
                            </a:moveTo>
                            <a:cubicBezTo>
                              <a:pt x="117769" y="-54612"/>
                              <a:pt x="363642" y="16397"/>
                              <a:pt x="479044" y="0"/>
                            </a:cubicBezTo>
                            <a:cubicBezTo>
                              <a:pt x="594446" y="-16397"/>
                              <a:pt x="677892" y="18700"/>
                              <a:pt x="747776" y="0"/>
                            </a:cubicBezTo>
                            <a:cubicBezTo>
                              <a:pt x="817660" y="-18700"/>
                              <a:pt x="1147191" y="42425"/>
                              <a:pt x="1542288" y="0"/>
                            </a:cubicBezTo>
                            <a:cubicBezTo>
                              <a:pt x="1937385" y="-42425"/>
                              <a:pt x="1903667" y="55036"/>
                              <a:pt x="2021332" y="0"/>
                            </a:cubicBezTo>
                            <a:cubicBezTo>
                              <a:pt x="2138997" y="-55036"/>
                              <a:pt x="2261555" y="30614"/>
                              <a:pt x="2500376" y="0"/>
                            </a:cubicBezTo>
                            <a:cubicBezTo>
                              <a:pt x="2739197" y="-30614"/>
                              <a:pt x="2992326" y="934"/>
                              <a:pt x="3294888" y="0"/>
                            </a:cubicBezTo>
                            <a:cubicBezTo>
                              <a:pt x="3597450" y="-934"/>
                              <a:pt x="3536470" y="20588"/>
                              <a:pt x="3668776" y="0"/>
                            </a:cubicBezTo>
                            <a:cubicBezTo>
                              <a:pt x="3801082" y="-20588"/>
                              <a:pt x="4167052" y="95069"/>
                              <a:pt x="4463288" y="0"/>
                            </a:cubicBezTo>
                            <a:cubicBezTo>
                              <a:pt x="4759524" y="-95069"/>
                              <a:pt x="4927052" y="44879"/>
                              <a:pt x="5257800" y="0"/>
                            </a:cubicBezTo>
                            <a:cubicBezTo>
                              <a:pt x="5588548" y="-44879"/>
                              <a:pt x="5635378" y="45685"/>
                              <a:pt x="5842000" y="0"/>
                            </a:cubicBezTo>
                            <a:cubicBezTo>
                              <a:pt x="6048622" y="-45685"/>
                              <a:pt x="6336244" y="84925"/>
                              <a:pt x="6636512" y="0"/>
                            </a:cubicBezTo>
                            <a:cubicBezTo>
                              <a:pt x="6936780" y="-84925"/>
                              <a:pt x="6983770" y="37784"/>
                              <a:pt x="7115556" y="0"/>
                            </a:cubicBezTo>
                            <a:cubicBezTo>
                              <a:pt x="7247342" y="-37784"/>
                              <a:pt x="7473141" y="52757"/>
                              <a:pt x="7594600" y="0"/>
                            </a:cubicBezTo>
                            <a:cubicBezTo>
                              <a:pt x="7716059" y="-52757"/>
                              <a:pt x="8131150" y="920"/>
                              <a:pt x="8283956" y="0"/>
                            </a:cubicBezTo>
                            <a:cubicBezTo>
                              <a:pt x="8436762" y="-920"/>
                              <a:pt x="8664826" y="24800"/>
                              <a:pt x="8763000" y="0"/>
                            </a:cubicBezTo>
                            <a:cubicBezTo>
                              <a:pt x="8861174" y="-24800"/>
                              <a:pt x="9272964" y="43339"/>
                              <a:pt x="9557512" y="0"/>
                            </a:cubicBezTo>
                            <a:cubicBezTo>
                              <a:pt x="9842060" y="-43339"/>
                              <a:pt x="10044680" y="73864"/>
                              <a:pt x="10515600" y="0"/>
                            </a:cubicBezTo>
                            <a:cubicBezTo>
                              <a:pt x="10533615" y="182775"/>
                              <a:pt x="10478869" y="394270"/>
                              <a:pt x="10515600" y="538480"/>
                            </a:cubicBezTo>
                            <a:cubicBezTo>
                              <a:pt x="10552331" y="682690"/>
                              <a:pt x="10462634" y="838704"/>
                              <a:pt x="10515600" y="1093114"/>
                            </a:cubicBezTo>
                            <a:cubicBezTo>
                              <a:pt x="10568566" y="1347524"/>
                              <a:pt x="10515215" y="1387067"/>
                              <a:pt x="10515600" y="1615440"/>
                            </a:cubicBezTo>
                            <a:cubicBezTo>
                              <a:pt x="10386768" y="1635191"/>
                              <a:pt x="10232234" y="1586345"/>
                              <a:pt x="10141712" y="1615440"/>
                            </a:cubicBezTo>
                            <a:cubicBezTo>
                              <a:pt x="10051190" y="1644535"/>
                              <a:pt x="9821524" y="1562125"/>
                              <a:pt x="9557512" y="1615440"/>
                            </a:cubicBezTo>
                            <a:cubicBezTo>
                              <a:pt x="9293500" y="1668755"/>
                              <a:pt x="9328409" y="1575864"/>
                              <a:pt x="9183624" y="1615440"/>
                            </a:cubicBezTo>
                            <a:cubicBezTo>
                              <a:pt x="9038839" y="1655016"/>
                              <a:pt x="8786483" y="1597558"/>
                              <a:pt x="8599424" y="1615440"/>
                            </a:cubicBezTo>
                            <a:cubicBezTo>
                              <a:pt x="8412365" y="1633322"/>
                              <a:pt x="8414709" y="1585495"/>
                              <a:pt x="8330692" y="1615440"/>
                            </a:cubicBezTo>
                            <a:cubicBezTo>
                              <a:pt x="8246675" y="1645385"/>
                              <a:pt x="8177963" y="1601338"/>
                              <a:pt x="8061960" y="1615440"/>
                            </a:cubicBezTo>
                            <a:cubicBezTo>
                              <a:pt x="7945957" y="1629542"/>
                              <a:pt x="7703014" y="1595312"/>
                              <a:pt x="7477760" y="1615440"/>
                            </a:cubicBezTo>
                            <a:cubicBezTo>
                              <a:pt x="7252506" y="1635568"/>
                              <a:pt x="7252717" y="1593334"/>
                              <a:pt x="7103872" y="1615440"/>
                            </a:cubicBezTo>
                            <a:cubicBezTo>
                              <a:pt x="6955027" y="1637546"/>
                              <a:pt x="6731082" y="1556799"/>
                              <a:pt x="6414516" y="1615440"/>
                            </a:cubicBezTo>
                            <a:cubicBezTo>
                              <a:pt x="6097950" y="1674081"/>
                              <a:pt x="6209104" y="1581482"/>
                              <a:pt x="6040628" y="1615440"/>
                            </a:cubicBezTo>
                            <a:cubicBezTo>
                              <a:pt x="5872152" y="1649398"/>
                              <a:pt x="5612756" y="1540805"/>
                              <a:pt x="5351272" y="1615440"/>
                            </a:cubicBezTo>
                            <a:cubicBezTo>
                              <a:pt x="5089788" y="1690075"/>
                              <a:pt x="5214554" y="1588905"/>
                              <a:pt x="5082540" y="1615440"/>
                            </a:cubicBezTo>
                            <a:cubicBezTo>
                              <a:pt x="4950526" y="1641975"/>
                              <a:pt x="4664612" y="1582145"/>
                              <a:pt x="4393184" y="1615440"/>
                            </a:cubicBezTo>
                            <a:cubicBezTo>
                              <a:pt x="4121756" y="1648735"/>
                              <a:pt x="4202348" y="1584671"/>
                              <a:pt x="4019296" y="1615440"/>
                            </a:cubicBezTo>
                            <a:cubicBezTo>
                              <a:pt x="3836244" y="1646209"/>
                              <a:pt x="3833682" y="1592421"/>
                              <a:pt x="3750564" y="1615440"/>
                            </a:cubicBezTo>
                            <a:cubicBezTo>
                              <a:pt x="3667446" y="1638459"/>
                              <a:pt x="3558774" y="1579128"/>
                              <a:pt x="3376676" y="1615440"/>
                            </a:cubicBezTo>
                            <a:cubicBezTo>
                              <a:pt x="3194578" y="1651752"/>
                              <a:pt x="2934693" y="1550326"/>
                              <a:pt x="2687320" y="1615440"/>
                            </a:cubicBezTo>
                            <a:cubicBezTo>
                              <a:pt x="2439947" y="1680554"/>
                              <a:pt x="2409273" y="1575949"/>
                              <a:pt x="2313432" y="1615440"/>
                            </a:cubicBezTo>
                            <a:cubicBezTo>
                              <a:pt x="2217591" y="1654931"/>
                              <a:pt x="2115947" y="1612851"/>
                              <a:pt x="2044700" y="1615440"/>
                            </a:cubicBezTo>
                            <a:cubicBezTo>
                              <a:pt x="1973453" y="1618029"/>
                              <a:pt x="1746704" y="1602975"/>
                              <a:pt x="1670812" y="1615440"/>
                            </a:cubicBezTo>
                            <a:cubicBezTo>
                              <a:pt x="1594920" y="1627905"/>
                              <a:pt x="1361608" y="1564314"/>
                              <a:pt x="1191768" y="1615440"/>
                            </a:cubicBezTo>
                            <a:cubicBezTo>
                              <a:pt x="1021928" y="1666566"/>
                              <a:pt x="747020" y="1549488"/>
                              <a:pt x="607568" y="1615440"/>
                            </a:cubicBezTo>
                            <a:cubicBezTo>
                              <a:pt x="468116" y="1681392"/>
                              <a:pt x="299108" y="1549941"/>
                              <a:pt x="0" y="1615440"/>
                            </a:cubicBezTo>
                            <a:cubicBezTo>
                              <a:pt x="-53136" y="1423226"/>
                              <a:pt x="28103" y="1292757"/>
                              <a:pt x="0" y="1044651"/>
                            </a:cubicBezTo>
                            <a:cubicBezTo>
                              <a:pt x="-28103" y="796545"/>
                              <a:pt x="52198" y="644935"/>
                              <a:pt x="0" y="506171"/>
                            </a:cubicBezTo>
                            <a:cubicBezTo>
                              <a:pt x="-52198" y="367407"/>
                              <a:pt x="29840" y="205182"/>
                              <a:pt x="0" y="0"/>
                            </a:cubicBezTo>
                            <a:close/>
                          </a:path>
                        </a:pathLst>
                      </a:custGeom>
                      <ask:type>
                        <ask:lineSketchScribble/>
                      </ask:type>
                    </ask:lineSketchStyleProps>
                  </a:ext>
                </a:extLst>
              </a:ln>
            </p:spPr>
            <p:txBody>
              <a:bodyPr/>
              <a:lstStyle/>
              <a:p>
                <a:r>
                  <a:rPr lang="en-US">
                    <a:noFill/>
                  </a:rPr>
                  <a:t> </a:t>
                </a:r>
              </a:p>
            </p:txBody>
          </p:sp>
        </mc:Fallback>
      </mc:AlternateContent>
      <p:pic>
        <p:nvPicPr>
          <p:cNvPr id="6" name="Picture 5">
            <a:extLst>
              <a:ext uri="{FF2B5EF4-FFF2-40B4-BE49-F238E27FC236}">
                <a16:creationId xmlns:a16="http://schemas.microsoft.com/office/drawing/2014/main" id="{5FB35F19-35FC-6982-8324-0432D1448F0E}"/>
              </a:ext>
            </a:extLst>
          </p:cNvPr>
          <p:cNvPicPr>
            <a:picLocks noChangeAspect="1"/>
          </p:cNvPicPr>
          <p:nvPr/>
        </p:nvPicPr>
        <p:blipFill>
          <a:blip r:embed="rId3"/>
          <a:stretch>
            <a:fillRect/>
          </a:stretch>
        </p:blipFill>
        <p:spPr>
          <a:xfrm>
            <a:off x="1971040" y="3397177"/>
            <a:ext cx="8650202" cy="2856198"/>
          </a:xfrm>
          <a:prstGeom prst="rect">
            <a:avLst/>
          </a:prstGeom>
        </p:spPr>
      </p:pic>
    </p:spTree>
    <p:extLst>
      <p:ext uri="{BB962C8B-B14F-4D97-AF65-F5344CB8AC3E}">
        <p14:creationId xmlns:p14="http://schemas.microsoft.com/office/powerpoint/2010/main" val="4237652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8CEB1FD2-AE7E-2100-49A3-56C9EA27E2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4981" y="587336"/>
            <a:ext cx="3802038" cy="371686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1DC80C6-5BA7-7CD3-0DA9-2A71E38F0072}"/>
              </a:ext>
            </a:extLst>
          </p:cNvPr>
          <p:cNvSpPr txBox="1"/>
          <p:nvPr/>
        </p:nvSpPr>
        <p:spPr>
          <a:xfrm>
            <a:off x="3045726" y="4610602"/>
            <a:ext cx="6100548" cy="584775"/>
          </a:xfrm>
          <a:prstGeom prst="rect">
            <a:avLst/>
          </a:prstGeom>
          <a:noFill/>
        </p:spPr>
        <p:txBody>
          <a:bodyPr wrap="square">
            <a:spAutoFit/>
          </a:bodyPr>
          <a:lstStyle/>
          <a:p>
            <a:pPr algn="ctr" rtl="0">
              <a:buNone/>
            </a:pPr>
            <a:r>
              <a:rPr lang="en-US" sz="3200" b="1" i="0" u="none" strike="noStrike" dirty="0">
                <a:solidFill>
                  <a:srgbClr val="595959"/>
                </a:solidFill>
                <a:effectLst/>
                <a:latin typeface="Palatino" pitchFamily="2" charset="77"/>
                <a:ea typeface="Palatino" pitchFamily="2" charset="77"/>
              </a:rPr>
              <a:t>Leonhard Euler</a:t>
            </a:r>
            <a:r>
              <a:rPr lang="en-US" sz="3200" b="1" dirty="0">
                <a:solidFill>
                  <a:srgbClr val="595959"/>
                </a:solidFill>
                <a:latin typeface="Palatino" pitchFamily="2" charset="77"/>
                <a:ea typeface="Palatino" pitchFamily="2" charset="77"/>
              </a:rPr>
              <a:t> </a:t>
            </a:r>
            <a:r>
              <a:rPr lang="en-US" sz="3200" i="0" u="none" strike="noStrike" dirty="0">
                <a:solidFill>
                  <a:srgbClr val="595959"/>
                </a:solidFill>
                <a:effectLst/>
                <a:latin typeface="Palatino" pitchFamily="2" charset="77"/>
                <a:ea typeface="Palatino" pitchFamily="2" charset="77"/>
              </a:rPr>
              <a:t> (1761)</a:t>
            </a:r>
            <a:endParaRPr lang="en-US" sz="3200" dirty="0">
              <a:effectLst/>
              <a:latin typeface="Palatino" pitchFamily="2" charset="77"/>
              <a:ea typeface="Palatino" pitchFamily="2" charset="77"/>
            </a:endParaRPr>
          </a:p>
        </p:txBody>
      </p:sp>
      <p:sp>
        <p:nvSpPr>
          <p:cNvPr id="8" name="TextBox 7">
            <a:extLst>
              <a:ext uri="{FF2B5EF4-FFF2-40B4-BE49-F238E27FC236}">
                <a16:creationId xmlns:a16="http://schemas.microsoft.com/office/drawing/2014/main" id="{4A517FC9-7179-A352-1E66-913009C19A71}"/>
              </a:ext>
            </a:extLst>
          </p:cNvPr>
          <p:cNvSpPr txBox="1"/>
          <p:nvPr/>
        </p:nvSpPr>
        <p:spPr>
          <a:xfrm>
            <a:off x="717645" y="5389524"/>
            <a:ext cx="10756710" cy="523220"/>
          </a:xfrm>
          <a:prstGeom prst="rect">
            <a:avLst/>
          </a:prstGeom>
          <a:noFill/>
        </p:spPr>
        <p:txBody>
          <a:bodyPr wrap="square">
            <a:spAutoFit/>
          </a:bodyPr>
          <a:lstStyle/>
          <a:p>
            <a:pPr algn="ctr" rtl="0">
              <a:buNone/>
            </a:pPr>
            <a:r>
              <a:rPr lang="en-US" sz="2800" i="1" u="none" strike="noStrike" dirty="0">
                <a:solidFill>
                  <a:srgbClr val="595959"/>
                </a:solidFill>
                <a:effectLst/>
                <a:latin typeface="Palatino" pitchFamily="2" charset="77"/>
                <a:ea typeface="Palatino" pitchFamily="2" charset="77"/>
              </a:rPr>
              <a:t>	Specimen de </a:t>
            </a:r>
            <a:r>
              <a:rPr lang="en-US" sz="2800" i="1" u="none" strike="noStrike" dirty="0" err="1">
                <a:solidFill>
                  <a:srgbClr val="595959"/>
                </a:solidFill>
                <a:effectLst/>
                <a:latin typeface="Palatino" pitchFamily="2" charset="77"/>
                <a:ea typeface="Palatino" pitchFamily="2" charset="77"/>
              </a:rPr>
              <a:t>usu</a:t>
            </a:r>
            <a:r>
              <a:rPr lang="en-US" sz="2800" i="1" u="none" strike="noStrike" dirty="0">
                <a:solidFill>
                  <a:srgbClr val="595959"/>
                </a:solidFill>
                <a:effectLst/>
                <a:latin typeface="Palatino" pitchFamily="2" charset="77"/>
                <a:ea typeface="Palatino" pitchFamily="2" charset="77"/>
              </a:rPr>
              <a:t> </a:t>
            </a:r>
            <a:r>
              <a:rPr lang="en-US" sz="2800" i="1" u="none" strike="noStrike" dirty="0" err="1">
                <a:solidFill>
                  <a:srgbClr val="595959"/>
                </a:solidFill>
                <a:effectLst/>
                <a:latin typeface="Palatino" pitchFamily="2" charset="77"/>
                <a:ea typeface="Palatino" pitchFamily="2" charset="77"/>
              </a:rPr>
              <a:t>observationum</a:t>
            </a:r>
            <a:r>
              <a:rPr lang="en-US" sz="2800" i="1" u="none" strike="noStrike" dirty="0">
                <a:solidFill>
                  <a:srgbClr val="595959"/>
                </a:solidFill>
                <a:effectLst/>
                <a:latin typeface="Palatino" pitchFamily="2" charset="77"/>
                <a:ea typeface="Palatino" pitchFamily="2" charset="77"/>
              </a:rPr>
              <a:t> in </a:t>
            </a:r>
            <a:r>
              <a:rPr lang="en-US" sz="2800" i="1" u="none" strike="noStrike" dirty="0" err="1">
                <a:solidFill>
                  <a:srgbClr val="595959"/>
                </a:solidFill>
                <a:effectLst/>
                <a:latin typeface="Palatino" pitchFamily="2" charset="77"/>
                <a:ea typeface="Palatino" pitchFamily="2" charset="77"/>
              </a:rPr>
              <a:t>mathesi</a:t>
            </a:r>
            <a:r>
              <a:rPr lang="en-US" sz="2800" i="1" u="none" strike="noStrike" dirty="0">
                <a:solidFill>
                  <a:srgbClr val="595959"/>
                </a:solidFill>
                <a:effectLst/>
                <a:latin typeface="Palatino" pitchFamily="2" charset="77"/>
                <a:ea typeface="Palatino" pitchFamily="2" charset="77"/>
              </a:rPr>
              <a:t> pura</a:t>
            </a:r>
            <a:endParaRPr lang="en-US" sz="2800" i="1" dirty="0">
              <a:effectLst/>
              <a:latin typeface="Palatino" pitchFamily="2" charset="77"/>
              <a:ea typeface="Palatino" pitchFamily="2" charset="77"/>
            </a:endParaRPr>
          </a:p>
        </p:txBody>
      </p:sp>
      <p:sp>
        <p:nvSpPr>
          <p:cNvPr id="9" name="TextBox 8">
            <a:extLst>
              <a:ext uri="{FF2B5EF4-FFF2-40B4-BE49-F238E27FC236}">
                <a16:creationId xmlns:a16="http://schemas.microsoft.com/office/drawing/2014/main" id="{E26DCC7E-B827-D885-A200-6AACCA5E3165}"/>
              </a:ext>
            </a:extLst>
          </p:cNvPr>
          <p:cNvSpPr txBox="1"/>
          <p:nvPr/>
        </p:nvSpPr>
        <p:spPr>
          <a:xfrm>
            <a:off x="3404013" y="6085998"/>
            <a:ext cx="5383974" cy="369332"/>
          </a:xfrm>
          <a:prstGeom prst="rect">
            <a:avLst/>
          </a:prstGeom>
          <a:noFill/>
        </p:spPr>
        <p:txBody>
          <a:bodyPr wrap="none" rtlCol="0">
            <a:spAutoFit/>
          </a:bodyPr>
          <a:lstStyle/>
          <a:p>
            <a:r>
              <a:rPr lang="en-US" i="1" dirty="0">
                <a:solidFill>
                  <a:srgbClr val="000000"/>
                </a:solidFill>
                <a:effectLst/>
                <a:latin typeface="Palatino" pitchFamily="2" charset="77"/>
                <a:ea typeface="Palatino" pitchFamily="2" charset="77"/>
              </a:rPr>
              <a:t>(Example of the use of observation in pure mathematics)</a:t>
            </a:r>
            <a:endParaRPr lang="en-US" i="1" dirty="0">
              <a:latin typeface="Palatino" pitchFamily="2" charset="77"/>
              <a:ea typeface="Palatino" pitchFamily="2" charset="77"/>
            </a:endParaRPr>
          </a:p>
        </p:txBody>
      </p:sp>
    </p:spTree>
    <p:extLst>
      <p:ext uri="{BB962C8B-B14F-4D97-AF65-F5344CB8AC3E}">
        <p14:creationId xmlns:p14="http://schemas.microsoft.com/office/powerpoint/2010/main" val="2624045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A5F977F-A352-0059-7689-7C45C658EB46}"/>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2D05B507-2DDC-48E2-4067-166D9FE1ED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9229" y="650242"/>
            <a:ext cx="2033541" cy="198798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FA880B7-776A-A787-5BE8-35ED58D47FE2}"/>
              </a:ext>
            </a:extLst>
          </p:cNvPr>
          <p:cNvSpPr txBox="1"/>
          <p:nvPr/>
        </p:nvSpPr>
        <p:spPr>
          <a:xfrm>
            <a:off x="377686" y="3046510"/>
            <a:ext cx="11436626" cy="3108543"/>
          </a:xfrm>
          <a:prstGeom prst="rect">
            <a:avLst/>
          </a:prstGeom>
          <a:noFill/>
        </p:spPr>
        <p:txBody>
          <a:bodyPr wrap="square">
            <a:spAutoFit/>
          </a:bodyPr>
          <a:lstStyle/>
          <a:p>
            <a:pPr algn="just" rtl="0">
              <a:buNone/>
            </a:pPr>
            <a:r>
              <a:rPr lang="en-US" sz="2800" i="1" dirty="0">
                <a:latin typeface="Palatino" pitchFamily="2" charset="77"/>
                <a:ea typeface="Palatino" pitchFamily="2" charset="77"/>
              </a:rPr>
              <a:t>“It will seem not a little </a:t>
            </a:r>
            <a:r>
              <a:rPr lang="en-US" sz="2800" b="1" i="1" dirty="0">
                <a:solidFill>
                  <a:srgbClr val="0070C0"/>
                </a:solidFill>
                <a:latin typeface="Palatino" pitchFamily="2" charset="77"/>
                <a:ea typeface="Palatino" pitchFamily="2" charset="77"/>
              </a:rPr>
              <a:t>paradoxical to ascribe a great importance to observations even in that part of the mathematical sciences which is usually called Pure Mathematics</a:t>
            </a:r>
            <a:r>
              <a:rPr lang="en-US" sz="2800" i="1" dirty="0">
                <a:latin typeface="Palatino" pitchFamily="2" charset="77"/>
                <a:ea typeface="Palatino" pitchFamily="2" charset="77"/>
              </a:rPr>
              <a:t>, </a:t>
            </a:r>
            <a:r>
              <a:rPr lang="en-US" sz="2800" i="1" dirty="0">
                <a:solidFill>
                  <a:schemeClr val="bg1"/>
                </a:solidFill>
                <a:latin typeface="Palatino" pitchFamily="2" charset="77"/>
                <a:ea typeface="Palatino" pitchFamily="2" charset="77"/>
              </a:rPr>
              <a:t>since the current opinion is that observations are restricted to physical objects that make impression on the senses. As we must refer the numbers to the pure intellect alone, we can hardly understand how observations and quasi-experiments can be of use in investigating the nature of the numbers</a:t>
            </a:r>
            <a:r>
              <a:rPr lang="en-US" sz="2800" i="1" dirty="0">
                <a:latin typeface="Palatino" pitchFamily="2" charset="77"/>
                <a:ea typeface="Palatino" pitchFamily="2" charset="77"/>
              </a:rPr>
              <a:t>” </a:t>
            </a:r>
            <a:endParaRPr lang="en-US" sz="2800" dirty="0">
              <a:effectLst/>
              <a:latin typeface="Palatino" pitchFamily="2" charset="77"/>
              <a:ea typeface="Palatino" pitchFamily="2" charset="77"/>
            </a:endParaRPr>
          </a:p>
        </p:txBody>
      </p:sp>
      <p:sp>
        <p:nvSpPr>
          <p:cNvPr id="2" name="TextBox 1">
            <a:extLst>
              <a:ext uri="{FF2B5EF4-FFF2-40B4-BE49-F238E27FC236}">
                <a16:creationId xmlns:a16="http://schemas.microsoft.com/office/drawing/2014/main" id="{E3094415-48D9-4716-8C5B-A96BE55C0FC6}"/>
              </a:ext>
            </a:extLst>
          </p:cNvPr>
          <p:cNvSpPr txBox="1"/>
          <p:nvPr/>
        </p:nvSpPr>
        <p:spPr>
          <a:xfrm>
            <a:off x="10383077" y="2238116"/>
            <a:ext cx="1431235" cy="400110"/>
          </a:xfrm>
          <a:prstGeom prst="rect">
            <a:avLst/>
          </a:prstGeom>
          <a:noFill/>
        </p:spPr>
        <p:txBody>
          <a:bodyPr wrap="square" rtlCol="0">
            <a:spAutoFit/>
          </a:bodyPr>
          <a:lstStyle/>
          <a:p>
            <a:r>
              <a:rPr lang="en-US" sz="2000" i="1" dirty="0">
                <a:latin typeface="Palatino" pitchFamily="2" charset="77"/>
                <a:ea typeface="Palatino" pitchFamily="2" charset="77"/>
              </a:rPr>
              <a:t>(Part 1)</a:t>
            </a:r>
          </a:p>
        </p:txBody>
      </p:sp>
    </p:spTree>
    <p:extLst>
      <p:ext uri="{BB962C8B-B14F-4D97-AF65-F5344CB8AC3E}">
        <p14:creationId xmlns:p14="http://schemas.microsoft.com/office/powerpoint/2010/main" val="41773510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DD06B8A-77A8-FE1A-3CA0-8384A5AF1F49}"/>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332C4987-5AFE-335D-A9CE-C2746FAFE3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9229" y="650242"/>
            <a:ext cx="2033541" cy="198798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F01C498-D6F4-D8D3-C63B-FDBC39EBFD21}"/>
              </a:ext>
            </a:extLst>
          </p:cNvPr>
          <p:cNvSpPr txBox="1"/>
          <p:nvPr/>
        </p:nvSpPr>
        <p:spPr>
          <a:xfrm>
            <a:off x="377686" y="3046510"/>
            <a:ext cx="11436626" cy="3108543"/>
          </a:xfrm>
          <a:prstGeom prst="rect">
            <a:avLst/>
          </a:prstGeom>
          <a:noFill/>
        </p:spPr>
        <p:txBody>
          <a:bodyPr wrap="square">
            <a:spAutoFit/>
          </a:bodyPr>
          <a:lstStyle/>
          <a:p>
            <a:pPr algn="just" rtl="0">
              <a:buNone/>
            </a:pPr>
            <a:r>
              <a:rPr lang="en-US" sz="2800" i="1" dirty="0">
                <a:latin typeface="Palatino" pitchFamily="2" charset="77"/>
                <a:ea typeface="Palatino" pitchFamily="2" charset="77"/>
              </a:rPr>
              <a:t>“It will seem not a little </a:t>
            </a:r>
            <a:r>
              <a:rPr lang="en-US" sz="2800" b="1" i="1" dirty="0">
                <a:solidFill>
                  <a:srgbClr val="0070C0"/>
                </a:solidFill>
                <a:latin typeface="Palatino" pitchFamily="2" charset="77"/>
                <a:ea typeface="Palatino" pitchFamily="2" charset="77"/>
              </a:rPr>
              <a:t>paradoxical to ascribe a great importance to observations even in that part of the mathematical sciences which is usually called Pure Mathematics</a:t>
            </a:r>
            <a:r>
              <a:rPr lang="en-US" sz="2800" i="1" dirty="0">
                <a:latin typeface="Palatino" pitchFamily="2" charset="77"/>
                <a:ea typeface="Palatino" pitchFamily="2" charset="77"/>
              </a:rPr>
              <a:t>, since the current opinion is that observations are restricted to physical objects that make impression on the senses. As we must refer the numbers to the pure intellect alone, </a:t>
            </a:r>
            <a:r>
              <a:rPr lang="en-US" sz="2800" i="1" dirty="0">
                <a:solidFill>
                  <a:schemeClr val="accent2">
                    <a:lumMod val="75000"/>
                  </a:schemeClr>
                </a:solidFill>
                <a:latin typeface="Palatino" pitchFamily="2" charset="77"/>
                <a:ea typeface="Palatino" pitchFamily="2" charset="77"/>
              </a:rPr>
              <a:t>we can hardly understand how observations and quasi-experiments can be of use in investigating the nature of the numbers</a:t>
            </a:r>
            <a:r>
              <a:rPr lang="en-US" sz="2800" i="1" dirty="0">
                <a:latin typeface="Palatino" pitchFamily="2" charset="77"/>
                <a:ea typeface="Palatino" pitchFamily="2" charset="77"/>
              </a:rPr>
              <a:t>” </a:t>
            </a:r>
            <a:endParaRPr lang="en-US" sz="2800" dirty="0">
              <a:effectLst/>
              <a:latin typeface="Palatino" pitchFamily="2" charset="77"/>
              <a:ea typeface="Palatino" pitchFamily="2" charset="77"/>
            </a:endParaRPr>
          </a:p>
        </p:txBody>
      </p:sp>
      <p:sp>
        <p:nvSpPr>
          <p:cNvPr id="2" name="TextBox 1">
            <a:extLst>
              <a:ext uri="{FF2B5EF4-FFF2-40B4-BE49-F238E27FC236}">
                <a16:creationId xmlns:a16="http://schemas.microsoft.com/office/drawing/2014/main" id="{B044A79D-E63E-DBAD-75E0-0EB34AAB006E}"/>
              </a:ext>
            </a:extLst>
          </p:cNvPr>
          <p:cNvSpPr txBox="1"/>
          <p:nvPr/>
        </p:nvSpPr>
        <p:spPr>
          <a:xfrm>
            <a:off x="10383077" y="2238116"/>
            <a:ext cx="1431235" cy="400110"/>
          </a:xfrm>
          <a:prstGeom prst="rect">
            <a:avLst/>
          </a:prstGeom>
          <a:noFill/>
        </p:spPr>
        <p:txBody>
          <a:bodyPr wrap="square" rtlCol="0">
            <a:spAutoFit/>
          </a:bodyPr>
          <a:lstStyle/>
          <a:p>
            <a:r>
              <a:rPr lang="en-US" sz="2000" i="1" dirty="0">
                <a:latin typeface="Palatino" pitchFamily="2" charset="77"/>
                <a:ea typeface="Palatino" pitchFamily="2" charset="77"/>
              </a:rPr>
              <a:t>(Part 1)</a:t>
            </a:r>
          </a:p>
        </p:txBody>
      </p:sp>
    </p:spTree>
    <p:extLst>
      <p:ext uri="{BB962C8B-B14F-4D97-AF65-F5344CB8AC3E}">
        <p14:creationId xmlns:p14="http://schemas.microsoft.com/office/powerpoint/2010/main" val="970670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60C33FE-8D2A-311E-DC3B-80CF6F73FDC2}"/>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5E11FF8E-E52B-4FE0-16FC-74870D3A84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9229" y="650242"/>
            <a:ext cx="2033541" cy="198798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3C6AE06-BC4E-2FDE-1A2F-7451A0C630A7}"/>
              </a:ext>
            </a:extLst>
          </p:cNvPr>
          <p:cNvSpPr txBox="1"/>
          <p:nvPr/>
        </p:nvSpPr>
        <p:spPr>
          <a:xfrm>
            <a:off x="377686" y="3046510"/>
            <a:ext cx="11436626" cy="2062103"/>
          </a:xfrm>
          <a:prstGeom prst="rect">
            <a:avLst/>
          </a:prstGeom>
          <a:noFill/>
        </p:spPr>
        <p:txBody>
          <a:bodyPr wrap="square">
            <a:spAutoFit/>
          </a:bodyPr>
          <a:lstStyle/>
          <a:p>
            <a:pPr algn="r" rtl="0">
              <a:buNone/>
            </a:pPr>
            <a:r>
              <a:rPr lang="en-US" sz="3200" i="1" dirty="0">
                <a:latin typeface="Palatino" pitchFamily="2" charset="77"/>
                <a:ea typeface="Palatino" pitchFamily="2" charset="77"/>
              </a:rPr>
              <a:t>“</a:t>
            </a:r>
            <a:r>
              <a:rPr lang="en-US" sz="3200" b="1" i="1" dirty="0">
                <a:solidFill>
                  <a:srgbClr val="0070C0"/>
                </a:solidFill>
                <a:latin typeface="Palatino" pitchFamily="2" charset="77"/>
                <a:ea typeface="Palatino" pitchFamily="2" charset="77"/>
              </a:rPr>
              <a:t>Yet, in fact, as I shall show here with very good reasons, the properties of the numbers known today have been mostly discovered by observation, and discovered long before their truth has been confirmed by rigid demonstrations</a:t>
            </a:r>
            <a:r>
              <a:rPr lang="en-US" sz="3200" i="1" dirty="0">
                <a:latin typeface="Palatino" pitchFamily="2" charset="77"/>
                <a:ea typeface="Palatino" pitchFamily="2" charset="77"/>
              </a:rPr>
              <a:t>.” </a:t>
            </a:r>
            <a:endParaRPr lang="en-US" sz="3200" dirty="0">
              <a:effectLst/>
              <a:latin typeface="Palatino" pitchFamily="2" charset="77"/>
              <a:ea typeface="Palatino" pitchFamily="2" charset="77"/>
            </a:endParaRPr>
          </a:p>
        </p:txBody>
      </p:sp>
      <p:sp>
        <p:nvSpPr>
          <p:cNvPr id="2" name="TextBox 1">
            <a:extLst>
              <a:ext uri="{FF2B5EF4-FFF2-40B4-BE49-F238E27FC236}">
                <a16:creationId xmlns:a16="http://schemas.microsoft.com/office/drawing/2014/main" id="{D254F1AB-B465-AAFE-866B-A48ED214DB41}"/>
              </a:ext>
            </a:extLst>
          </p:cNvPr>
          <p:cNvSpPr txBox="1"/>
          <p:nvPr/>
        </p:nvSpPr>
        <p:spPr>
          <a:xfrm>
            <a:off x="10383077" y="2238116"/>
            <a:ext cx="1431235" cy="400110"/>
          </a:xfrm>
          <a:prstGeom prst="rect">
            <a:avLst/>
          </a:prstGeom>
          <a:noFill/>
        </p:spPr>
        <p:txBody>
          <a:bodyPr wrap="square" rtlCol="0">
            <a:spAutoFit/>
          </a:bodyPr>
          <a:lstStyle/>
          <a:p>
            <a:r>
              <a:rPr lang="en-US" sz="2000" i="1" dirty="0">
                <a:latin typeface="Palatino" pitchFamily="2" charset="77"/>
                <a:ea typeface="Palatino" pitchFamily="2" charset="77"/>
              </a:rPr>
              <a:t>(Part 1)</a:t>
            </a:r>
          </a:p>
        </p:txBody>
      </p:sp>
    </p:spTree>
    <p:extLst>
      <p:ext uri="{BB962C8B-B14F-4D97-AF65-F5344CB8AC3E}">
        <p14:creationId xmlns:p14="http://schemas.microsoft.com/office/powerpoint/2010/main" val="1404318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570ADA1-4DD7-47DA-CD28-34A51D528DE4}"/>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6D6CF169-5508-7C49-B2EE-E522D03FD5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9229" y="658907"/>
            <a:ext cx="2033541" cy="198798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9278778-2584-4770-97E4-1E90B791CE55}"/>
              </a:ext>
            </a:extLst>
          </p:cNvPr>
          <p:cNvSpPr txBox="1"/>
          <p:nvPr/>
        </p:nvSpPr>
        <p:spPr>
          <a:xfrm>
            <a:off x="238539" y="2925461"/>
            <a:ext cx="11714922" cy="3539430"/>
          </a:xfrm>
          <a:prstGeom prst="rect">
            <a:avLst/>
          </a:prstGeom>
          <a:noFill/>
        </p:spPr>
        <p:txBody>
          <a:bodyPr wrap="square">
            <a:spAutoFit/>
          </a:bodyPr>
          <a:lstStyle/>
          <a:p>
            <a:pPr algn="just" rtl="0">
              <a:buNone/>
            </a:pPr>
            <a:r>
              <a:rPr lang="en-US" sz="3200" i="1" dirty="0">
                <a:latin typeface="Palatino" pitchFamily="2" charset="77"/>
                <a:ea typeface="Palatino" pitchFamily="2" charset="77"/>
              </a:rPr>
              <a:t>“There are even many properties of the numbers with which we are well acquainted, but which we are not yet able to prove; only observations have led us to their knowledge. Hence </a:t>
            </a:r>
            <a:r>
              <a:rPr lang="en-US" sz="3200" b="1" i="1" dirty="0">
                <a:solidFill>
                  <a:srgbClr val="0070C0"/>
                </a:solidFill>
                <a:latin typeface="Palatino" pitchFamily="2" charset="77"/>
                <a:ea typeface="Palatino" pitchFamily="2" charset="77"/>
              </a:rPr>
              <a:t>we see that in the theory of numbers, which is still very imperfect, we can place our highest hopes in observations; they will lead us continually to new properties which we shall endeavor to prove afterwards</a:t>
            </a:r>
            <a:r>
              <a:rPr lang="en-US" sz="3200" i="1" dirty="0">
                <a:solidFill>
                  <a:srgbClr val="0070C0"/>
                </a:solidFill>
                <a:latin typeface="Palatino" pitchFamily="2" charset="77"/>
                <a:ea typeface="Palatino" pitchFamily="2" charset="77"/>
              </a:rPr>
              <a:t>.</a:t>
            </a:r>
            <a:r>
              <a:rPr lang="en-US" sz="3200" i="1" dirty="0">
                <a:latin typeface="Palatino" pitchFamily="2" charset="77"/>
                <a:ea typeface="Palatino" pitchFamily="2" charset="77"/>
              </a:rPr>
              <a:t>”</a:t>
            </a:r>
            <a:endParaRPr lang="en-US" sz="3200" dirty="0">
              <a:effectLst/>
              <a:latin typeface="Palatino" pitchFamily="2" charset="77"/>
              <a:ea typeface="Palatino" pitchFamily="2" charset="77"/>
            </a:endParaRPr>
          </a:p>
        </p:txBody>
      </p:sp>
      <p:sp>
        <p:nvSpPr>
          <p:cNvPr id="2" name="TextBox 1">
            <a:extLst>
              <a:ext uri="{FF2B5EF4-FFF2-40B4-BE49-F238E27FC236}">
                <a16:creationId xmlns:a16="http://schemas.microsoft.com/office/drawing/2014/main" id="{9C92991C-E344-0580-9728-6BD51F5D06D8}"/>
              </a:ext>
            </a:extLst>
          </p:cNvPr>
          <p:cNvSpPr txBox="1"/>
          <p:nvPr/>
        </p:nvSpPr>
        <p:spPr>
          <a:xfrm>
            <a:off x="10290312" y="1552540"/>
            <a:ext cx="1431235" cy="400110"/>
          </a:xfrm>
          <a:prstGeom prst="rect">
            <a:avLst/>
          </a:prstGeom>
          <a:noFill/>
        </p:spPr>
        <p:txBody>
          <a:bodyPr wrap="square" rtlCol="0">
            <a:spAutoFit/>
          </a:bodyPr>
          <a:lstStyle/>
          <a:p>
            <a:r>
              <a:rPr lang="en-US" sz="2000" i="1" dirty="0">
                <a:latin typeface="Palatino" pitchFamily="2" charset="77"/>
                <a:ea typeface="Palatino" pitchFamily="2" charset="77"/>
              </a:rPr>
              <a:t>(Part 2)</a:t>
            </a:r>
          </a:p>
        </p:txBody>
      </p:sp>
    </p:spTree>
    <p:extLst>
      <p:ext uri="{BB962C8B-B14F-4D97-AF65-F5344CB8AC3E}">
        <p14:creationId xmlns:p14="http://schemas.microsoft.com/office/powerpoint/2010/main" val="1323264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6360CA2-4828-FB8D-B8BC-5182CAFC08EC}"/>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5DF85552-61B1-BEEC-D481-16AF56B951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1572" y="163267"/>
            <a:ext cx="2033541" cy="198798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11BCE21-E5A6-600B-1771-F7B57F5F8F4A}"/>
              </a:ext>
            </a:extLst>
          </p:cNvPr>
          <p:cNvSpPr txBox="1"/>
          <p:nvPr/>
        </p:nvSpPr>
        <p:spPr>
          <a:xfrm>
            <a:off x="238539" y="2423658"/>
            <a:ext cx="11714922" cy="3539430"/>
          </a:xfrm>
          <a:prstGeom prst="rect">
            <a:avLst/>
          </a:prstGeom>
          <a:noFill/>
        </p:spPr>
        <p:txBody>
          <a:bodyPr wrap="square">
            <a:spAutoFit/>
          </a:bodyPr>
          <a:lstStyle/>
          <a:p>
            <a:pPr algn="ctr" rtl="0">
              <a:buNone/>
            </a:pPr>
            <a:r>
              <a:rPr lang="en-US" sz="2800" i="1" dirty="0">
                <a:latin typeface="Palatino" pitchFamily="2" charset="77"/>
                <a:ea typeface="Palatino" pitchFamily="2" charset="77"/>
              </a:rPr>
              <a:t>“The kind of knowledge which is supported only by observations and is not yet proved must be carefully distinguished from the truth; it is gained by induction, as we usually say. Yet we have seen cases in which mere induction led to error. Therefore, we should take great care not to accept as true such properties of the numbers which we have discovered by observation and which are supported by induction alone. </a:t>
            </a:r>
            <a:r>
              <a:rPr lang="en-US" sz="2800" i="1" dirty="0">
                <a:solidFill>
                  <a:srgbClr val="0070C0"/>
                </a:solidFill>
                <a:latin typeface="Palatino" pitchFamily="2" charset="77"/>
                <a:ea typeface="Palatino" pitchFamily="2" charset="77"/>
              </a:rPr>
              <a:t>Indeed, we should use such a discovery as an opportunity to investigate more exactly the properties discovered and to prove or disprove them; in both cases we may learn something useful</a:t>
            </a:r>
            <a:r>
              <a:rPr lang="en-US" sz="2800" i="1" dirty="0">
                <a:latin typeface="Palatino" pitchFamily="2" charset="77"/>
                <a:ea typeface="Palatino" pitchFamily="2" charset="77"/>
              </a:rPr>
              <a:t>.”</a:t>
            </a:r>
            <a:endParaRPr lang="en-US" sz="2800" dirty="0">
              <a:effectLst/>
              <a:latin typeface="Palatino" pitchFamily="2" charset="77"/>
              <a:ea typeface="Palatino" pitchFamily="2" charset="77"/>
            </a:endParaRPr>
          </a:p>
        </p:txBody>
      </p:sp>
      <p:sp>
        <p:nvSpPr>
          <p:cNvPr id="2" name="TextBox 1">
            <a:extLst>
              <a:ext uri="{FF2B5EF4-FFF2-40B4-BE49-F238E27FC236}">
                <a16:creationId xmlns:a16="http://schemas.microsoft.com/office/drawing/2014/main" id="{BD6154BB-0D86-20CC-63F5-553C23F527C9}"/>
              </a:ext>
            </a:extLst>
          </p:cNvPr>
          <p:cNvSpPr txBox="1"/>
          <p:nvPr/>
        </p:nvSpPr>
        <p:spPr>
          <a:xfrm>
            <a:off x="10290312" y="1552540"/>
            <a:ext cx="1431235" cy="400110"/>
          </a:xfrm>
          <a:prstGeom prst="rect">
            <a:avLst/>
          </a:prstGeom>
          <a:noFill/>
        </p:spPr>
        <p:txBody>
          <a:bodyPr wrap="square" rtlCol="0">
            <a:spAutoFit/>
          </a:bodyPr>
          <a:lstStyle/>
          <a:p>
            <a:r>
              <a:rPr lang="en-US" sz="2000" i="1" dirty="0">
                <a:latin typeface="Palatino" pitchFamily="2" charset="77"/>
                <a:ea typeface="Palatino" pitchFamily="2" charset="77"/>
              </a:rPr>
              <a:t>(Part 2)</a:t>
            </a:r>
          </a:p>
        </p:txBody>
      </p:sp>
    </p:spTree>
    <p:extLst>
      <p:ext uri="{BB962C8B-B14F-4D97-AF65-F5344CB8AC3E}">
        <p14:creationId xmlns:p14="http://schemas.microsoft.com/office/powerpoint/2010/main" val="150388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3B8B7-2FDF-6F13-CD64-E87F86416109}"/>
              </a:ext>
            </a:extLst>
          </p:cNvPr>
          <p:cNvSpPr>
            <a:spLocks noGrp="1"/>
          </p:cNvSpPr>
          <p:nvPr>
            <p:ph type="title"/>
          </p:nvPr>
        </p:nvSpPr>
        <p:spPr>
          <a:xfrm>
            <a:off x="429983" y="606777"/>
            <a:ext cx="10515600" cy="1325563"/>
          </a:xfrm>
        </p:spPr>
        <p:txBody>
          <a:bodyPr>
            <a:normAutofit/>
          </a:bodyPr>
          <a:lstStyle/>
          <a:p>
            <a:r>
              <a:rPr lang="en-US" sz="6000" b="1" dirty="0">
                <a:latin typeface="Palatino" pitchFamily="2" charset="77"/>
                <a:ea typeface="Palatino" pitchFamily="2" charset="77"/>
              </a:rPr>
              <a:t>In the next ~17 minutes</a:t>
            </a:r>
          </a:p>
        </p:txBody>
      </p:sp>
      <p:sp>
        <p:nvSpPr>
          <p:cNvPr id="4" name="TextBox 3">
            <a:extLst>
              <a:ext uri="{FF2B5EF4-FFF2-40B4-BE49-F238E27FC236}">
                <a16:creationId xmlns:a16="http://schemas.microsoft.com/office/drawing/2014/main" id="{10419814-6A39-411E-9DB0-5ED610856ACE}"/>
              </a:ext>
            </a:extLst>
          </p:cNvPr>
          <p:cNvSpPr txBox="1"/>
          <p:nvPr/>
        </p:nvSpPr>
        <p:spPr>
          <a:xfrm>
            <a:off x="429983" y="1932340"/>
            <a:ext cx="11583342" cy="3347070"/>
          </a:xfrm>
          <a:prstGeom prst="rect">
            <a:avLst/>
          </a:prstGeom>
          <a:noFill/>
        </p:spPr>
        <p:txBody>
          <a:bodyPr wrap="square" rtlCol="0">
            <a:spAutoFit/>
          </a:bodyPr>
          <a:lstStyle/>
          <a:p>
            <a:pPr>
              <a:lnSpc>
                <a:spcPct val="150000"/>
              </a:lnSpc>
            </a:pPr>
            <a:r>
              <a:rPr lang="en-US" sz="3600" dirty="0">
                <a:latin typeface="Palatino" pitchFamily="2" charset="77"/>
                <a:ea typeface="Palatino" pitchFamily="2" charset="77"/>
              </a:rPr>
              <a:t>I will try to convince you that  SAT solvers are:</a:t>
            </a:r>
          </a:p>
          <a:p>
            <a:pPr marL="571500" indent="-571500">
              <a:lnSpc>
                <a:spcPct val="150000"/>
              </a:lnSpc>
              <a:buFont typeface="Arial" panose="020B0604020202020204" pitchFamily="34" charset="0"/>
              <a:buChar char="•"/>
            </a:pPr>
            <a:r>
              <a:rPr lang="en-US" sz="3600" dirty="0">
                <a:latin typeface="Palatino" pitchFamily="2" charset="77"/>
                <a:ea typeface="Palatino" pitchFamily="2" charset="77"/>
              </a:rPr>
              <a:t>Easy to use </a:t>
            </a:r>
          </a:p>
          <a:p>
            <a:pPr marL="571500" indent="-571500">
              <a:lnSpc>
                <a:spcPct val="150000"/>
              </a:lnSpc>
              <a:buFont typeface="Arial" panose="020B0604020202020204" pitchFamily="34" charset="0"/>
              <a:buChar char="•"/>
            </a:pPr>
            <a:r>
              <a:rPr lang="en-US" sz="3600" dirty="0">
                <a:latin typeface="Palatino" pitchFamily="2" charset="77"/>
                <a:ea typeface="Palatino" pitchFamily="2" charset="77"/>
              </a:rPr>
              <a:t>A powerful tool for assisting discrete math research</a:t>
            </a:r>
          </a:p>
          <a:p>
            <a:pPr marL="571500" indent="-571500">
              <a:lnSpc>
                <a:spcPct val="150000"/>
              </a:lnSpc>
              <a:buFont typeface="Arial" panose="020B0604020202020204" pitchFamily="34" charset="0"/>
              <a:buChar char="•"/>
            </a:pPr>
            <a:r>
              <a:rPr lang="en-US" sz="3600" dirty="0">
                <a:latin typeface="Palatino" pitchFamily="2" charset="77"/>
                <a:ea typeface="Palatino" pitchFamily="2" charset="77"/>
              </a:rPr>
              <a:t>A source of combinatorial problems by themselves</a:t>
            </a:r>
          </a:p>
        </p:txBody>
      </p:sp>
    </p:spTree>
    <p:extLst>
      <p:ext uri="{BB962C8B-B14F-4D97-AF65-F5344CB8AC3E}">
        <p14:creationId xmlns:p14="http://schemas.microsoft.com/office/powerpoint/2010/main" val="1639965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EAFD1-2A52-1AAA-A0A7-A00A7FE4B7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4D8A13-26F9-ADD0-C623-B12F0E9EAD9C}"/>
              </a:ext>
            </a:extLst>
          </p:cNvPr>
          <p:cNvSpPr>
            <a:spLocks noGrp="1"/>
          </p:cNvSpPr>
          <p:nvPr>
            <p:ph type="title"/>
          </p:nvPr>
        </p:nvSpPr>
        <p:spPr>
          <a:xfrm>
            <a:off x="354391" y="72077"/>
            <a:ext cx="10515600" cy="1325563"/>
          </a:xfrm>
        </p:spPr>
        <p:txBody>
          <a:bodyPr/>
          <a:lstStyle/>
          <a:p>
            <a:r>
              <a:rPr lang="en-US" b="1" dirty="0">
                <a:latin typeface="Palatino" pitchFamily="2" charset="77"/>
                <a:ea typeface="Palatino" pitchFamily="2" charset="77"/>
              </a:rPr>
              <a:t>Quick Q&amp;A</a:t>
            </a:r>
            <a:endParaRPr lang="en-US" dirty="0">
              <a:latin typeface="Palatino" pitchFamily="2" charset="77"/>
              <a:ea typeface="Palatino" pitchFamily="2" charset="77"/>
            </a:endParaRPr>
          </a:p>
        </p:txBody>
      </p:sp>
      <p:sp>
        <p:nvSpPr>
          <p:cNvPr id="20" name="Rectangle 19">
            <a:extLst>
              <a:ext uri="{FF2B5EF4-FFF2-40B4-BE49-F238E27FC236}">
                <a16:creationId xmlns:a16="http://schemas.microsoft.com/office/drawing/2014/main" id="{E26C6583-F340-A798-17EF-99E94B352F3D}"/>
              </a:ext>
            </a:extLst>
          </p:cNvPr>
          <p:cNvSpPr/>
          <p:nvPr/>
        </p:nvSpPr>
        <p:spPr>
          <a:xfrm>
            <a:off x="458409" y="1313987"/>
            <a:ext cx="5121124" cy="1325563"/>
          </a:xfrm>
          <a:custGeom>
            <a:avLst/>
            <a:gdLst>
              <a:gd name="csX0" fmla="*/ 0 w 5121124"/>
              <a:gd name="csY0" fmla="*/ 0 h 1325563"/>
              <a:gd name="csX1" fmla="*/ 415380 w 5121124"/>
              <a:gd name="csY1" fmla="*/ 0 h 1325563"/>
              <a:gd name="csX2" fmla="*/ 1086816 w 5121124"/>
              <a:gd name="csY2" fmla="*/ 0 h 1325563"/>
              <a:gd name="csX3" fmla="*/ 1707041 w 5121124"/>
              <a:gd name="csY3" fmla="*/ 0 h 1325563"/>
              <a:gd name="csX4" fmla="*/ 2122421 w 5121124"/>
              <a:gd name="csY4" fmla="*/ 0 h 1325563"/>
              <a:gd name="csX5" fmla="*/ 2640224 w 5121124"/>
              <a:gd name="csY5" fmla="*/ 0 h 1325563"/>
              <a:gd name="csX6" fmla="*/ 3311660 w 5121124"/>
              <a:gd name="csY6" fmla="*/ 0 h 1325563"/>
              <a:gd name="csX7" fmla="*/ 3880674 w 5121124"/>
              <a:gd name="csY7" fmla="*/ 0 h 1325563"/>
              <a:gd name="csX8" fmla="*/ 4500899 w 5121124"/>
              <a:gd name="csY8" fmla="*/ 0 h 1325563"/>
              <a:gd name="csX9" fmla="*/ 5121124 w 5121124"/>
              <a:gd name="csY9" fmla="*/ 0 h 1325563"/>
              <a:gd name="csX10" fmla="*/ 5121124 w 5121124"/>
              <a:gd name="csY10" fmla="*/ 441854 h 1325563"/>
              <a:gd name="csX11" fmla="*/ 5121124 w 5121124"/>
              <a:gd name="csY11" fmla="*/ 896964 h 1325563"/>
              <a:gd name="csX12" fmla="*/ 5121124 w 5121124"/>
              <a:gd name="csY12" fmla="*/ 1325563 h 1325563"/>
              <a:gd name="csX13" fmla="*/ 4705744 w 5121124"/>
              <a:gd name="csY13" fmla="*/ 1325563 h 1325563"/>
              <a:gd name="csX14" fmla="*/ 4290364 w 5121124"/>
              <a:gd name="csY14" fmla="*/ 1325563 h 1325563"/>
              <a:gd name="csX15" fmla="*/ 3670139 w 5121124"/>
              <a:gd name="csY15" fmla="*/ 1325563 h 1325563"/>
              <a:gd name="csX16" fmla="*/ 3254759 w 5121124"/>
              <a:gd name="csY16" fmla="*/ 1325563 h 1325563"/>
              <a:gd name="csX17" fmla="*/ 2685745 w 5121124"/>
              <a:gd name="csY17" fmla="*/ 1325563 h 1325563"/>
              <a:gd name="csX18" fmla="*/ 2219154 w 5121124"/>
              <a:gd name="csY18" fmla="*/ 1325563 h 1325563"/>
              <a:gd name="csX19" fmla="*/ 1650140 w 5121124"/>
              <a:gd name="csY19" fmla="*/ 1325563 h 1325563"/>
              <a:gd name="csX20" fmla="*/ 1081126 w 5121124"/>
              <a:gd name="csY20" fmla="*/ 1325563 h 1325563"/>
              <a:gd name="csX21" fmla="*/ 512112 w 5121124"/>
              <a:gd name="csY21" fmla="*/ 1325563 h 1325563"/>
              <a:gd name="csX22" fmla="*/ 0 w 5121124"/>
              <a:gd name="csY22" fmla="*/ 1325563 h 1325563"/>
              <a:gd name="csX23" fmla="*/ 0 w 5121124"/>
              <a:gd name="csY23" fmla="*/ 896964 h 1325563"/>
              <a:gd name="csX24" fmla="*/ 0 w 5121124"/>
              <a:gd name="csY24" fmla="*/ 455110 h 1325563"/>
              <a:gd name="csX25" fmla="*/ 0 w 5121124"/>
              <a:gd name="csY25"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5121124" h="1325563" fill="none" extrusionOk="0">
                <a:moveTo>
                  <a:pt x="0" y="0"/>
                </a:moveTo>
                <a:cubicBezTo>
                  <a:pt x="206780" y="-44254"/>
                  <a:pt x="236700" y="46813"/>
                  <a:pt x="415380" y="0"/>
                </a:cubicBezTo>
                <a:cubicBezTo>
                  <a:pt x="594060" y="-46813"/>
                  <a:pt x="834482" y="30577"/>
                  <a:pt x="1086816" y="0"/>
                </a:cubicBezTo>
                <a:cubicBezTo>
                  <a:pt x="1339150" y="-30577"/>
                  <a:pt x="1460565" y="43174"/>
                  <a:pt x="1707041" y="0"/>
                </a:cubicBezTo>
                <a:cubicBezTo>
                  <a:pt x="1953517" y="-43174"/>
                  <a:pt x="2009274" y="28345"/>
                  <a:pt x="2122421" y="0"/>
                </a:cubicBezTo>
                <a:cubicBezTo>
                  <a:pt x="2235568" y="-28345"/>
                  <a:pt x="2400389" y="49952"/>
                  <a:pt x="2640224" y="0"/>
                </a:cubicBezTo>
                <a:cubicBezTo>
                  <a:pt x="2880059" y="-49952"/>
                  <a:pt x="3168047" y="18280"/>
                  <a:pt x="3311660" y="0"/>
                </a:cubicBezTo>
                <a:cubicBezTo>
                  <a:pt x="3455273" y="-18280"/>
                  <a:pt x="3675335" y="62434"/>
                  <a:pt x="3880674" y="0"/>
                </a:cubicBezTo>
                <a:cubicBezTo>
                  <a:pt x="4086013" y="-62434"/>
                  <a:pt x="4359189" y="67522"/>
                  <a:pt x="4500899" y="0"/>
                </a:cubicBezTo>
                <a:cubicBezTo>
                  <a:pt x="4642609" y="-67522"/>
                  <a:pt x="4812184" y="30546"/>
                  <a:pt x="5121124" y="0"/>
                </a:cubicBezTo>
                <a:cubicBezTo>
                  <a:pt x="5168502" y="194360"/>
                  <a:pt x="5092465" y="221808"/>
                  <a:pt x="5121124" y="441854"/>
                </a:cubicBezTo>
                <a:cubicBezTo>
                  <a:pt x="5149783" y="661900"/>
                  <a:pt x="5106581" y="671070"/>
                  <a:pt x="5121124" y="896964"/>
                </a:cubicBezTo>
                <a:cubicBezTo>
                  <a:pt x="5135667" y="1122858"/>
                  <a:pt x="5077117" y="1146784"/>
                  <a:pt x="5121124" y="1325563"/>
                </a:cubicBezTo>
                <a:cubicBezTo>
                  <a:pt x="4933476" y="1325922"/>
                  <a:pt x="4859500" y="1305432"/>
                  <a:pt x="4705744" y="1325563"/>
                </a:cubicBezTo>
                <a:cubicBezTo>
                  <a:pt x="4551988" y="1345694"/>
                  <a:pt x="4465137" y="1311723"/>
                  <a:pt x="4290364" y="1325563"/>
                </a:cubicBezTo>
                <a:cubicBezTo>
                  <a:pt x="4115591" y="1339403"/>
                  <a:pt x="3911072" y="1285657"/>
                  <a:pt x="3670139" y="1325563"/>
                </a:cubicBezTo>
                <a:cubicBezTo>
                  <a:pt x="3429207" y="1365469"/>
                  <a:pt x="3386266" y="1311019"/>
                  <a:pt x="3254759" y="1325563"/>
                </a:cubicBezTo>
                <a:cubicBezTo>
                  <a:pt x="3123252" y="1340107"/>
                  <a:pt x="2859107" y="1268163"/>
                  <a:pt x="2685745" y="1325563"/>
                </a:cubicBezTo>
                <a:cubicBezTo>
                  <a:pt x="2512383" y="1382963"/>
                  <a:pt x="2352255" y="1278198"/>
                  <a:pt x="2219154" y="1325563"/>
                </a:cubicBezTo>
                <a:cubicBezTo>
                  <a:pt x="2086053" y="1372928"/>
                  <a:pt x="1917714" y="1272746"/>
                  <a:pt x="1650140" y="1325563"/>
                </a:cubicBezTo>
                <a:cubicBezTo>
                  <a:pt x="1382566" y="1378380"/>
                  <a:pt x="1303055" y="1313965"/>
                  <a:pt x="1081126" y="1325563"/>
                </a:cubicBezTo>
                <a:cubicBezTo>
                  <a:pt x="859197" y="1337161"/>
                  <a:pt x="679643" y="1276813"/>
                  <a:pt x="512112" y="1325563"/>
                </a:cubicBezTo>
                <a:cubicBezTo>
                  <a:pt x="344581" y="1374313"/>
                  <a:pt x="214870" y="1319663"/>
                  <a:pt x="0" y="1325563"/>
                </a:cubicBezTo>
                <a:cubicBezTo>
                  <a:pt x="-841" y="1150363"/>
                  <a:pt x="31609" y="1080477"/>
                  <a:pt x="0" y="896964"/>
                </a:cubicBezTo>
                <a:cubicBezTo>
                  <a:pt x="-31609" y="713451"/>
                  <a:pt x="35345" y="598582"/>
                  <a:pt x="0" y="455110"/>
                </a:cubicBezTo>
                <a:cubicBezTo>
                  <a:pt x="-35345" y="311638"/>
                  <a:pt x="3079" y="127948"/>
                  <a:pt x="0" y="0"/>
                </a:cubicBezTo>
                <a:close/>
              </a:path>
              <a:path w="5121124" h="1325563" stroke="0" extrusionOk="0">
                <a:moveTo>
                  <a:pt x="0" y="0"/>
                </a:moveTo>
                <a:cubicBezTo>
                  <a:pt x="146065" y="-38317"/>
                  <a:pt x="408341" y="43072"/>
                  <a:pt x="517803" y="0"/>
                </a:cubicBezTo>
                <a:cubicBezTo>
                  <a:pt x="627265" y="-43072"/>
                  <a:pt x="728146" y="16723"/>
                  <a:pt x="933183" y="0"/>
                </a:cubicBezTo>
                <a:cubicBezTo>
                  <a:pt x="1138220" y="-16723"/>
                  <a:pt x="1304053" y="45718"/>
                  <a:pt x="1604619" y="0"/>
                </a:cubicBezTo>
                <a:cubicBezTo>
                  <a:pt x="1905185" y="-45718"/>
                  <a:pt x="1879454" y="2380"/>
                  <a:pt x="2122421" y="0"/>
                </a:cubicBezTo>
                <a:cubicBezTo>
                  <a:pt x="2365388" y="-2380"/>
                  <a:pt x="2385850" y="39103"/>
                  <a:pt x="2640224" y="0"/>
                </a:cubicBezTo>
                <a:cubicBezTo>
                  <a:pt x="2894598" y="-39103"/>
                  <a:pt x="3082965" y="40516"/>
                  <a:pt x="3311660" y="0"/>
                </a:cubicBezTo>
                <a:cubicBezTo>
                  <a:pt x="3540355" y="-40516"/>
                  <a:pt x="3613677" y="51723"/>
                  <a:pt x="3778251" y="0"/>
                </a:cubicBezTo>
                <a:cubicBezTo>
                  <a:pt x="3942825" y="-51723"/>
                  <a:pt x="4138459" y="53764"/>
                  <a:pt x="4449688" y="0"/>
                </a:cubicBezTo>
                <a:cubicBezTo>
                  <a:pt x="4760917" y="-53764"/>
                  <a:pt x="4981297" y="30247"/>
                  <a:pt x="5121124" y="0"/>
                </a:cubicBezTo>
                <a:cubicBezTo>
                  <a:pt x="5132515" y="100019"/>
                  <a:pt x="5109230" y="268011"/>
                  <a:pt x="5121124" y="441854"/>
                </a:cubicBezTo>
                <a:cubicBezTo>
                  <a:pt x="5133018" y="615697"/>
                  <a:pt x="5083355" y="699547"/>
                  <a:pt x="5121124" y="883709"/>
                </a:cubicBezTo>
                <a:cubicBezTo>
                  <a:pt x="5158893" y="1067871"/>
                  <a:pt x="5088422" y="1141316"/>
                  <a:pt x="5121124" y="1325563"/>
                </a:cubicBezTo>
                <a:cubicBezTo>
                  <a:pt x="5008305" y="1342593"/>
                  <a:pt x="4807744" y="1303645"/>
                  <a:pt x="4705744" y="1325563"/>
                </a:cubicBezTo>
                <a:cubicBezTo>
                  <a:pt x="4603744" y="1347481"/>
                  <a:pt x="4179041" y="1259284"/>
                  <a:pt x="4034308" y="1325563"/>
                </a:cubicBezTo>
                <a:cubicBezTo>
                  <a:pt x="3889575" y="1391842"/>
                  <a:pt x="3778454" y="1278018"/>
                  <a:pt x="3567716" y="1325563"/>
                </a:cubicBezTo>
                <a:cubicBezTo>
                  <a:pt x="3356978" y="1373108"/>
                  <a:pt x="3262199" y="1324069"/>
                  <a:pt x="2998703" y="1325563"/>
                </a:cubicBezTo>
                <a:cubicBezTo>
                  <a:pt x="2735207" y="1327057"/>
                  <a:pt x="2468061" y="1287335"/>
                  <a:pt x="2327266" y="1325563"/>
                </a:cubicBezTo>
                <a:cubicBezTo>
                  <a:pt x="2186471" y="1363791"/>
                  <a:pt x="1904790" y="1295574"/>
                  <a:pt x="1758253" y="1325563"/>
                </a:cubicBezTo>
                <a:cubicBezTo>
                  <a:pt x="1611716" y="1355552"/>
                  <a:pt x="1544687" y="1315514"/>
                  <a:pt x="1342873" y="1325563"/>
                </a:cubicBezTo>
                <a:cubicBezTo>
                  <a:pt x="1141059" y="1335612"/>
                  <a:pt x="1004519" y="1322185"/>
                  <a:pt x="876281" y="1325563"/>
                </a:cubicBezTo>
                <a:cubicBezTo>
                  <a:pt x="748043" y="1328941"/>
                  <a:pt x="280024" y="1277390"/>
                  <a:pt x="0" y="1325563"/>
                </a:cubicBezTo>
                <a:cubicBezTo>
                  <a:pt x="-4504" y="1212465"/>
                  <a:pt x="50920" y="1066462"/>
                  <a:pt x="0" y="883709"/>
                </a:cubicBezTo>
                <a:cubicBezTo>
                  <a:pt x="-50920" y="700956"/>
                  <a:pt x="52466" y="640942"/>
                  <a:pt x="0" y="441854"/>
                </a:cubicBezTo>
                <a:cubicBezTo>
                  <a:pt x="-52466" y="242767"/>
                  <a:pt x="49917" y="127931"/>
                  <a:pt x="0" y="0"/>
                </a:cubicBezTo>
                <a:close/>
              </a:path>
            </a:pathLst>
          </a:custGeom>
          <a:solidFill>
            <a:schemeClr val="accent1">
              <a:lumMod val="20000"/>
              <a:lumOff val="80000"/>
            </a:schemeClr>
          </a:solidFill>
          <a:ln w="4127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buNone/>
            </a:pPr>
            <a:r>
              <a:rPr lang="en-US" sz="2000" b="1" dirty="0">
                <a:solidFill>
                  <a:sysClr val="windowText" lastClr="000000"/>
                </a:solidFill>
                <a:latin typeface="Palatino" pitchFamily="2" charset="77"/>
                <a:ea typeface="Palatino" pitchFamily="2" charset="77"/>
              </a:rPr>
              <a:t>Q: </a:t>
            </a:r>
            <a:r>
              <a:rPr lang="en-US" sz="2000" dirty="0">
                <a:solidFill>
                  <a:sysClr val="windowText" lastClr="000000"/>
                </a:solidFill>
                <a:latin typeface="Palatino" pitchFamily="2" charset="77"/>
                <a:ea typeface="Palatino" pitchFamily="2" charset="77"/>
              </a:rPr>
              <a:t>What is a SAT solver?</a:t>
            </a:r>
          </a:p>
          <a:p>
            <a:pPr marL="0" indent="0">
              <a:buNone/>
            </a:pPr>
            <a:r>
              <a:rPr lang="en-US" sz="2000" b="1" dirty="0">
                <a:solidFill>
                  <a:sysClr val="windowText" lastClr="000000"/>
                </a:solidFill>
                <a:latin typeface="Palatino" pitchFamily="2" charset="77"/>
                <a:ea typeface="Palatino" pitchFamily="2" charset="77"/>
              </a:rPr>
              <a:t>A:</a:t>
            </a:r>
            <a:r>
              <a:rPr lang="en-US" sz="2000" dirty="0">
                <a:solidFill>
                  <a:sysClr val="windowText" lastClr="000000"/>
                </a:solidFill>
                <a:latin typeface="Palatino" pitchFamily="2" charset="77"/>
                <a:ea typeface="Palatino" pitchFamily="2" charset="77"/>
              </a:rPr>
              <a:t> A highly optimized program for deciding if a Boolean formula is satisfiable</a:t>
            </a:r>
          </a:p>
        </p:txBody>
      </p:sp>
      <p:grpSp>
        <p:nvGrpSpPr>
          <p:cNvPr id="13" name="Group 12">
            <a:extLst>
              <a:ext uri="{FF2B5EF4-FFF2-40B4-BE49-F238E27FC236}">
                <a16:creationId xmlns:a16="http://schemas.microsoft.com/office/drawing/2014/main" id="{39C81D47-5074-BCAF-F2FD-77B21DF38F5E}"/>
              </a:ext>
            </a:extLst>
          </p:cNvPr>
          <p:cNvGrpSpPr/>
          <p:nvPr/>
        </p:nvGrpSpPr>
        <p:grpSpPr>
          <a:xfrm>
            <a:off x="5852885" y="1313987"/>
            <a:ext cx="5880706" cy="1325563"/>
            <a:chOff x="5852885" y="1313987"/>
            <a:chExt cx="5880706" cy="1325563"/>
          </a:xfrm>
        </p:grpSpPr>
        <p:sp>
          <p:nvSpPr>
            <p:cNvPr id="21" name="Rectangle 20">
              <a:extLst>
                <a:ext uri="{FF2B5EF4-FFF2-40B4-BE49-F238E27FC236}">
                  <a16:creationId xmlns:a16="http://schemas.microsoft.com/office/drawing/2014/main" id="{E8F71FE5-051D-6251-7AFE-EADEA21352C9}"/>
                </a:ext>
              </a:extLst>
            </p:cNvPr>
            <p:cNvSpPr/>
            <p:nvPr/>
          </p:nvSpPr>
          <p:spPr>
            <a:xfrm>
              <a:off x="5852885" y="1313987"/>
              <a:ext cx="5880706" cy="1325563"/>
            </a:xfrm>
            <a:custGeom>
              <a:avLst/>
              <a:gdLst>
                <a:gd name="csX0" fmla="*/ 0 w 5880706"/>
                <a:gd name="csY0" fmla="*/ 0 h 1325563"/>
                <a:gd name="csX1" fmla="*/ 646878 w 5880706"/>
                <a:gd name="csY1" fmla="*/ 0 h 1325563"/>
                <a:gd name="csX2" fmla="*/ 1058527 w 5880706"/>
                <a:gd name="csY2" fmla="*/ 0 h 1325563"/>
                <a:gd name="csX3" fmla="*/ 1587791 w 5880706"/>
                <a:gd name="csY3" fmla="*/ 0 h 1325563"/>
                <a:gd name="csX4" fmla="*/ 2293475 w 5880706"/>
                <a:gd name="csY4" fmla="*/ 0 h 1325563"/>
                <a:gd name="csX5" fmla="*/ 2881546 w 5880706"/>
                <a:gd name="csY5" fmla="*/ 0 h 1325563"/>
                <a:gd name="csX6" fmla="*/ 3528424 w 5880706"/>
                <a:gd name="csY6" fmla="*/ 0 h 1325563"/>
                <a:gd name="csX7" fmla="*/ 4057687 w 5880706"/>
                <a:gd name="csY7" fmla="*/ 0 h 1325563"/>
                <a:gd name="csX8" fmla="*/ 4645758 w 5880706"/>
                <a:gd name="csY8" fmla="*/ 0 h 1325563"/>
                <a:gd name="csX9" fmla="*/ 5351442 w 5880706"/>
                <a:gd name="csY9" fmla="*/ 0 h 1325563"/>
                <a:gd name="csX10" fmla="*/ 5880706 w 5880706"/>
                <a:gd name="csY10" fmla="*/ 0 h 1325563"/>
                <a:gd name="csX11" fmla="*/ 5880706 w 5880706"/>
                <a:gd name="csY11" fmla="*/ 455110 h 1325563"/>
                <a:gd name="csX12" fmla="*/ 5880706 w 5880706"/>
                <a:gd name="csY12" fmla="*/ 870453 h 1325563"/>
                <a:gd name="csX13" fmla="*/ 5880706 w 5880706"/>
                <a:gd name="csY13" fmla="*/ 1325563 h 1325563"/>
                <a:gd name="csX14" fmla="*/ 5292635 w 5880706"/>
                <a:gd name="csY14" fmla="*/ 1325563 h 1325563"/>
                <a:gd name="csX15" fmla="*/ 4704565 w 5880706"/>
                <a:gd name="csY15" fmla="*/ 1325563 h 1325563"/>
                <a:gd name="csX16" fmla="*/ 4234108 w 5880706"/>
                <a:gd name="csY16" fmla="*/ 1325563 h 1325563"/>
                <a:gd name="csX17" fmla="*/ 3646038 w 5880706"/>
                <a:gd name="csY17" fmla="*/ 1325563 h 1325563"/>
                <a:gd name="csX18" fmla="*/ 3057967 w 5880706"/>
                <a:gd name="csY18" fmla="*/ 1325563 h 1325563"/>
                <a:gd name="csX19" fmla="*/ 2469897 w 5880706"/>
                <a:gd name="csY19" fmla="*/ 1325563 h 1325563"/>
                <a:gd name="csX20" fmla="*/ 1881826 w 5880706"/>
                <a:gd name="csY20" fmla="*/ 1325563 h 1325563"/>
                <a:gd name="csX21" fmla="*/ 1352562 w 5880706"/>
                <a:gd name="csY21" fmla="*/ 1325563 h 1325563"/>
                <a:gd name="csX22" fmla="*/ 705685 w 5880706"/>
                <a:gd name="csY22" fmla="*/ 1325563 h 1325563"/>
                <a:gd name="csX23" fmla="*/ 0 w 5880706"/>
                <a:gd name="csY23" fmla="*/ 1325563 h 1325563"/>
                <a:gd name="csX24" fmla="*/ 0 w 5880706"/>
                <a:gd name="csY24" fmla="*/ 857197 h 1325563"/>
                <a:gd name="csX25" fmla="*/ 0 w 5880706"/>
                <a:gd name="csY25" fmla="*/ 402087 h 1325563"/>
                <a:gd name="csX26" fmla="*/ 0 w 5880706"/>
                <a:gd name="csY26"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5880706" h="1325563" fill="none" extrusionOk="0">
                  <a:moveTo>
                    <a:pt x="0" y="0"/>
                  </a:moveTo>
                  <a:cubicBezTo>
                    <a:pt x="154074" y="-52880"/>
                    <a:pt x="460937" y="3396"/>
                    <a:pt x="646878" y="0"/>
                  </a:cubicBezTo>
                  <a:cubicBezTo>
                    <a:pt x="832819" y="-3396"/>
                    <a:pt x="865254" y="46822"/>
                    <a:pt x="1058527" y="0"/>
                  </a:cubicBezTo>
                  <a:cubicBezTo>
                    <a:pt x="1251800" y="-46822"/>
                    <a:pt x="1476418" y="48857"/>
                    <a:pt x="1587791" y="0"/>
                  </a:cubicBezTo>
                  <a:cubicBezTo>
                    <a:pt x="1699164" y="-48857"/>
                    <a:pt x="1946414" y="1840"/>
                    <a:pt x="2293475" y="0"/>
                  </a:cubicBezTo>
                  <a:cubicBezTo>
                    <a:pt x="2640536" y="-1840"/>
                    <a:pt x="2634894" y="4768"/>
                    <a:pt x="2881546" y="0"/>
                  </a:cubicBezTo>
                  <a:cubicBezTo>
                    <a:pt x="3128198" y="-4768"/>
                    <a:pt x="3253172" y="53268"/>
                    <a:pt x="3528424" y="0"/>
                  </a:cubicBezTo>
                  <a:cubicBezTo>
                    <a:pt x="3803676" y="-53268"/>
                    <a:pt x="3900035" y="46237"/>
                    <a:pt x="4057687" y="0"/>
                  </a:cubicBezTo>
                  <a:cubicBezTo>
                    <a:pt x="4215339" y="-46237"/>
                    <a:pt x="4461930" y="58666"/>
                    <a:pt x="4645758" y="0"/>
                  </a:cubicBezTo>
                  <a:cubicBezTo>
                    <a:pt x="4829586" y="-58666"/>
                    <a:pt x="5181572" y="65475"/>
                    <a:pt x="5351442" y="0"/>
                  </a:cubicBezTo>
                  <a:cubicBezTo>
                    <a:pt x="5521312" y="-65475"/>
                    <a:pt x="5754107" y="38413"/>
                    <a:pt x="5880706" y="0"/>
                  </a:cubicBezTo>
                  <a:cubicBezTo>
                    <a:pt x="5915736" y="185837"/>
                    <a:pt x="5833716" y="341894"/>
                    <a:pt x="5880706" y="455110"/>
                  </a:cubicBezTo>
                  <a:cubicBezTo>
                    <a:pt x="5927696" y="568326"/>
                    <a:pt x="5860714" y="695444"/>
                    <a:pt x="5880706" y="870453"/>
                  </a:cubicBezTo>
                  <a:cubicBezTo>
                    <a:pt x="5900698" y="1045462"/>
                    <a:pt x="5838563" y="1232976"/>
                    <a:pt x="5880706" y="1325563"/>
                  </a:cubicBezTo>
                  <a:cubicBezTo>
                    <a:pt x="5587790" y="1393200"/>
                    <a:pt x="5513631" y="1290092"/>
                    <a:pt x="5292635" y="1325563"/>
                  </a:cubicBezTo>
                  <a:cubicBezTo>
                    <a:pt x="5071639" y="1361034"/>
                    <a:pt x="4962189" y="1269688"/>
                    <a:pt x="4704565" y="1325563"/>
                  </a:cubicBezTo>
                  <a:cubicBezTo>
                    <a:pt x="4446941" y="1381438"/>
                    <a:pt x="4468016" y="1304643"/>
                    <a:pt x="4234108" y="1325563"/>
                  </a:cubicBezTo>
                  <a:cubicBezTo>
                    <a:pt x="4000200" y="1346483"/>
                    <a:pt x="3845066" y="1313673"/>
                    <a:pt x="3646038" y="1325563"/>
                  </a:cubicBezTo>
                  <a:cubicBezTo>
                    <a:pt x="3447010" y="1337453"/>
                    <a:pt x="3183325" y="1282670"/>
                    <a:pt x="3057967" y="1325563"/>
                  </a:cubicBezTo>
                  <a:cubicBezTo>
                    <a:pt x="2932609" y="1368456"/>
                    <a:pt x="2678400" y="1258010"/>
                    <a:pt x="2469897" y="1325563"/>
                  </a:cubicBezTo>
                  <a:cubicBezTo>
                    <a:pt x="2261394" y="1393116"/>
                    <a:pt x="2144676" y="1272510"/>
                    <a:pt x="1881826" y="1325563"/>
                  </a:cubicBezTo>
                  <a:cubicBezTo>
                    <a:pt x="1618976" y="1378616"/>
                    <a:pt x="1573646" y="1282609"/>
                    <a:pt x="1352562" y="1325563"/>
                  </a:cubicBezTo>
                  <a:cubicBezTo>
                    <a:pt x="1131478" y="1368517"/>
                    <a:pt x="844714" y="1260495"/>
                    <a:pt x="705685" y="1325563"/>
                  </a:cubicBezTo>
                  <a:cubicBezTo>
                    <a:pt x="566656" y="1390631"/>
                    <a:pt x="286306" y="1284427"/>
                    <a:pt x="0" y="1325563"/>
                  </a:cubicBezTo>
                  <a:cubicBezTo>
                    <a:pt x="-12259" y="1199690"/>
                    <a:pt x="9065" y="1006197"/>
                    <a:pt x="0" y="857197"/>
                  </a:cubicBezTo>
                  <a:cubicBezTo>
                    <a:pt x="-9065" y="708197"/>
                    <a:pt x="16986" y="549504"/>
                    <a:pt x="0" y="402087"/>
                  </a:cubicBezTo>
                  <a:cubicBezTo>
                    <a:pt x="-16986" y="254670"/>
                    <a:pt x="26350" y="144532"/>
                    <a:pt x="0" y="0"/>
                  </a:cubicBezTo>
                  <a:close/>
                </a:path>
                <a:path w="5880706" h="1325563" stroke="0" extrusionOk="0">
                  <a:moveTo>
                    <a:pt x="0" y="0"/>
                  </a:moveTo>
                  <a:cubicBezTo>
                    <a:pt x="159686" y="-282"/>
                    <a:pt x="322846" y="18064"/>
                    <a:pt x="529264" y="0"/>
                  </a:cubicBezTo>
                  <a:cubicBezTo>
                    <a:pt x="735682" y="-18064"/>
                    <a:pt x="837079" y="37166"/>
                    <a:pt x="940913" y="0"/>
                  </a:cubicBezTo>
                  <a:cubicBezTo>
                    <a:pt x="1044747" y="-37166"/>
                    <a:pt x="1371161" y="51023"/>
                    <a:pt x="1646598" y="0"/>
                  </a:cubicBezTo>
                  <a:cubicBezTo>
                    <a:pt x="1922036" y="-51023"/>
                    <a:pt x="2065155" y="19871"/>
                    <a:pt x="2175861" y="0"/>
                  </a:cubicBezTo>
                  <a:cubicBezTo>
                    <a:pt x="2286567" y="-19871"/>
                    <a:pt x="2543767" y="1610"/>
                    <a:pt x="2705125" y="0"/>
                  </a:cubicBezTo>
                  <a:cubicBezTo>
                    <a:pt x="2866483" y="-1610"/>
                    <a:pt x="3236499" y="11003"/>
                    <a:pt x="3410809" y="0"/>
                  </a:cubicBezTo>
                  <a:cubicBezTo>
                    <a:pt x="3585119" y="-11003"/>
                    <a:pt x="3673393" y="19348"/>
                    <a:pt x="3881266" y="0"/>
                  </a:cubicBezTo>
                  <a:cubicBezTo>
                    <a:pt x="4089139" y="-19348"/>
                    <a:pt x="4283056" y="18063"/>
                    <a:pt x="4586951" y="0"/>
                  </a:cubicBezTo>
                  <a:cubicBezTo>
                    <a:pt x="4890847" y="-18063"/>
                    <a:pt x="4943011" y="39031"/>
                    <a:pt x="5292635" y="0"/>
                  </a:cubicBezTo>
                  <a:cubicBezTo>
                    <a:pt x="5642259" y="-39031"/>
                    <a:pt x="5646932" y="56159"/>
                    <a:pt x="5880706" y="0"/>
                  </a:cubicBezTo>
                  <a:cubicBezTo>
                    <a:pt x="5890321" y="205074"/>
                    <a:pt x="5867554" y="335084"/>
                    <a:pt x="5880706" y="468366"/>
                  </a:cubicBezTo>
                  <a:cubicBezTo>
                    <a:pt x="5893858" y="601648"/>
                    <a:pt x="5840084" y="813791"/>
                    <a:pt x="5880706" y="923476"/>
                  </a:cubicBezTo>
                  <a:cubicBezTo>
                    <a:pt x="5921328" y="1033161"/>
                    <a:pt x="5843622" y="1216061"/>
                    <a:pt x="5880706" y="1325563"/>
                  </a:cubicBezTo>
                  <a:cubicBezTo>
                    <a:pt x="5687732" y="1336226"/>
                    <a:pt x="5432657" y="1261834"/>
                    <a:pt x="5292635" y="1325563"/>
                  </a:cubicBezTo>
                  <a:cubicBezTo>
                    <a:pt x="5152613" y="1389292"/>
                    <a:pt x="4962702" y="1314319"/>
                    <a:pt x="4822179" y="1325563"/>
                  </a:cubicBezTo>
                  <a:cubicBezTo>
                    <a:pt x="4681656" y="1336807"/>
                    <a:pt x="4396283" y="1300221"/>
                    <a:pt x="4234108" y="1325563"/>
                  </a:cubicBezTo>
                  <a:cubicBezTo>
                    <a:pt x="4071933" y="1350905"/>
                    <a:pt x="3835877" y="1242541"/>
                    <a:pt x="3528424" y="1325563"/>
                  </a:cubicBezTo>
                  <a:cubicBezTo>
                    <a:pt x="3220971" y="1408585"/>
                    <a:pt x="3229717" y="1304997"/>
                    <a:pt x="2940353" y="1325563"/>
                  </a:cubicBezTo>
                  <a:cubicBezTo>
                    <a:pt x="2650989" y="1346129"/>
                    <a:pt x="2712576" y="1322154"/>
                    <a:pt x="2528704" y="1325563"/>
                  </a:cubicBezTo>
                  <a:cubicBezTo>
                    <a:pt x="2344832" y="1328972"/>
                    <a:pt x="2195187" y="1269576"/>
                    <a:pt x="2058247" y="1325563"/>
                  </a:cubicBezTo>
                  <a:cubicBezTo>
                    <a:pt x="1921307" y="1381550"/>
                    <a:pt x="1569298" y="1290574"/>
                    <a:pt x="1352562" y="1325563"/>
                  </a:cubicBezTo>
                  <a:cubicBezTo>
                    <a:pt x="1135827" y="1360552"/>
                    <a:pt x="1003025" y="1266078"/>
                    <a:pt x="764492" y="1325563"/>
                  </a:cubicBezTo>
                  <a:cubicBezTo>
                    <a:pt x="525959" y="1385048"/>
                    <a:pt x="175691" y="1308388"/>
                    <a:pt x="0" y="1325563"/>
                  </a:cubicBezTo>
                  <a:cubicBezTo>
                    <a:pt x="-16514" y="1162345"/>
                    <a:pt x="49917" y="1011640"/>
                    <a:pt x="0" y="883709"/>
                  </a:cubicBezTo>
                  <a:cubicBezTo>
                    <a:pt x="-49917" y="755778"/>
                    <a:pt x="8475" y="648148"/>
                    <a:pt x="0" y="481621"/>
                  </a:cubicBezTo>
                  <a:cubicBezTo>
                    <a:pt x="-8475" y="315094"/>
                    <a:pt x="25883" y="147174"/>
                    <a:pt x="0" y="0"/>
                  </a:cubicBezTo>
                  <a:close/>
                </a:path>
              </a:pathLst>
            </a:custGeom>
            <a:solidFill>
              <a:schemeClr val="accent1">
                <a:lumMod val="20000"/>
                <a:lumOff val="80000"/>
              </a:schemeClr>
            </a:solidFill>
            <a:ln w="4127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buNone/>
              </a:pPr>
              <a:r>
                <a:rPr lang="en-US" sz="2000" b="1" dirty="0">
                  <a:solidFill>
                    <a:sysClr val="windowText" lastClr="000000"/>
                  </a:solidFill>
                  <a:latin typeface="Palatino" pitchFamily="2" charset="77"/>
                  <a:ea typeface="Palatino" pitchFamily="2" charset="77"/>
                </a:rPr>
                <a:t>Q: </a:t>
              </a:r>
              <a:r>
                <a:rPr lang="en-US" sz="2000" dirty="0">
                  <a:solidFill>
                    <a:sysClr val="windowText" lastClr="000000"/>
                  </a:solidFill>
                  <a:latin typeface="Palatino" pitchFamily="2" charset="77"/>
                  <a:ea typeface="Palatino" pitchFamily="2" charset="77"/>
                </a:rPr>
                <a:t>A Boolean formula?</a:t>
              </a:r>
            </a:p>
            <a:p>
              <a:pPr marL="0" indent="0">
                <a:buNone/>
              </a:pPr>
              <a:endParaRPr lang="en-US" sz="2000" dirty="0">
                <a:solidFill>
                  <a:sysClr val="windowText" lastClr="000000"/>
                </a:solidFill>
                <a:latin typeface="Palatino" pitchFamily="2" charset="77"/>
                <a:ea typeface="Palatino" pitchFamily="2" charset="77"/>
              </a:endParaRPr>
            </a:p>
            <a:p>
              <a:pPr marL="0" indent="0">
                <a:buNone/>
              </a:pPr>
              <a:r>
                <a:rPr lang="en-US" sz="2000" b="1" dirty="0">
                  <a:solidFill>
                    <a:sysClr val="windowText" lastClr="000000"/>
                  </a:solidFill>
                  <a:latin typeface="Palatino" pitchFamily="2" charset="77"/>
                  <a:ea typeface="Palatino" pitchFamily="2" charset="77"/>
                </a:rPr>
                <a:t>A:</a:t>
              </a:r>
              <a:endParaRPr lang="en-US" sz="2000" dirty="0">
                <a:solidFill>
                  <a:sysClr val="windowText" lastClr="000000"/>
                </a:solidFill>
                <a:latin typeface="Palatino" pitchFamily="2" charset="77"/>
                <a:ea typeface="Palatino" pitchFamily="2" charset="77"/>
              </a:endParaRPr>
            </a:p>
          </p:txBody>
        </p:sp>
        <p:sp>
          <p:nvSpPr>
            <p:cNvPr id="24" name="Rectangle 23">
              <a:extLst>
                <a:ext uri="{FF2B5EF4-FFF2-40B4-BE49-F238E27FC236}">
                  <a16:creationId xmlns:a16="http://schemas.microsoft.com/office/drawing/2014/main" id="{054A0696-74D8-D418-44AB-E36C680FBE7C}"/>
                </a:ext>
              </a:extLst>
            </p:cNvPr>
            <p:cNvSpPr/>
            <p:nvPr/>
          </p:nvSpPr>
          <p:spPr>
            <a:xfrm>
              <a:off x="6389308" y="1894114"/>
              <a:ext cx="4910063" cy="643825"/>
            </a:xfrm>
            <a:custGeom>
              <a:avLst/>
              <a:gdLst>
                <a:gd name="csX0" fmla="*/ 0 w 4910063"/>
                <a:gd name="csY0" fmla="*/ 0 h 643825"/>
                <a:gd name="csX1" fmla="*/ 643764 w 4910063"/>
                <a:gd name="csY1" fmla="*/ 0 h 643825"/>
                <a:gd name="csX2" fmla="*/ 1238427 w 4910063"/>
                <a:gd name="csY2" fmla="*/ 0 h 643825"/>
                <a:gd name="csX3" fmla="*/ 1783990 w 4910063"/>
                <a:gd name="csY3" fmla="*/ 0 h 643825"/>
                <a:gd name="csX4" fmla="*/ 2329552 w 4910063"/>
                <a:gd name="csY4" fmla="*/ 0 h 643825"/>
                <a:gd name="csX5" fmla="*/ 2973316 w 4910063"/>
                <a:gd name="csY5" fmla="*/ 0 h 643825"/>
                <a:gd name="csX6" fmla="*/ 3567979 w 4910063"/>
                <a:gd name="csY6" fmla="*/ 0 h 643825"/>
                <a:gd name="csX7" fmla="*/ 3966240 w 4910063"/>
                <a:gd name="csY7" fmla="*/ 0 h 643825"/>
                <a:gd name="csX8" fmla="*/ 4910063 w 4910063"/>
                <a:gd name="csY8" fmla="*/ 0 h 643825"/>
                <a:gd name="csX9" fmla="*/ 4910063 w 4910063"/>
                <a:gd name="csY9" fmla="*/ 334789 h 643825"/>
                <a:gd name="csX10" fmla="*/ 4910063 w 4910063"/>
                <a:gd name="csY10" fmla="*/ 643825 h 643825"/>
                <a:gd name="csX11" fmla="*/ 4462702 w 4910063"/>
                <a:gd name="csY11" fmla="*/ 643825 h 643825"/>
                <a:gd name="csX12" fmla="*/ 3818938 w 4910063"/>
                <a:gd name="csY12" fmla="*/ 643825 h 643825"/>
                <a:gd name="csX13" fmla="*/ 3322476 w 4910063"/>
                <a:gd name="csY13" fmla="*/ 643825 h 643825"/>
                <a:gd name="csX14" fmla="*/ 2678712 w 4910063"/>
                <a:gd name="csY14" fmla="*/ 643825 h 643825"/>
                <a:gd name="csX15" fmla="*/ 2231351 w 4910063"/>
                <a:gd name="csY15" fmla="*/ 643825 h 643825"/>
                <a:gd name="csX16" fmla="*/ 1833090 w 4910063"/>
                <a:gd name="csY16" fmla="*/ 643825 h 643825"/>
                <a:gd name="csX17" fmla="*/ 1434830 w 4910063"/>
                <a:gd name="csY17" fmla="*/ 643825 h 643825"/>
                <a:gd name="csX18" fmla="*/ 840166 w 4910063"/>
                <a:gd name="csY18" fmla="*/ 643825 h 643825"/>
                <a:gd name="csX19" fmla="*/ 0 w 4910063"/>
                <a:gd name="csY19" fmla="*/ 643825 h 643825"/>
                <a:gd name="csX20" fmla="*/ 0 w 4910063"/>
                <a:gd name="csY20" fmla="*/ 321913 h 643825"/>
                <a:gd name="csX21" fmla="*/ 0 w 4910063"/>
                <a:gd name="csY21" fmla="*/ 0 h 6438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910063" h="643825" fill="none" extrusionOk="0">
                  <a:moveTo>
                    <a:pt x="0" y="0"/>
                  </a:moveTo>
                  <a:cubicBezTo>
                    <a:pt x="206648" y="-36872"/>
                    <a:pt x="499075" y="48385"/>
                    <a:pt x="643764" y="0"/>
                  </a:cubicBezTo>
                  <a:cubicBezTo>
                    <a:pt x="788453" y="-48385"/>
                    <a:pt x="982807" y="832"/>
                    <a:pt x="1238427" y="0"/>
                  </a:cubicBezTo>
                  <a:cubicBezTo>
                    <a:pt x="1494047" y="-832"/>
                    <a:pt x="1536375" y="37294"/>
                    <a:pt x="1783990" y="0"/>
                  </a:cubicBezTo>
                  <a:cubicBezTo>
                    <a:pt x="2031605" y="-37294"/>
                    <a:pt x="2078053" y="39925"/>
                    <a:pt x="2329552" y="0"/>
                  </a:cubicBezTo>
                  <a:cubicBezTo>
                    <a:pt x="2581051" y="-39925"/>
                    <a:pt x="2780213" y="62904"/>
                    <a:pt x="2973316" y="0"/>
                  </a:cubicBezTo>
                  <a:cubicBezTo>
                    <a:pt x="3166419" y="-62904"/>
                    <a:pt x="3298761" y="8594"/>
                    <a:pt x="3567979" y="0"/>
                  </a:cubicBezTo>
                  <a:cubicBezTo>
                    <a:pt x="3837197" y="-8594"/>
                    <a:pt x="3822054" y="25864"/>
                    <a:pt x="3966240" y="0"/>
                  </a:cubicBezTo>
                  <a:cubicBezTo>
                    <a:pt x="4110426" y="-25864"/>
                    <a:pt x="4454915" y="5323"/>
                    <a:pt x="4910063" y="0"/>
                  </a:cubicBezTo>
                  <a:cubicBezTo>
                    <a:pt x="4928805" y="80219"/>
                    <a:pt x="4871713" y="177403"/>
                    <a:pt x="4910063" y="334789"/>
                  </a:cubicBezTo>
                  <a:cubicBezTo>
                    <a:pt x="4948413" y="492175"/>
                    <a:pt x="4908045" y="559993"/>
                    <a:pt x="4910063" y="643825"/>
                  </a:cubicBezTo>
                  <a:cubicBezTo>
                    <a:pt x="4724687" y="684276"/>
                    <a:pt x="4623808" y="606719"/>
                    <a:pt x="4462702" y="643825"/>
                  </a:cubicBezTo>
                  <a:cubicBezTo>
                    <a:pt x="4301596" y="680931"/>
                    <a:pt x="4018929" y="577406"/>
                    <a:pt x="3818938" y="643825"/>
                  </a:cubicBezTo>
                  <a:cubicBezTo>
                    <a:pt x="3618947" y="710244"/>
                    <a:pt x="3453525" y="616999"/>
                    <a:pt x="3322476" y="643825"/>
                  </a:cubicBezTo>
                  <a:cubicBezTo>
                    <a:pt x="3191427" y="670651"/>
                    <a:pt x="2931455" y="611951"/>
                    <a:pt x="2678712" y="643825"/>
                  </a:cubicBezTo>
                  <a:cubicBezTo>
                    <a:pt x="2425969" y="675699"/>
                    <a:pt x="2321397" y="620607"/>
                    <a:pt x="2231351" y="643825"/>
                  </a:cubicBezTo>
                  <a:cubicBezTo>
                    <a:pt x="2141305" y="667043"/>
                    <a:pt x="2008719" y="617629"/>
                    <a:pt x="1833090" y="643825"/>
                  </a:cubicBezTo>
                  <a:cubicBezTo>
                    <a:pt x="1657461" y="670021"/>
                    <a:pt x="1595412" y="620191"/>
                    <a:pt x="1434830" y="643825"/>
                  </a:cubicBezTo>
                  <a:cubicBezTo>
                    <a:pt x="1274248" y="667459"/>
                    <a:pt x="1088463" y="578784"/>
                    <a:pt x="840166" y="643825"/>
                  </a:cubicBezTo>
                  <a:cubicBezTo>
                    <a:pt x="591869" y="708866"/>
                    <a:pt x="217526" y="599863"/>
                    <a:pt x="0" y="643825"/>
                  </a:cubicBezTo>
                  <a:cubicBezTo>
                    <a:pt x="-31675" y="560777"/>
                    <a:pt x="8985" y="439868"/>
                    <a:pt x="0" y="321913"/>
                  </a:cubicBezTo>
                  <a:cubicBezTo>
                    <a:pt x="-8985" y="203958"/>
                    <a:pt x="11895" y="127774"/>
                    <a:pt x="0" y="0"/>
                  </a:cubicBezTo>
                  <a:close/>
                </a:path>
                <a:path w="4910063" h="643825" stroke="0" extrusionOk="0">
                  <a:moveTo>
                    <a:pt x="0" y="0"/>
                  </a:moveTo>
                  <a:cubicBezTo>
                    <a:pt x="180908" y="-31536"/>
                    <a:pt x="365489" y="38511"/>
                    <a:pt x="496462" y="0"/>
                  </a:cubicBezTo>
                  <a:cubicBezTo>
                    <a:pt x="627435" y="-38511"/>
                    <a:pt x="708689" y="18254"/>
                    <a:pt x="894723" y="0"/>
                  </a:cubicBezTo>
                  <a:cubicBezTo>
                    <a:pt x="1080757" y="-18254"/>
                    <a:pt x="1377547" y="63365"/>
                    <a:pt x="1538486" y="0"/>
                  </a:cubicBezTo>
                  <a:cubicBezTo>
                    <a:pt x="1699425" y="-63365"/>
                    <a:pt x="1840914" y="25809"/>
                    <a:pt x="2034948" y="0"/>
                  </a:cubicBezTo>
                  <a:cubicBezTo>
                    <a:pt x="2228982" y="-25809"/>
                    <a:pt x="2381862" y="3545"/>
                    <a:pt x="2531410" y="0"/>
                  </a:cubicBezTo>
                  <a:cubicBezTo>
                    <a:pt x="2680958" y="-3545"/>
                    <a:pt x="2862361" y="25526"/>
                    <a:pt x="3175174" y="0"/>
                  </a:cubicBezTo>
                  <a:cubicBezTo>
                    <a:pt x="3487987" y="-25526"/>
                    <a:pt x="3468894" y="7822"/>
                    <a:pt x="3622535" y="0"/>
                  </a:cubicBezTo>
                  <a:cubicBezTo>
                    <a:pt x="3776176" y="-7822"/>
                    <a:pt x="4134301" y="42921"/>
                    <a:pt x="4266299" y="0"/>
                  </a:cubicBezTo>
                  <a:cubicBezTo>
                    <a:pt x="4398297" y="-42921"/>
                    <a:pt x="4723934" y="47059"/>
                    <a:pt x="4910063" y="0"/>
                  </a:cubicBezTo>
                  <a:cubicBezTo>
                    <a:pt x="4944082" y="131153"/>
                    <a:pt x="4905816" y="242805"/>
                    <a:pt x="4910063" y="321913"/>
                  </a:cubicBezTo>
                  <a:cubicBezTo>
                    <a:pt x="4914310" y="401021"/>
                    <a:pt x="4906883" y="554963"/>
                    <a:pt x="4910063" y="643825"/>
                  </a:cubicBezTo>
                  <a:cubicBezTo>
                    <a:pt x="4664990" y="675710"/>
                    <a:pt x="4568457" y="634471"/>
                    <a:pt x="4315400" y="643825"/>
                  </a:cubicBezTo>
                  <a:cubicBezTo>
                    <a:pt x="4062343" y="653179"/>
                    <a:pt x="3930116" y="609558"/>
                    <a:pt x="3671636" y="643825"/>
                  </a:cubicBezTo>
                  <a:cubicBezTo>
                    <a:pt x="3413156" y="678092"/>
                    <a:pt x="3240675" y="633562"/>
                    <a:pt x="3027872" y="643825"/>
                  </a:cubicBezTo>
                  <a:cubicBezTo>
                    <a:pt x="2815069" y="654088"/>
                    <a:pt x="2671623" y="599938"/>
                    <a:pt x="2580511" y="643825"/>
                  </a:cubicBezTo>
                  <a:cubicBezTo>
                    <a:pt x="2489399" y="687712"/>
                    <a:pt x="2303096" y="581504"/>
                    <a:pt x="2034948" y="643825"/>
                  </a:cubicBezTo>
                  <a:cubicBezTo>
                    <a:pt x="1766800" y="706146"/>
                    <a:pt x="1652217" y="632197"/>
                    <a:pt x="1391185" y="643825"/>
                  </a:cubicBezTo>
                  <a:cubicBezTo>
                    <a:pt x="1130153" y="655453"/>
                    <a:pt x="1006843" y="599818"/>
                    <a:pt x="845622" y="643825"/>
                  </a:cubicBezTo>
                  <a:cubicBezTo>
                    <a:pt x="684401" y="687832"/>
                    <a:pt x="310793" y="542517"/>
                    <a:pt x="0" y="643825"/>
                  </a:cubicBezTo>
                  <a:cubicBezTo>
                    <a:pt x="-927" y="490465"/>
                    <a:pt x="22084" y="408852"/>
                    <a:pt x="0" y="334789"/>
                  </a:cubicBezTo>
                  <a:cubicBezTo>
                    <a:pt x="-22084" y="260726"/>
                    <a:pt x="34723" y="123604"/>
                    <a:pt x="0" y="0"/>
                  </a:cubicBezTo>
                  <a:close/>
                </a:path>
              </a:pathLst>
            </a:custGeom>
            <a:solidFill>
              <a:schemeClr val="accent6">
                <a:lumMod val="20000"/>
                <a:lumOff val="80000"/>
              </a:schemeClr>
            </a:solidFill>
            <a:ln>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pic>
          <p:nvPicPr>
            <p:cNvPr id="23" name="Picture 22">
              <a:extLst>
                <a:ext uri="{FF2B5EF4-FFF2-40B4-BE49-F238E27FC236}">
                  <a16:creationId xmlns:a16="http://schemas.microsoft.com/office/drawing/2014/main" id="{99C43362-1EE2-3D4A-F06A-32B8890164F4}"/>
                </a:ext>
              </a:extLst>
            </p:cNvPr>
            <p:cNvPicPr>
              <a:picLocks noChangeAspect="1"/>
            </p:cNvPicPr>
            <p:nvPr/>
          </p:nvPicPr>
          <p:blipFill>
            <a:blip r:embed="rId3"/>
            <a:stretch>
              <a:fillRect/>
            </a:stretch>
          </p:blipFill>
          <p:spPr>
            <a:xfrm>
              <a:off x="6769099" y="2046956"/>
              <a:ext cx="4048277" cy="338139"/>
            </a:xfrm>
            <a:prstGeom prst="rect">
              <a:avLst/>
            </a:prstGeom>
          </p:spPr>
        </p:pic>
      </p:grpSp>
      <p:grpSp>
        <p:nvGrpSpPr>
          <p:cNvPr id="10" name="Group 9">
            <a:extLst>
              <a:ext uri="{FF2B5EF4-FFF2-40B4-BE49-F238E27FC236}">
                <a16:creationId xmlns:a16="http://schemas.microsoft.com/office/drawing/2014/main" id="{01254281-4793-3D76-DCD2-A7FE34561842}"/>
              </a:ext>
            </a:extLst>
          </p:cNvPr>
          <p:cNvGrpSpPr/>
          <p:nvPr/>
        </p:nvGrpSpPr>
        <p:grpSpPr>
          <a:xfrm>
            <a:off x="5852885" y="2870460"/>
            <a:ext cx="5830513" cy="3647317"/>
            <a:chOff x="5852885" y="2870460"/>
            <a:chExt cx="5830513" cy="3647317"/>
          </a:xfrm>
        </p:grpSpPr>
        <p:sp>
          <p:nvSpPr>
            <p:cNvPr id="30" name="Rectangle 29">
              <a:extLst>
                <a:ext uri="{FF2B5EF4-FFF2-40B4-BE49-F238E27FC236}">
                  <a16:creationId xmlns:a16="http://schemas.microsoft.com/office/drawing/2014/main" id="{5C9F3DA8-7911-4D4E-24FF-774542570F06}"/>
                </a:ext>
              </a:extLst>
            </p:cNvPr>
            <p:cNvSpPr/>
            <p:nvPr/>
          </p:nvSpPr>
          <p:spPr>
            <a:xfrm>
              <a:off x="5852885" y="2870460"/>
              <a:ext cx="5830513" cy="3220097"/>
            </a:xfrm>
            <a:custGeom>
              <a:avLst/>
              <a:gdLst>
                <a:gd name="csX0" fmla="*/ 0 w 5830513"/>
                <a:gd name="csY0" fmla="*/ 0 h 3220097"/>
                <a:gd name="csX1" fmla="*/ 641356 w 5830513"/>
                <a:gd name="csY1" fmla="*/ 0 h 3220097"/>
                <a:gd name="csX2" fmla="*/ 1341018 w 5830513"/>
                <a:gd name="csY2" fmla="*/ 0 h 3220097"/>
                <a:gd name="csX3" fmla="*/ 1807459 w 5830513"/>
                <a:gd name="csY3" fmla="*/ 0 h 3220097"/>
                <a:gd name="csX4" fmla="*/ 2448815 w 5830513"/>
                <a:gd name="csY4" fmla="*/ 0 h 3220097"/>
                <a:gd name="csX5" fmla="*/ 2915257 w 5830513"/>
                <a:gd name="csY5" fmla="*/ 0 h 3220097"/>
                <a:gd name="csX6" fmla="*/ 3498308 w 5830513"/>
                <a:gd name="csY6" fmla="*/ 0 h 3220097"/>
                <a:gd name="csX7" fmla="*/ 4139664 w 5830513"/>
                <a:gd name="csY7" fmla="*/ 0 h 3220097"/>
                <a:gd name="csX8" fmla="*/ 4547800 w 5830513"/>
                <a:gd name="csY8" fmla="*/ 0 h 3220097"/>
                <a:gd name="csX9" fmla="*/ 4955936 w 5830513"/>
                <a:gd name="csY9" fmla="*/ 0 h 3220097"/>
                <a:gd name="csX10" fmla="*/ 5830513 w 5830513"/>
                <a:gd name="csY10" fmla="*/ 0 h 3220097"/>
                <a:gd name="csX11" fmla="*/ 5830513 w 5830513"/>
                <a:gd name="csY11" fmla="*/ 536683 h 3220097"/>
                <a:gd name="csX12" fmla="*/ 5830513 w 5830513"/>
                <a:gd name="csY12" fmla="*/ 1105567 h 3220097"/>
                <a:gd name="csX13" fmla="*/ 5830513 w 5830513"/>
                <a:gd name="csY13" fmla="*/ 1610049 h 3220097"/>
                <a:gd name="csX14" fmla="*/ 5830513 w 5830513"/>
                <a:gd name="csY14" fmla="*/ 2178932 h 3220097"/>
                <a:gd name="csX15" fmla="*/ 5830513 w 5830513"/>
                <a:gd name="csY15" fmla="*/ 2651213 h 3220097"/>
                <a:gd name="csX16" fmla="*/ 5830513 w 5830513"/>
                <a:gd name="csY16" fmla="*/ 3220097 h 3220097"/>
                <a:gd name="csX17" fmla="*/ 5422377 w 5830513"/>
                <a:gd name="csY17" fmla="*/ 3220097 h 3220097"/>
                <a:gd name="csX18" fmla="*/ 4722716 w 5830513"/>
                <a:gd name="csY18" fmla="*/ 3220097 h 3220097"/>
                <a:gd name="csX19" fmla="*/ 4081359 w 5830513"/>
                <a:gd name="csY19" fmla="*/ 3220097 h 3220097"/>
                <a:gd name="csX20" fmla="*/ 3440003 w 5830513"/>
                <a:gd name="csY20" fmla="*/ 3220097 h 3220097"/>
                <a:gd name="csX21" fmla="*/ 2798646 w 5830513"/>
                <a:gd name="csY21" fmla="*/ 3220097 h 3220097"/>
                <a:gd name="csX22" fmla="*/ 2332205 w 5830513"/>
                <a:gd name="csY22" fmla="*/ 3220097 h 3220097"/>
                <a:gd name="csX23" fmla="*/ 1632544 w 5830513"/>
                <a:gd name="csY23" fmla="*/ 3220097 h 3220097"/>
                <a:gd name="csX24" fmla="*/ 1049492 w 5830513"/>
                <a:gd name="csY24" fmla="*/ 3220097 h 3220097"/>
                <a:gd name="csX25" fmla="*/ 641356 w 5830513"/>
                <a:gd name="csY25" fmla="*/ 3220097 h 3220097"/>
                <a:gd name="csX26" fmla="*/ 0 w 5830513"/>
                <a:gd name="csY26" fmla="*/ 3220097 h 3220097"/>
                <a:gd name="csX27" fmla="*/ 0 w 5830513"/>
                <a:gd name="csY27" fmla="*/ 2715615 h 3220097"/>
                <a:gd name="csX28" fmla="*/ 0 w 5830513"/>
                <a:gd name="csY28" fmla="*/ 2178932 h 3220097"/>
                <a:gd name="csX29" fmla="*/ 0 w 5830513"/>
                <a:gd name="csY29" fmla="*/ 1577848 h 3220097"/>
                <a:gd name="csX30" fmla="*/ 0 w 5830513"/>
                <a:gd name="csY30" fmla="*/ 976763 h 3220097"/>
                <a:gd name="csX31" fmla="*/ 0 w 5830513"/>
                <a:gd name="csY31" fmla="*/ 0 h 32200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Lst>
              <a:rect l="l" t="t" r="r" b="b"/>
              <a:pathLst>
                <a:path w="5830513" h="3220097" fill="none" extrusionOk="0">
                  <a:moveTo>
                    <a:pt x="0" y="0"/>
                  </a:moveTo>
                  <a:cubicBezTo>
                    <a:pt x="312266" y="-6965"/>
                    <a:pt x="455663" y="24107"/>
                    <a:pt x="641356" y="0"/>
                  </a:cubicBezTo>
                  <a:cubicBezTo>
                    <a:pt x="827049" y="-24107"/>
                    <a:pt x="1199511" y="20283"/>
                    <a:pt x="1341018" y="0"/>
                  </a:cubicBezTo>
                  <a:cubicBezTo>
                    <a:pt x="1482525" y="-20283"/>
                    <a:pt x="1642112" y="11357"/>
                    <a:pt x="1807459" y="0"/>
                  </a:cubicBezTo>
                  <a:cubicBezTo>
                    <a:pt x="1972806" y="-11357"/>
                    <a:pt x="2284810" y="31015"/>
                    <a:pt x="2448815" y="0"/>
                  </a:cubicBezTo>
                  <a:cubicBezTo>
                    <a:pt x="2612820" y="-31015"/>
                    <a:pt x="2690356" y="35001"/>
                    <a:pt x="2915257" y="0"/>
                  </a:cubicBezTo>
                  <a:cubicBezTo>
                    <a:pt x="3140158" y="-35001"/>
                    <a:pt x="3210987" y="60149"/>
                    <a:pt x="3498308" y="0"/>
                  </a:cubicBezTo>
                  <a:cubicBezTo>
                    <a:pt x="3785629" y="-60149"/>
                    <a:pt x="3833183" y="62477"/>
                    <a:pt x="4139664" y="0"/>
                  </a:cubicBezTo>
                  <a:cubicBezTo>
                    <a:pt x="4446145" y="-62477"/>
                    <a:pt x="4369018" y="32021"/>
                    <a:pt x="4547800" y="0"/>
                  </a:cubicBezTo>
                  <a:cubicBezTo>
                    <a:pt x="4726582" y="-32021"/>
                    <a:pt x="4760466" y="12291"/>
                    <a:pt x="4955936" y="0"/>
                  </a:cubicBezTo>
                  <a:cubicBezTo>
                    <a:pt x="5151406" y="-12291"/>
                    <a:pt x="5568258" y="4427"/>
                    <a:pt x="5830513" y="0"/>
                  </a:cubicBezTo>
                  <a:cubicBezTo>
                    <a:pt x="5841450" y="145038"/>
                    <a:pt x="5798797" y="411483"/>
                    <a:pt x="5830513" y="536683"/>
                  </a:cubicBezTo>
                  <a:cubicBezTo>
                    <a:pt x="5862229" y="661883"/>
                    <a:pt x="5822979" y="981780"/>
                    <a:pt x="5830513" y="1105567"/>
                  </a:cubicBezTo>
                  <a:cubicBezTo>
                    <a:pt x="5838047" y="1229354"/>
                    <a:pt x="5800611" y="1471637"/>
                    <a:pt x="5830513" y="1610049"/>
                  </a:cubicBezTo>
                  <a:cubicBezTo>
                    <a:pt x="5860415" y="1748461"/>
                    <a:pt x="5825274" y="1980831"/>
                    <a:pt x="5830513" y="2178932"/>
                  </a:cubicBezTo>
                  <a:cubicBezTo>
                    <a:pt x="5835752" y="2377033"/>
                    <a:pt x="5785588" y="2417331"/>
                    <a:pt x="5830513" y="2651213"/>
                  </a:cubicBezTo>
                  <a:cubicBezTo>
                    <a:pt x="5875438" y="2885095"/>
                    <a:pt x="5785470" y="3048455"/>
                    <a:pt x="5830513" y="3220097"/>
                  </a:cubicBezTo>
                  <a:cubicBezTo>
                    <a:pt x="5647298" y="3256800"/>
                    <a:pt x="5612446" y="3195240"/>
                    <a:pt x="5422377" y="3220097"/>
                  </a:cubicBezTo>
                  <a:cubicBezTo>
                    <a:pt x="5232308" y="3244954"/>
                    <a:pt x="4956488" y="3216346"/>
                    <a:pt x="4722716" y="3220097"/>
                  </a:cubicBezTo>
                  <a:cubicBezTo>
                    <a:pt x="4488944" y="3223848"/>
                    <a:pt x="4234957" y="3193173"/>
                    <a:pt x="4081359" y="3220097"/>
                  </a:cubicBezTo>
                  <a:cubicBezTo>
                    <a:pt x="3927761" y="3247021"/>
                    <a:pt x="3696491" y="3186355"/>
                    <a:pt x="3440003" y="3220097"/>
                  </a:cubicBezTo>
                  <a:cubicBezTo>
                    <a:pt x="3183515" y="3253839"/>
                    <a:pt x="3052993" y="3208372"/>
                    <a:pt x="2798646" y="3220097"/>
                  </a:cubicBezTo>
                  <a:cubicBezTo>
                    <a:pt x="2544299" y="3231822"/>
                    <a:pt x="2517096" y="3218060"/>
                    <a:pt x="2332205" y="3220097"/>
                  </a:cubicBezTo>
                  <a:cubicBezTo>
                    <a:pt x="2147314" y="3222134"/>
                    <a:pt x="1815382" y="3153749"/>
                    <a:pt x="1632544" y="3220097"/>
                  </a:cubicBezTo>
                  <a:cubicBezTo>
                    <a:pt x="1449706" y="3286445"/>
                    <a:pt x="1331357" y="3201789"/>
                    <a:pt x="1049492" y="3220097"/>
                  </a:cubicBezTo>
                  <a:cubicBezTo>
                    <a:pt x="767627" y="3238405"/>
                    <a:pt x="790684" y="3209545"/>
                    <a:pt x="641356" y="3220097"/>
                  </a:cubicBezTo>
                  <a:cubicBezTo>
                    <a:pt x="492028" y="3230649"/>
                    <a:pt x="286425" y="3170573"/>
                    <a:pt x="0" y="3220097"/>
                  </a:cubicBezTo>
                  <a:cubicBezTo>
                    <a:pt x="-40287" y="3086378"/>
                    <a:pt x="58410" y="2885873"/>
                    <a:pt x="0" y="2715615"/>
                  </a:cubicBezTo>
                  <a:cubicBezTo>
                    <a:pt x="-58410" y="2545357"/>
                    <a:pt x="5836" y="2305713"/>
                    <a:pt x="0" y="2178932"/>
                  </a:cubicBezTo>
                  <a:cubicBezTo>
                    <a:pt x="-5836" y="2052151"/>
                    <a:pt x="57962" y="1734891"/>
                    <a:pt x="0" y="1577848"/>
                  </a:cubicBezTo>
                  <a:cubicBezTo>
                    <a:pt x="-57962" y="1420805"/>
                    <a:pt x="66127" y="1145907"/>
                    <a:pt x="0" y="976763"/>
                  </a:cubicBezTo>
                  <a:cubicBezTo>
                    <a:pt x="-66127" y="807619"/>
                    <a:pt x="91005" y="207419"/>
                    <a:pt x="0" y="0"/>
                  </a:cubicBezTo>
                  <a:close/>
                </a:path>
                <a:path w="5830513" h="3220097" stroke="0" extrusionOk="0">
                  <a:moveTo>
                    <a:pt x="0" y="0"/>
                  </a:moveTo>
                  <a:cubicBezTo>
                    <a:pt x="262054" y="-32960"/>
                    <a:pt x="281441" y="51365"/>
                    <a:pt x="524746" y="0"/>
                  </a:cubicBezTo>
                  <a:cubicBezTo>
                    <a:pt x="768051" y="-51365"/>
                    <a:pt x="841263" y="6125"/>
                    <a:pt x="932882" y="0"/>
                  </a:cubicBezTo>
                  <a:cubicBezTo>
                    <a:pt x="1024501" y="-6125"/>
                    <a:pt x="1410230" y="60465"/>
                    <a:pt x="1632544" y="0"/>
                  </a:cubicBezTo>
                  <a:cubicBezTo>
                    <a:pt x="1854858" y="-60465"/>
                    <a:pt x="2021167" y="47964"/>
                    <a:pt x="2157290" y="0"/>
                  </a:cubicBezTo>
                  <a:cubicBezTo>
                    <a:pt x="2293413" y="-47964"/>
                    <a:pt x="2425081" y="18805"/>
                    <a:pt x="2682036" y="0"/>
                  </a:cubicBezTo>
                  <a:cubicBezTo>
                    <a:pt x="2938991" y="-18805"/>
                    <a:pt x="3125564" y="57437"/>
                    <a:pt x="3381698" y="0"/>
                  </a:cubicBezTo>
                  <a:cubicBezTo>
                    <a:pt x="3637832" y="-57437"/>
                    <a:pt x="3634791" y="42304"/>
                    <a:pt x="3848139" y="0"/>
                  </a:cubicBezTo>
                  <a:cubicBezTo>
                    <a:pt x="4061487" y="-42304"/>
                    <a:pt x="4303291" y="293"/>
                    <a:pt x="4547800" y="0"/>
                  </a:cubicBezTo>
                  <a:cubicBezTo>
                    <a:pt x="4792309" y="-293"/>
                    <a:pt x="5002383" y="11944"/>
                    <a:pt x="5247462" y="0"/>
                  </a:cubicBezTo>
                  <a:cubicBezTo>
                    <a:pt x="5492541" y="-11944"/>
                    <a:pt x="5656709" y="7707"/>
                    <a:pt x="5830513" y="0"/>
                  </a:cubicBezTo>
                  <a:cubicBezTo>
                    <a:pt x="5849336" y="278007"/>
                    <a:pt x="5764311" y="440842"/>
                    <a:pt x="5830513" y="601085"/>
                  </a:cubicBezTo>
                  <a:cubicBezTo>
                    <a:pt x="5896715" y="761328"/>
                    <a:pt x="5770114" y="981584"/>
                    <a:pt x="5830513" y="1169969"/>
                  </a:cubicBezTo>
                  <a:cubicBezTo>
                    <a:pt x="5890912" y="1358354"/>
                    <a:pt x="5795064" y="1516823"/>
                    <a:pt x="5830513" y="1610048"/>
                  </a:cubicBezTo>
                  <a:cubicBezTo>
                    <a:pt x="5865962" y="1703273"/>
                    <a:pt x="5801230" y="1994508"/>
                    <a:pt x="5830513" y="2146731"/>
                  </a:cubicBezTo>
                  <a:cubicBezTo>
                    <a:pt x="5859796" y="2298954"/>
                    <a:pt x="5781311" y="2416948"/>
                    <a:pt x="5830513" y="2683414"/>
                  </a:cubicBezTo>
                  <a:cubicBezTo>
                    <a:pt x="5879715" y="2949880"/>
                    <a:pt x="5793783" y="2997677"/>
                    <a:pt x="5830513" y="3220097"/>
                  </a:cubicBezTo>
                  <a:cubicBezTo>
                    <a:pt x="5558534" y="3237751"/>
                    <a:pt x="5470999" y="3188538"/>
                    <a:pt x="5189157" y="3220097"/>
                  </a:cubicBezTo>
                  <a:cubicBezTo>
                    <a:pt x="4907315" y="3251656"/>
                    <a:pt x="4814229" y="3187770"/>
                    <a:pt x="4606105" y="3220097"/>
                  </a:cubicBezTo>
                  <a:cubicBezTo>
                    <a:pt x="4397981" y="3252424"/>
                    <a:pt x="4299142" y="3213738"/>
                    <a:pt x="4197969" y="3220097"/>
                  </a:cubicBezTo>
                  <a:cubicBezTo>
                    <a:pt x="4096796" y="3226456"/>
                    <a:pt x="3863590" y="3199058"/>
                    <a:pt x="3731528" y="3220097"/>
                  </a:cubicBezTo>
                  <a:cubicBezTo>
                    <a:pt x="3599466" y="3241136"/>
                    <a:pt x="3194151" y="3137728"/>
                    <a:pt x="3031867" y="3220097"/>
                  </a:cubicBezTo>
                  <a:cubicBezTo>
                    <a:pt x="2869583" y="3302466"/>
                    <a:pt x="2599213" y="3191802"/>
                    <a:pt x="2448815" y="3220097"/>
                  </a:cubicBezTo>
                  <a:cubicBezTo>
                    <a:pt x="2298417" y="3248392"/>
                    <a:pt x="2185867" y="3186086"/>
                    <a:pt x="1982374" y="3220097"/>
                  </a:cubicBezTo>
                  <a:cubicBezTo>
                    <a:pt x="1778881" y="3254108"/>
                    <a:pt x="1621658" y="3204320"/>
                    <a:pt x="1399323" y="3220097"/>
                  </a:cubicBezTo>
                  <a:cubicBezTo>
                    <a:pt x="1176988" y="3235874"/>
                    <a:pt x="1170942" y="3172636"/>
                    <a:pt x="991187" y="3220097"/>
                  </a:cubicBezTo>
                  <a:cubicBezTo>
                    <a:pt x="811432" y="3267558"/>
                    <a:pt x="702676" y="3216497"/>
                    <a:pt x="583051" y="3220097"/>
                  </a:cubicBezTo>
                  <a:cubicBezTo>
                    <a:pt x="463426" y="3223697"/>
                    <a:pt x="262024" y="3153412"/>
                    <a:pt x="0" y="3220097"/>
                  </a:cubicBezTo>
                  <a:cubicBezTo>
                    <a:pt x="-50049" y="3019211"/>
                    <a:pt x="56205" y="2892075"/>
                    <a:pt x="0" y="2747816"/>
                  </a:cubicBezTo>
                  <a:cubicBezTo>
                    <a:pt x="-56205" y="2603557"/>
                    <a:pt x="67252" y="2366552"/>
                    <a:pt x="0" y="2146731"/>
                  </a:cubicBezTo>
                  <a:cubicBezTo>
                    <a:pt x="-67252" y="1926911"/>
                    <a:pt x="4795" y="1762753"/>
                    <a:pt x="0" y="1642249"/>
                  </a:cubicBezTo>
                  <a:cubicBezTo>
                    <a:pt x="-4795" y="1521745"/>
                    <a:pt x="15078" y="1313553"/>
                    <a:pt x="0" y="1202170"/>
                  </a:cubicBezTo>
                  <a:cubicBezTo>
                    <a:pt x="-15078" y="1090787"/>
                    <a:pt x="65315" y="905500"/>
                    <a:pt x="0" y="633286"/>
                  </a:cubicBezTo>
                  <a:cubicBezTo>
                    <a:pt x="-65315" y="361072"/>
                    <a:pt x="3356" y="301628"/>
                    <a:pt x="0" y="0"/>
                  </a:cubicBezTo>
                  <a:close/>
                </a:path>
              </a:pathLst>
            </a:custGeom>
            <a:solidFill>
              <a:schemeClr val="accent1">
                <a:lumMod val="20000"/>
                <a:lumOff val="80000"/>
              </a:schemeClr>
            </a:solidFill>
            <a:ln w="4127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buNone/>
              </a:pPr>
              <a:r>
                <a:rPr lang="en-US" sz="2000" b="1" dirty="0">
                  <a:solidFill>
                    <a:sysClr val="windowText" lastClr="000000"/>
                  </a:solidFill>
                  <a:latin typeface="Palatino" pitchFamily="2" charset="77"/>
                  <a:ea typeface="Palatino" pitchFamily="2" charset="77"/>
                </a:rPr>
                <a:t>Q: </a:t>
              </a:r>
              <a:r>
                <a:rPr lang="en-US" sz="2000" dirty="0">
                  <a:solidFill>
                    <a:sysClr val="windowText" lastClr="000000"/>
                  </a:solidFill>
                  <a:latin typeface="Palatino" pitchFamily="2" charset="77"/>
                  <a:ea typeface="Palatino" pitchFamily="2" charset="77"/>
                </a:rPr>
                <a:t>And how do I write this on my computer ?</a:t>
              </a:r>
            </a:p>
            <a:p>
              <a:pPr marL="0" indent="0">
                <a:buNone/>
              </a:pPr>
              <a:endParaRPr lang="en-US" sz="2000" dirty="0">
                <a:solidFill>
                  <a:sysClr val="windowText" lastClr="000000"/>
                </a:solidFill>
                <a:latin typeface="Palatino" pitchFamily="2" charset="77"/>
                <a:ea typeface="Palatino" pitchFamily="2" charset="77"/>
              </a:endParaRPr>
            </a:p>
            <a:p>
              <a:pPr marL="0" indent="0">
                <a:buNone/>
              </a:pPr>
              <a:r>
                <a:rPr lang="en-US" sz="2000" b="1" dirty="0">
                  <a:solidFill>
                    <a:sysClr val="windowText" lastClr="000000"/>
                  </a:solidFill>
                  <a:latin typeface="Palatino" pitchFamily="2" charset="77"/>
                  <a:ea typeface="Palatino" pitchFamily="2" charset="77"/>
                </a:rPr>
                <a:t>A:</a:t>
              </a:r>
            </a:p>
            <a:p>
              <a:pPr marL="0" indent="0">
                <a:buNone/>
              </a:pPr>
              <a:r>
                <a:rPr lang="en-US" sz="2000" b="1" dirty="0">
                  <a:solidFill>
                    <a:sysClr val="windowText" lastClr="000000"/>
                  </a:solidFill>
                  <a:latin typeface="Palatino" pitchFamily="2" charset="77"/>
                  <a:ea typeface="Palatino" pitchFamily="2" charset="77"/>
                </a:rPr>
                <a:t>				</a:t>
              </a:r>
            </a:p>
            <a:p>
              <a:pPr marL="0" indent="0">
                <a:buNone/>
              </a:pPr>
              <a:endParaRPr lang="en-US" sz="2000" b="1" dirty="0">
                <a:solidFill>
                  <a:sysClr val="windowText" lastClr="000000"/>
                </a:solidFill>
                <a:latin typeface="Palatino" pitchFamily="2" charset="77"/>
                <a:ea typeface="Palatino" pitchFamily="2" charset="77"/>
              </a:endParaRPr>
            </a:p>
            <a:p>
              <a:pPr marL="0" indent="0">
                <a:buNone/>
              </a:pPr>
              <a:endParaRPr lang="en-US" sz="2000" b="1" dirty="0">
                <a:solidFill>
                  <a:sysClr val="windowText" lastClr="000000"/>
                </a:solidFill>
                <a:latin typeface="Palatino" pitchFamily="2" charset="77"/>
                <a:ea typeface="Palatino" pitchFamily="2" charset="77"/>
              </a:endParaRPr>
            </a:p>
            <a:p>
              <a:pPr marL="0" indent="0">
                <a:buNone/>
              </a:pPr>
              <a:endParaRPr lang="en-US" sz="2000" b="1" dirty="0">
                <a:solidFill>
                  <a:sysClr val="windowText" lastClr="000000"/>
                </a:solidFill>
                <a:latin typeface="Palatino" pitchFamily="2" charset="77"/>
                <a:ea typeface="Palatino" pitchFamily="2" charset="77"/>
              </a:endParaRPr>
            </a:p>
            <a:p>
              <a:pPr marL="0" indent="0">
                <a:buNone/>
              </a:pPr>
              <a:r>
                <a:rPr lang="en-US" sz="2000" b="1" dirty="0">
                  <a:solidFill>
                    <a:sysClr val="windowText" lastClr="000000"/>
                  </a:solidFill>
                  <a:latin typeface="Palatino" pitchFamily="2" charset="77"/>
                  <a:ea typeface="Palatino" pitchFamily="2" charset="77"/>
                </a:rPr>
                <a:t> </a:t>
              </a:r>
              <a:endParaRPr lang="en-US" sz="2000" dirty="0">
                <a:solidFill>
                  <a:sysClr val="windowText" lastClr="000000"/>
                </a:solidFill>
                <a:latin typeface="Palatino" pitchFamily="2" charset="77"/>
                <a:ea typeface="Palatino" pitchFamily="2" charset="77"/>
              </a:endParaRPr>
            </a:p>
          </p:txBody>
        </p:sp>
        <p:pic>
          <p:nvPicPr>
            <p:cNvPr id="7" name="Picture 6">
              <a:extLst>
                <a:ext uri="{FF2B5EF4-FFF2-40B4-BE49-F238E27FC236}">
                  <a16:creationId xmlns:a16="http://schemas.microsoft.com/office/drawing/2014/main" id="{3E8E3AC6-43EE-2403-F2F0-81CCEDB3C423}"/>
                </a:ext>
              </a:extLst>
            </p:cNvPr>
            <p:cNvPicPr>
              <a:picLocks noChangeAspect="1"/>
            </p:cNvPicPr>
            <p:nvPr/>
          </p:nvPicPr>
          <p:blipFill>
            <a:blip r:embed="rId4"/>
            <a:stretch>
              <a:fillRect/>
            </a:stretch>
          </p:blipFill>
          <p:spPr>
            <a:xfrm>
              <a:off x="6351056" y="2870460"/>
              <a:ext cx="4986566" cy="3647317"/>
            </a:xfrm>
            <a:prstGeom prst="rect">
              <a:avLst/>
            </a:prstGeom>
          </p:spPr>
        </p:pic>
      </p:grpSp>
      <p:grpSp>
        <p:nvGrpSpPr>
          <p:cNvPr id="4" name="Group 3">
            <a:extLst>
              <a:ext uri="{FF2B5EF4-FFF2-40B4-BE49-F238E27FC236}">
                <a16:creationId xmlns:a16="http://schemas.microsoft.com/office/drawing/2014/main" id="{034C7914-4180-6A1F-7718-E3BA376252A6}"/>
              </a:ext>
            </a:extLst>
          </p:cNvPr>
          <p:cNvGrpSpPr/>
          <p:nvPr/>
        </p:nvGrpSpPr>
        <p:grpSpPr>
          <a:xfrm>
            <a:off x="508602" y="2870460"/>
            <a:ext cx="5070931" cy="1325563"/>
            <a:chOff x="508602" y="2870460"/>
            <a:chExt cx="5070931" cy="1325563"/>
          </a:xfrm>
        </p:grpSpPr>
        <p:sp>
          <p:nvSpPr>
            <p:cNvPr id="25" name="Rectangle 24">
              <a:extLst>
                <a:ext uri="{FF2B5EF4-FFF2-40B4-BE49-F238E27FC236}">
                  <a16:creationId xmlns:a16="http://schemas.microsoft.com/office/drawing/2014/main" id="{7AEF19A3-E438-8911-5790-F3D8261A79C2}"/>
                </a:ext>
              </a:extLst>
            </p:cNvPr>
            <p:cNvSpPr/>
            <p:nvPr/>
          </p:nvSpPr>
          <p:spPr>
            <a:xfrm>
              <a:off x="508602" y="2870460"/>
              <a:ext cx="5070931" cy="1325563"/>
            </a:xfrm>
            <a:custGeom>
              <a:avLst/>
              <a:gdLst>
                <a:gd name="csX0" fmla="*/ 0 w 5070931"/>
                <a:gd name="csY0" fmla="*/ 0 h 1325563"/>
                <a:gd name="csX1" fmla="*/ 411309 w 5070931"/>
                <a:gd name="csY1" fmla="*/ 0 h 1325563"/>
                <a:gd name="csX2" fmla="*/ 1076164 w 5070931"/>
                <a:gd name="csY2" fmla="*/ 0 h 1325563"/>
                <a:gd name="csX3" fmla="*/ 1690310 w 5070931"/>
                <a:gd name="csY3" fmla="*/ 0 h 1325563"/>
                <a:gd name="csX4" fmla="*/ 2101619 w 5070931"/>
                <a:gd name="csY4" fmla="*/ 0 h 1325563"/>
                <a:gd name="csX5" fmla="*/ 2614347 w 5070931"/>
                <a:gd name="csY5" fmla="*/ 0 h 1325563"/>
                <a:gd name="csX6" fmla="*/ 3279202 w 5070931"/>
                <a:gd name="csY6" fmla="*/ 0 h 1325563"/>
                <a:gd name="csX7" fmla="*/ 3842639 w 5070931"/>
                <a:gd name="csY7" fmla="*/ 0 h 1325563"/>
                <a:gd name="csX8" fmla="*/ 4456785 w 5070931"/>
                <a:gd name="csY8" fmla="*/ 0 h 1325563"/>
                <a:gd name="csX9" fmla="*/ 5070931 w 5070931"/>
                <a:gd name="csY9" fmla="*/ 0 h 1325563"/>
                <a:gd name="csX10" fmla="*/ 5070931 w 5070931"/>
                <a:gd name="csY10" fmla="*/ 441854 h 1325563"/>
                <a:gd name="csX11" fmla="*/ 5070931 w 5070931"/>
                <a:gd name="csY11" fmla="*/ 896964 h 1325563"/>
                <a:gd name="csX12" fmla="*/ 5070931 w 5070931"/>
                <a:gd name="csY12" fmla="*/ 1325563 h 1325563"/>
                <a:gd name="csX13" fmla="*/ 4659622 w 5070931"/>
                <a:gd name="csY13" fmla="*/ 1325563 h 1325563"/>
                <a:gd name="csX14" fmla="*/ 4248313 w 5070931"/>
                <a:gd name="csY14" fmla="*/ 1325563 h 1325563"/>
                <a:gd name="csX15" fmla="*/ 3634167 w 5070931"/>
                <a:gd name="csY15" fmla="*/ 1325563 h 1325563"/>
                <a:gd name="csX16" fmla="*/ 3222858 w 5070931"/>
                <a:gd name="csY16" fmla="*/ 1325563 h 1325563"/>
                <a:gd name="csX17" fmla="*/ 2659422 w 5070931"/>
                <a:gd name="csY17" fmla="*/ 1325563 h 1325563"/>
                <a:gd name="csX18" fmla="*/ 2197403 w 5070931"/>
                <a:gd name="csY18" fmla="*/ 1325563 h 1325563"/>
                <a:gd name="csX19" fmla="*/ 1633967 w 5070931"/>
                <a:gd name="csY19" fmla="*/ 1325563 h 1325563"/>
                <a:gd name="csX20" fmla="*/ 1070530 w 5070931"/>
                <a:gd name="csY20" fmla="*/ 1325563 h 1325563"/>
                <a:gd name="csX21" fmla="*/ 507093 w 5070931"/>
                <a:gd name="csY21" fmla="*/ 1325563 h 1325563"/>
                <a:gd name="csX22" fmla="*/ 0 w 5070931"/>
                <a:gd name="csY22" fmla="*/ 1325563 h 1325563"/>
                <a:gd name="csX23" fmla="*/ 0 w 5070931"/>
                <a:gd name="csY23" fmla="*/ 896964 h 1325563"/>
                <a:gd name="csX24" fmla="*/ 0 w 5070931"/>
                <a:gd name="csY24" fmla="*/ 455110 h 1325563"/>
                <a:gd name="csX25" fmla="*/ 0 w 5070931"/>
                <a:gd name="csY25"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5070931" h="1325563" fill="none" extrusionOk="0">
                  <a:moveTo>
                    <a:pt x="0" y="0"/>
                  </a:moveTo>
                  <a:cubicBezTo>
                    <a:pt x="160686" y="-3169"/>
                    <a:pt x="257454" y="45008"/>
                    <a:pt x="411309" y="0"/>
                  </a:cubicBezTo>
                  <a:cubicBezTo>
                    <a:pt x="565164" y="-45008"/>
                    <a:pt x="941270" y="41679"/>
                    <a:pt x="1076164" y="0"/>
                  </a:cubicBezTo>
                  <a:cubicBezTo>
                    <a:pt x="1211059" y="-41679"/>
                    <a:pt x="1485820" y="20183"/>
                    <a:pt x="1690310" y="0"/>
                  </a:cubicBezTo>
                  <a:cubicBezTo>
                    <a:pt x="1894800" y="-20183"/>
                    <a:pt x="1999618" y="45087"/>
                    <a:pt x="2101619" y="0"/>
                  </a:cubicBezTo>
                  <a:cubicBezTo>
                    <a:pt x="2203620" y="-45087"/>
                    <a:pt x="2428829" y="32430"/>
                    <a:pt x="2614347" y="0"/>
                  </a:cubicBezTo>
                  <a:cubicBezTo>
                    <a:pt x="2799865" y="-32430"/>
                    <a:pt x="2960678" y="33488"/>
                    <a:pt x="3279202" y="0"/>
                  </a:cubicBezTo>
                  <a:cubicBezTo>
                    <a:pt x="3597726" y="-33488"/>
                    <a:pt x="3637079" y="24778"/>
                    <a:pt x="3842639" y="0"/>
                  </a:cubicBezTo>
                  <a:cubicBezTo>
                    <a:pt x="4048199" y="-24778"/>
                    <a:pt x="4216077" y="58408"/>
                    <a:pt x="4456785" y="0"/>
                  </a:cubicBezTo>
                  <a:cubicBezTo>
                    <a:pt x="4697493" y="-58408"/>
                    <a:pt x="4929528" y="2550"/>
                    <a:pt x="5070931" y="0"/>
                  </a:cubicBezTo>
                  <a:cubicBezTo>
                    <a:pt x="5118309" y="194360"/>
                    <a:pt x="5042272" y="221808"/>
                    <a:pt x="5070931" y="441854"/>
                  </a:cubicBezTo>
                  <a:cubicBezTo>
                    <a:pt x="5099590" y="661900"/>
                    <a:pt x="5056388" y="671070"/>
                    <a:pt x="5070931" y="896964"/>
                  </a:cubicBezTo>
                  <a:cubicBezTo>
                    <a:pt x="5085474" y="1122858"/>
                    <a:pt x="5026924" y="1146784"/>
                    <a:pt x="5070931" y="1325563"/>
                  </a:cubicBezTo>
                  <a:cubicBezTo>
                    <a:pt x="4936053" y="1373217"/>
                    <a:pt x="4851060" y="1288268"/>
                    <a:pt x="4659622" y="1325563"/>
                  </a:cubicBezTo>
                  <a:cubicBezTo>
                    <a:pt x="4468184" y="1362858"/>
                    <a:pt x="4436731" y="1280681"/>
                    <a:pt x="4248313" y="1325563"/>
                  </a:cubicBezTo>
                  <a:cubicBezTo>
                    <a:pt x="4059895" y="1370445"/>
                    <a:pt x="3888147" y="1299938"/>
                    <a:pt x="3634167" y="1325563"/>
                  </a:cubicBezTo>
                  <a:cubicBezTo>
                    <a:pt x="3380187" y="1351188"/>
                    <a:pt x="3394013" y="1311466"/>
                    <a:pt x="3222858" y="1325563"/>
                  </a:cubicBezTo>
                  <a:cubicBezTo>
                    <a:pt x="3051703" y="1339660"/>
                    <a:pt x="2774885" y="1286472"/>
                    <a:pt x="2659422" y="1325563"/>
                  </a:cubicBezTo>
                  <a:cubicBezTo>
                    <a:pt x="2543959" y="1364654"/>
                    <a:pt x="2357931" y="1280668"/>
                    <a:pt x="2197403" y="1325563"/>
                  </a:cubicBezTo>
                  <a:cubicBezTo>
                    <a:pt x="2036875" y="1370458"/>
                    <a:pt x="1894910" y="1283943"/>
                    <a:pt x="1633967" y="1325563"/>
                  </a:cubicBezTo>
                  <a:cubicBezTo>
                    <a:pt x="1373024" y="1367183"/>
                    <a:pt x="1296384" y="1294165"/>
                    <a:pt x="1070530" y="1325563"/>
                  </a:cubicBezTo>
                  <a:cubicBezTo>
                    <a:pt x="844676" y="1356961"/>
                    <a:pt x="626521" y="1318284"/>
                    <a:pt x="507093" y="1325563"/>
                  </a:cubicBezTo>
                  <a:cubicBezTo>
                    <a:pt x="387665" y="1332842"/>
                    <a:pt x="223075" y="1281394"/>
                    <a:pt x="0" y="1325563"/>
                  </a:cubicBezTo>
                  <a:cubicBezTo>
                    <a:pt x="-841" y="1150363"/>
                    <a:pt x="31609" y="1080477"/>
                    <a:pt x="0" y="896964"/>
                  </a:cubicBezTo>
                  <a:cubicBezTo>
                    <a:pt x="-31609" y="713451"/>
                    <a:pt x="35345" y="598582"/>
                    <a:pt x="0" y="455110"/>
                  </a:cubicBezTo>
                  <a:cubicBezTo>
                    <a:pt x="-35345" y="311638"/>
                    <a:pt x="3079" y="127948"/>
                    <a:pt x="0" y="0"/>
                  </a:cubicBezTo>
                  <a:close/>
                </a:path>
                <a:path w="5070931" h="1325563" stroke="0" extrusionOk="0">
                  <a:moveTo>
                    <a:pt x="0" y="0"/>
                  </a:moveTo>
                  <a:cubicBezTo>
                    <a:pt x="224470" y="-61081"/>
                    <a:pt x="271624" y="36816"/>
                    <a:pt x="512727" y="0"/>
                  </a:cubicBezTo>
                  <a:cubicBezTo>
                    <a:pt x="753830" y="-36816"/>
                    <a:pt x="749347" y="18893"/>
                    <a:pt x="924036" y="0"/>
                  </a:cubicBezTo>
                  <a:cubicBezTo>
                    <a:pt x="1098725" y="-18893"/>
                    <a:pt x="1332707" y="46120"/>
                    <a:pt x="1588892" y="0"/>
                  </a:cubicBezTo>
                  <a:cubicBezTo>
                    <a:pt x="1845077" y="-46120"/>
                    <a:pt x="1934596" y="45600"/>
                    <a:pt x="2101619" y="0"/>
                  </a:cubicBezTo>
                  <a:cubicBezTo>
                    <a:pt x="2268642" y="-45600"/>
                    <a:pt x="2374687" y="49016"/>
                    <a:pt x="2614347" y="0"/>
                  </a:cubicBezTo>
                  <a:cubicBezTo>
                    <a:pt x="2854007" y="-49016"/>
                    <a:pt x="2991820" y="12467"/>
                    <a:pt x="3279202" y="0"/>
                  </a:cubicBezTo>
                  <a:cubicBezTo>
                    <a:pt x="3566584" y="-12467"/>
                    <a:pt x="3630196" y="11284"/>
                    <a:pt x="3741220" y="0"/>
                  </a:cubicBezTo>
                  <a:cubicBezTo>
                    <a:pt x="3852244" y="-11284"/>
                    <a:pt x="4153879" y="19701"/>
                    <a:pt x="4406076" y="0"/>
                  </a:cubicBezTo>
                  <a:cubicBezTo>
                    <a:pt x="4658273" y="-19701"/>
                    <a:pt x="4861836" y="41564"/>
                    <a:pt x="5070931" y="0"/>
                  </a:cubicBezTo>
                  <a:cubicBezTo>
                    <a:pt x="5082322" y="100019"/>
                    <a:pt x="5059037" y="268011"/>
                    <a:pt x="5070931" y="441854"/>
                  </a:cubicBezTo>
                  <a:cubicBezTo>
                    <a:pt x="5082825" y="615697"/>
                    <a:pt x="5033162" y="699547"/>
                    <a:pt x="5070931" y="883709"/>
                  </a:cubicBezTo>
                  <a:cubicBezTo>
                    <a:pt x="5108700" y="1067871"/>
                    <a:pt x="5038229" y="1141316"/>
                    <a:pt x="5070931" y="1325563"/>
                  </a:cubicBezTo>
                  <a:cubicBezTo>
                    <a:pt x="4883815" y="1344638"/>
                    <a:pt x="4849199" y="1306676"/>
                    <a:pt x="4659622" y="1325563"/>
                  </a:cubicBezTo>
                  <a:cubicBezTo>
                    <a:pt x="4470045" y="1344450"/>
                    <a:pt x="4287078" y="1321596"/>
                    <a:pt x="3994767" y="1325563"/>
                  </a:cubicBezTo>
                  <a:cubicBezTo>
                    <a:pt x="3702456" y="1329530"/>
                    <a:pt x="3634643" y="1295408"/>
                    <a:pt x="3532749" y="1325563"/>
                  </a:cubicBezTo>
                  <a:cubicBezTo>
                    <a:pt x="3430855" y="1355718"/>
                    <a:pt x="3096438" y="1288204"/>
                    <a:pt x="2969312" y="1325563"/>
                  </a:cubicBezTo>
                  <a:cubicBezTo>
                    <a:pt x="2842186" y="1362922"/>
                    <a:pt x="2468755" y="1323241"/>
                    <a:pt x="2304456" y="1325563"/>
                  </a:cubicBezTo>
                  <a:cubicBezTo>
                    <a:pt x="2140157" y="1327885"/>
                    <a:pt x="1945759" y="1278512"/>
                    <a:pt x="1741020" y="1325563"/>
                  </a:cubicBezTo>
                  <a:cubicBezTo>
                    <a:pt x="1536281" y="1372614"/>
                    <a:pt x="1433159" y="1318404"/>
                    <a:pt x="1329711" y="1325563"/>
                  </a:cubicBezTo>
                  <a:cubicBezTo>
                    <a:pt x="1226263" y="1332722"/>
                    <a:pt x="1089192" y="1288785"/>
                    <a:pt x="867693" y="1325563"/>
                  </a:cubicBezTo>
                  <a:cubicBezTo>
                    <a:pt x="646194" y="1362341"/>
                    <a:pt x="193247" y="1300429"/>
                    <a:pt x="0" y="1325563"/>
                  </a:cubicBezTo>
                  <a:cubicBezTo>
                    <a:pt x="-4504" y="1212465"/>
                    <a:pt x="50920" y="1066462"/>
                    <a:pt x="0" y="883709"/>
                  </a:cubicBezTo>
                  <a:cubicBezTo>
                    <a:pt x="-50920" y="700956"/>
                    <a:pt x="52466" y="640942"/>
                    <a:pt x="0" y="441854"/>
                  </a:cubicBezTo>
                  <a:cubicBezTo>
                    <a:pt x="-52466" y="242767"/>
                    <a:pt x="49917" y="127931"/>
                    <a:pt x="0" y="0"/>
                  </a:cubicBezTo>
                  <a:close/>
                </a:path>
              </a:pathLst>
            </a:custGeom>
            <a:solidFill>
              <a:schemeClr val="accent1">
                <a:lumMod val="20000"/>
                <a:lumOff val="80000"/>
              </a:schemeClr>
            </a:solidFill>
            <a:ln w="4127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buNone/>
              </a:pPr>
              <a:r>
                <a:rPr lang="en-US" sz="2000" b="1" dirty="0">
                  <a:solidFill>
                    <a:sysClr val="windowText" lastClr="000000"/>
                  </a:solidFill>
                  <a:latin typeface="Palatino" pitchFamily="2" charset="77"/>
                  <a:ea typeface="Palatino" pitchFamily="2" charset="77"/>
                </a:rPr>
                <a:t>Q: </a:t>
              </a:r>
              <a:r>
                <a:rPr lang="en-US" sz="2000" dirty="0">
                  <a:solidFill>
                    <a:sysClr val="windowText" lastClr="000000"/>
                  </a:solidFill>
                  <a:latin typeface="Palatino" pitchFamily="2" charset="77"/>
                  <a:ea typeface="Palatino" pitchFamily="2" charset="77"/>
                </a:rPr>
                <a:t>Satisfiable?</a:t>
              </a:r>
            </a:p>
            <a:p>
              <a:pPr marL="0" indent="0">
                <a:buNone/>
              </a:pPr>
              <a:endParaRPr lang="en-US" sz="2000" dirty="0">
                <a:solidFill>
                  <a:sysClr val="windowText" lastClr="000000"/>
                </a:solidFill>
                <a:latin typeface="Palatino" pitchFamily="2" charset="77"/>
                <a:ea typeface="Palatino" pitchFamily="2" charset="77"/>
              </a:endParaRPr>
            </a:p>
            <a:p>
              <a:pPr marL="0" indent="0">
                <a:buNone/>
              </a:pPr>
              <a:r>
                <a:rPr lang="en-US" sz="2000" b="1" dirty="0">
                  <a:solidFill>
                    <a:sysClr val="windowText" lastClr="000000"/>
                  </a:solidFill>
                  <a:latin typeface="Palatino" pitchFamily="2" charset="77"/>
                  <a:ea typeface="Palatino" pitchFamily="2" charset="77"/>
                </a:rPr>
                <a:t>A: </a:t>
              </a:r>
              <a:r>
                <a:rPr lang="en-US" sz="2000" dirty="0">
                  <a:solidFill>
                    <a:sysClr val="windowText" lastClr="000000"/>
                  </a:solidFill>
                  <a:latin typeface="Palatino" pitchFamily="2" charset="77"/>
                  <a:ea typeface="Palatino" pitchFamily="2" charset="77"/>
                </a:rPr>
                <a:t>Yes! </a:t>
              </a:r>
            </a:p>
          </p:txBody>
        </p:sp>
        <p:sp>
          <p:nvSpPr>
            <p:cNvPr id="27" name="Rectangle 26">
              <a:extLst>
                <a:ext uri="{FF2B5EF4-FFF2-40B4-BE49-F238E27FC236}">
                  <a16:creationId xmlns:a16="http://schemas.microsoft.com/office/drawing/2014/main" id="{C2A8B570-50C7-CD28-EE1F-193AE0C26048}"/>
                </a:ext>
              </a:extLst>
            </p:cNvPr>
            <p:cNvSpPr/>
            <p:nvPr/>
          </p:nvSpPr>
          <p:spPr>
            <a:xfrm>
              <a:off x="1618343" y="3497800"/>
              <a:ext cx="3574143" cy="532926"/>
            </a:xfrm>
            <a:custGeom>
              <a:avLst/>
              <a:gdLst>
                <a:gd name="csX0" fmla="*/ 0 w 3574143"/>
                <a:gd name="csY0" fmla="*/ 0 h 532926"/>
                <a:gd name="csX1" fmla="*/ 667173 w 3574143"/>
                <a:gd name="csY1" fmla="*/ 0 h 532926"/>
                <a:gd name="csX2" fmla="*/ 1298605 w 3574143"/>
                <a:gd name="csY2" fmla="*/ 0 h 532926"/>
                <a:gd name="csX3" fmla="*/ 1930037 w 3574143"/>
                <a:gd name="csY3" fmla="*/ 0 h 532926"/>
                <a:gd name="csX4" fmla="*/ 2418503 w 3574143"/>
                <a:gd name="csY4" fmla="*/ 0 h 532926"/>
                <a:gd name="csX5" fmla="*/ 2942711 w 3574143"/>
                <a:gd name="csY5" fmla="*/ 0 h 532926"/>
                <a:gd name="csX6" fmla="*/ 3574143 w 3574143"/>
                <a:gd name="csY6" fmla="*/ 0 h 532926"/>
                <a:gd name="csX7" fmla="*/ 3574143 w 3574143"/>
                <a:gd name="csY7" fmla="*/ 532926 h 532926"/>
                <a:gd name="csX8" fmla="*/ 2978453 w 3574143"/>
                <a:gd name="csY8" fmla="*/ 532926 h 532926"/>
                <a:gd name="csX9" fmla="*/ 2489986 w 3574143"/>
                <a:gd name="csY9" fmla="*/ 532926 h 532926"/>
                <a:gd name="csX10" fmla="*/ 2001520 w 3574143"/>
                <a:gd name="csY10" fmla="*/ 532926 h 532926"/>
                <a:gd name="csX11" fmla="*/ 1370088 w 3574143"/>
                <a:gd name="csY11" fmla="*/ 532926 h 532926"/>
                <a:gd name="csX12" fmla="*/ 845881 w 3574143"/>
                <a:gd name="csY12" fmla="*/ 532926 h 532926"/>
                <a:gd name="csX13" fmla="*/ 0 w 3574143"/>
                <a:gd name="csY13" fmla="*/ 532926 h 532926"/>
                <a:gd name="csX14" fmla="*/ 0 w 3574143"/>
                <a:gd name="csY14" fmla="*/ 0 h 5329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574143" h="532926" fill="none" extrusionOk="0">
                  <a:moveTo>
                    <a:pt x="0" y="0"/>
                  </a:moveTo>
                  <a:cubicBezTo>
                    <a:pt x="265845" y="-51691"/>
                    <a:pt x="412956" y="30247"/>
                    <a:pt x="667173" y="0"/>
                  </a:cubicBezTo>
                  <a:cubicBezTo>
                    <a:pt x="921390" y="-30247"/>
                    <a:pt x="1159920" y="74197"/>
                    <a:pt x="1298605" y="0"/>
                  </a:cubicBezTo>
                  <a:cubicBezTo>
                    <a:pt x="1437290" y="-74197"/>
                    <a:pt x="1641343" y="5820"/>
                    <a:pt x="1930037" y="0"/>
                  </a:cubicBezTo>
                  <a:cubicBezTo>
                    <a:pt x="2218731" y="-5820"/>
                    <a:pt x="2221038" y="31627"/>
                    <a:pt x="2418503" y="0"/>
                  </a:cubicBezTo>
                  <a:cubicBezTo>
                    <a:pt x="2615968" y="-31627"/>
                    <a:pt x="2689147" y="40708"/>
                    <a:pt x="2942711" y="0"/>
                  </a:cubicBezTo>
                  <a:cubicBezTo>
                    <a:pt x="3196275" y="-40708"/>
                    <a:pt x="3390506" y="18446"/>
                    <a:pt x="3574143" y="0"/>
                  </a:cubicBezTo>
                  <a:cubicBezTo>
                    <a:pt x="3616772" y="119124"/>
                    <a:pt x="3568500" y="390676"/>
                    <a:pt x="3574143" y="532926"/>
                  </a:cubicBezTo>
                  <a:cubicBezTo>
                    <a:pt x="3365037" y="539374"/>
                    <a:pt x="3194550" y="511292"/>
                    <a:pt x="2978453" y="532926"/>
                  </a:cubicBezTo>
                  <a:cubicBezTo>
                    <a:pt x="2762356" y="554560"/>
                    <a:pt x="2606120" y="502678"/>
                    <a:pt x="2489986" y="532926"/>
                  </a:cubicBezTo>
                  <a:cubicBezTo>
                    <a:pt x="2373852" y="563174"/>
                    <a:pt x="2209071" y="517152"/>
                    <a:pt x="2001520" y="532926"/>
                  </a:cubicBezTo>
                  <a:cubicBezTo>
                    <a:pt x="1793969" y="548700"/>
                    <a:pt x="1673855" y="464695"/>
                    <a:pt x="1370088" y="532926"/>
                  </a:cubicBezTo>
                  <a:cubicBezTo>
                    <a:pt x="1066321" y="601157"/>
                    <a:pt x="1047736" y="514530"/>
                    <a:pt x="845881" y="532926"/>
                  </a:cubicBezTo>
                  <a:cubicBezTo>
                    <a:pt x="644026" y="551322"/>
                    <a:pt x="308859" y="460351"/>
                    <a:pt x="0" y="532926"/>
                  </a:cubicBezTo>
                  <a:cubicBezTo>
                    <a:pt x="-17815" y="385861"/>
                    <a:pt x="56933" y="127991"/>
                    <a:pt x="0" y="0"/>
                  </a:cubicBezTo>
                  <a:close/>
                </a:path>
                <a:path w="3574143" h="532926" stroke="0" extrusionOk="0">
                  <a:moveTo>
                    <a:pt x="0" y="0"/>
                  </a:moveTo>
                  <a:cubicBezTo>
                    <a:pt x="230841" y="-918"/>
                    <a:pt x="419738" y="15604"/>
                    <a:pt x="559949" y="0"/>
                  </a:cubicBezTo>
                  <a:cubicBezTo>
                    <a:pt x="700160" y="-15604"/>
                    <a:pt x="923571" y="4967"/>
                    <a:pt x="1048415" y="0"/>
                  </a:cubicBezTo>
                  <a:cubicBezTo>
                    <a:pt x="1173259" y="-4967"/>
                    <a:pt x="1525882" y="58865"/>
                    <a:pt x="1715589" y="0"/>
                  </a:cubicBezTo>
                  <a:cubicBezTo>
                    <a:pt x="1905296" y="-58865"/>
                    <a:pt x="2072772" y="5986"/>
                    <a:pt x="2275538" y="0"/>
                  </a:cubicBezTo>
                  <a:cubicBezTo>
                    <a:pt x="2478304" y="-5986"/>
                    <a:pt x="2579976" y="23172"/>
                    <a:pt x="2835487" y="0"/>
                  </a:cubicBezTo>
                  <a:cubicBezTo>
                    <a:pt x="3090998" y="-23172"/>
                    <a:pt x="3373771" y="84186"/>
                    <a:pt x="3574143" y="0"/>
                  </a:cubicBezTo>
                  <a:cubicBezTo>
                    <a:pt x="3606099" y="153674"/>
                    <a:pt x="3512212" y="328312"/>
                    <a:pt x="3574143" y="532926"/>
                  </a:cubicBezTo>
                  <a:cubicBezTo>
                    <a:pt x="3332082" y="556832"/>
                    <a:pt x="3265841" y="518407"/>
                    <a:pt x="2978453" y="532926"/>
                  </a:cubicBezTo>
                  <a:cubicBezTo>
                    <a:pt x="2691065" y="547445"/>
                    <a:pt x="2717789" y="527273"/>
                    <a:pt x="2489986" y="532926"/>
                  </a:cubicBezTo>
                  <a:cubicBezTo>
                    <a:pt x="2262183" y="538579"/>
                    <a:pt x="2172148" y="517077"/>
                    <a:pt x="1894296" y="532926"/>
                  </a:cubicBezTo>
                  <a:cubicBezTo>
                    <a:pt x="1616444" y="548775"/>
                    <a:pt x="1561475" y="477323"/>
                    <a:pt x="1298605" y="532926"/>
                  </a:cubicBezTo>
                  <a:cubicBezTo>
                    <a:pt x="1035735" y="588529"/>
                    <a:pt x="897908" y="501916"/>
                    <a:pt x="738656" y="532926"/>
                  </a:cubicBezTo>
                  <a:cubicBezTo>
                    <a:pt x="579404" y="563936"/>
                    <a:pt x="344723" y="513007"/>
                    <a:pt x="0" y="532926"/>
                  </a:cubicBezTo>
                  <a:cubicBezTo>
                    <a:pt x="-60684" y="420775"/>
                    <a:pt x="45104" y="239377"/>
                    <a:pt x="0" y="0"/>
                  </a:cubicBezTo>
                  <a:close/>
                </a:path>
              </a:pathLst>
            </a:custGeom>
            <a:solidFill>
              <a:schemeClr val="accent6">
                <a:lumMod val="20000"/>
                <a:lumOff val="80000"/>
              </a:schemeClr>
            </a:solidFill>
            <a:ln>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E466AB5E-A156-6321-3221-DC7767C74D08}"/>
                </a:ext>
              </a:extLst>
            </p:cNvPr>
            <p:cNvPicPr>
              <a:picLocks noChangeAspect="1"/>
            </p:cNvPicPr>
            <p:nvPr/>
          </p:nvPicPr>
          <p:blipFill>
            <a:blip r:embed="rId5"/>
            <a:stretch>
              <a:fillRect/>
            </a:stretch>
          </p:blipFill>
          <p:spPr>
            <a:xfrm>
              <a:off x="1724517" y="3578087"/>
              <a:ext cx="3353382" cy="372598"/>
            </a:xfrm>
            <a:prstGeom prst="rect">
              <a:avLst/>
            </a:prstGeom>
          </p:spPr>
        </p:pic>
      </p:grpSp>
    </p:spTree>
    <p:extLst>
      <p:ext uri="{BB962C8B-B14F-4D97-AF65-F5344CB8AC3E}">
        <p14:creationId xmlns:p14="http://schemas.microsoft.com/office/powerpoint/2010/main" val="1939881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AA9E7-8B80-12D4-DD85-57B7E08A3F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AF884F-B21B-7D6F-4C02-B9B841024997}"/>
              </a:ext>
            </a:extLst>
          </p:cNvPr>
          <p:cNvSpPr>
            <a:spLocks noGrp="1"/>
          </p:cNvSpPr>
          <p:nvPr>
            <p:ph type="title"/>
          </p:nvPr>
        </p:nvSpPr>
        <p:spPr>
          <a:xfrm>
            <a:off x="354391" y="72077"/>
            <a:ext cx="10515600" cy="1325563"/>
          </a:xfrm>
        </p:spPr>
        <p:txBody>
          <a:bodyPr/>
          <a:lstStyle/>
          <a:p>
            <a:r>
              <a:rPr lang="en-US" b="1" dirty="0">
                <a:latin typeface="Palatino" pitchFamily="2" charset="77"/>
                <a:ea typeface="Palatino" pitchFamily="2" charset="77"/>
              </a:rPr>
              <a:t>Quick Q&amp;A</a:t>
            </a:r>
            <a:endParaRPr lang="en-US" dirty="0">
              <a:latin typeface="Palatino" pitchFamily="2" charset="77"/>
              <a:ea typeface="Palatino" pitchFamily="2" charset="77"/>
            </a:endParaRPr>
          </a:p>
        </p:txBody>
      </p:sp>
      <p:sp>
        <p:nvSpPr>
          <p:cNvPr id="30" name="Rectangle 29">
            <a:extLst>
              <a:ext uri="{FF2B5EF4-FFF2-40B4-BE49-F238E27FC236}">
                <a16:creationId xmlns:a16="http://schemas.microsoft.com/office/drawing/2014/main" id="{301D689F-122C-0A5C-4BC4-A90A77B2DA0B}"/>
              </a:ext>
            </a:extLst>
          </p:cNvPr>
          <p:cNvSpPr/>
          <p:nvPr/>
        </p:nvSpPr>
        <p:spPr>
          <a:xfrm>
            <a:off x="587116" y="1818951"/>
            <a:ext cx="10769600" cy="3220097"/>
          </a:xfrm>
          <a:custGeom>
            <a:avLst/>
            <a:gdLst>
              <a:gd name="csX0" fmla="*/ 0 w 10769600"/>
              <a:gd name="csY0" fmla="*/ 0 h 3220097"/>
              <a:gd name="csX1" fmla="*/ 813703 w 10769600"/>
              <a:gd name="csY1" fmla="*/ 0 h 3220097"/>
              <a:gd name="csX2" fmla="*/ 1519710 w 10769600"/>
              <a:gd name="csY2" fmla="*/ 0 h 3220097"/>
              <a:gd name="csX3" fmla="*/ 2333413 w 10769600"/>
              <a:gd name="csY3" fmla="*/ 0 h 3220097"/>
              <a:gd name="csX4" fmla="*/ 2931724 w 10769600"/>
              <a:gd name="csY4" fmla="*/ 0 h 3220097"/>
              <a:gd name="csX5" fmla="*/ 3637732 w 10769600"/>
              <a:gd name="csY5" fmla="*/ 0 h 3220097"/>
              <a:gd name="csX6" fmla="*/ 4236043 w 10769600"/>
              <a:gd name="csY6" fmla="*/ 0 h 3220097"/>
              <a:gd name="csX7" fmla="*/ 4834354 w 10769600"/>
              <a:gd name="csY7" fmla="*/ 0 h 3220097"/>
              <a:gd name="csX8" fmla="*/ 5432665 w 10769600"/>
              <a:gd name="csY8" fmla="*/ 0 h 3220097"/>
              <a:gd name="csX9" fmla="*/ 5707888 w 10769600"/>
              <a:gd name="csY9" fmla="*/ 0 h 3220097"/>
              <a:gd name="csX10" fmla="*/ 6413895 w 10769600"/>
              <a:gd name="csY10" fmla="*/ 0 h 3220097"/>
              <a:gd name="csX11" fmla="*/ 6689118 w 10769600"/>
              <a:gd name="csY11" fmla="*/ 0 h 3220097"/>
              <a:gd name="csX12" fmla="*/ 7287429 w 10769600"/>
              <a:gd name="csY12" fmla="*/ 0 h 3220097"/>
              <a:gd name="csX13" fmla="*/ 8101132 w 10769600"/>
              <a:gd name="csY13" fmla="*/ 0 h 3220097"/>
              <a:gd name="csX14" fmla="*/ 8914836 w 10769600"/>
              <a:gd name="csY14" fmla="*/ 0 h 3220097"/>
              <a:gd name="csX15" fmla="*/ 9620843 w 10769600"/>
              <a:gd name="csY15" fmla="*/ 0 h 3220097"/>
              <a:gd name="csX16" fmla="*/ 10111458 w 10769600"/>
              <a:gd name="csY16" fmla="*/ 0 h 3220097"/>
              <a:gd name="csX17" fmla="*/ 10769600 w 10769600"/>
              <a:gd name="csY17" fmla="*/ 0 h 3220097"/>
              <a:gd name="csX18" fmla="*/ 10769600 w 10769600"/>
              <a:gd name="csY18" fmla="*/ 504482 h 3220097"/>
              <a:gd name="csX19" fmla="*/ 10769600 w 10769600"/>
              <a:gd name="csY19" fmla="*/ 1041165 h 3220097"/>
              <a:gd name="csX20" fmla="*/ 10769600 w 10769600"/>
              <a:gd name="csY20" fmla="*/ 1545647 h 3220097"/>
              <a:gd name="csX21" fmla="*/ 10769600 w 10769600"/>
              <a:gd name="csY21" fmla="*/ 2146731 h 3220097"/>
              <a:gd name="csX22" fmla="*/ 10769600 w 10769600"/>
              <a:gd name="csY22" fmla="*/ 2619012 h 3220097"/>
              <a:gd name="csX23" fmla="*/ 10769600 w 10769600"/>
              <a:gd name="csY23" fmla="*/ 3220097 h 3220097"/>
              <a:gd name="csX24" fmla="*/ 10386681 w 10769600"/>
              <a:gd name="csY24" fmla="*/ 3220097 h 3220097"/>
              <a:gd name="csX25" fmla="*/ 10111458 w 10769600"/>
              <a:gd name="csY25" fmla="*/ 3220097 h 3220097"/>
              <a:gd name="csX26" fmla="*/ 9297755 w 10769600"/>
              <a:gd name="csY26" fmla="*/ 3220097 h 3220097"/>
              <a:gd name="csX27" fmla="*/ 8807140 w 10769600"/>
              <a:gd name="csY27" fmla="*/ 3220097 h 3220097"/>
              <a:gd name="csX28" fmla="*/ 8101132 w 10769600"/>
              <a:gd name="csY28" fmla="*/ 3220097 h 3220097"/>
              <a:gd name="csX29" fmla="*/ 7825909 w 10769600"/>
              <a:gd name="csY29" fmla="*/ 3220097 h 3220097"/>
              <a:gd name="csX30" fmla="*/ 7012206 w 10769600"/>
              <a:gd name="csY30" fmla="*/ 3220097 h 3220097"/>
              <a:gd name="csX31" fmla="*/ 6521591 w 10769600"/>
              <a:gd name="csY31" fmla="*/ 3220097 h 3220097"/>
              <a:gd name="csX32" fmla="*/ 5923280 w 10769600"/>
              <a:gd name="csY32" fmla="*/ 3220097 h 3220097"/>
              <a:gd name="csX33" fmla="*/ 5540361 w 10769600"/>
              <a:gd name="csY33" fmla="*/ 3220097 h 3220097"/>
              <a:gd name="csX34" fmla="*/ 4834354 w 10769600"/>
              <a:gd name="csY34" fmla="*/ 3220097 h 3220097"/>
              <a:gd name="csX35" fmla="*/ 4020651 w 10769600"/>
              <a:gd name="csY35" fmla="*/ 3220097 h 3220097"/>
              <a:gd name="csX36" fmla="*/ 3530036 w 10769600"/>
              <a:gd name="csY36" fmla="*/ 3220097 h 3220097"/>
              <a:gd name="csX37" fmla="*/ 2716332 w 10769600"/>
              <a:gd name="csY37" fmla="*/ 3220097 h 3220097"/>
              <a:gd name="csX38" fmla="*/ 2118021 w 10769600"/>
              <a:gd name="csY38" fmla="*/ 3220097 h 3220097"/>
              <a:gd name="csX39" fmla="*/ 1304318 w 10769600"/>
              <a:gd name="csY39" fmla="*/ 3220097 h 3220097"/>
              <a:gd name="csX40" fmla="*/ 0 w 10769600"/>
              <a:gd name="csY40" fmla="*/ 3220097 h 3220097"/>
              <a:gd name="csX41" fmla="*/ 0 w 10769600"/>
              <a:gd name="csY41" fmla="*/ 2747816 h 3220097"/>
              <a:gd name="csX42" fmla="*/ 0 w 10769600"/>
              <a:gd name="csY42" fmla="*/ 2178932 h 3220097"/>
              <a:gd name="csX43" fmla="*/ 0 w 10769600"/>
              <a:gd name="csY43" fmla="*/ 1610049 h 3220097"/>
              <a:gd name="csX44" fmla="*/ 0 w 10769600"/>
              <a:gd name="csY44" fmla="*/ 1008964 h 3220097"/>
              <a:gd name="csX45" fmla="*/ 0 w 10769600"/>
              <a:gd name="csY45" fmla="*/ 568884 h 3220097"/>
              <a:gd name="csX46" fmla="*/ 0 w 10769600"/>
              <a:gd name="csY46" fmla="*/ 0 h 32200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0769600" h="3220097" fill="none" extrusionOk="0">
                <a:moveTo>
                  <a:pt x="0" y="0"/>
                </a:moveTo>
                <a:cubicBezTo>
                  <a:pt x="301314" y="-91714"/>
                  <a:pt x="421349" y="58880"/>
                  <a:pt x="813703" y="0"/>
                </a:cubicBezTo>
                <a:cubicBezTo>
                  <a:pt x="1206057" y="-58880"/>
                  <a:pt x="1367595" y="71257"/>
                  <a:pt x="1519710" y="0"/>
                </a:cubicBezTo>
                <a:cubicBezTo>
                  <a:pt x="1671825" y="-71257"/>
                  <a:pt x="1968294" y="21758"/>
                  <a:pt x="2333413" y="0"/>
                </a:cubicBezTo>
                <a:cubicBezTo>
                  <a:pt x="2698532" y="-21758"/>
                  <a:pt x="2734546" y="3658"/>
                  <a:pt x="2931724" y="0"/>
                </a:cubicBezTo>
                <a:cubicBezTo>
                  <a:pt x="3128902" y="-3658"/>
                  <a:pt x="3464996" y="66395"/>
                  <a:pt x="3637732" y="0"/>
                </a:cubicBezTo>
                <a:cubicBezTo>
                  <a:pt x="3810468" y="-66395"/>
                  <a:pt x="4015752" y="22562"/>
                  <a:pt x="4236043" y="0"/>
                </a:cubicBezTo>
                <a:cubicBezTo>
                  <a:pt x="4456334" y="-22562"/>
                  <a:pt x="4572134" y="985"/>
                  <a:pt x="4834354" y="0"/>
                </a:cubicBezTo>
                <a:cubicBezTo>
                  <a:pt x="5096574" y="-985"/>
                  <a:pt x="5227277" y="17627"/>
                  <a:pt x="5432665" y="0"/>
                </a:cubicBezTo>
                <a:cubicBezTo>
                  <a:pt x="5638053" y="-17627"/>
                  <a:pt x="5628986" y="31922"/>
                  <a:pt x="5707888" y="0"/>
                </a:cubicBezTo>
                <a:cubicBezTo>
                  <a:pt x="5786790" y="-31922"/>
                  <a:pt x="6204911" y="40779"/>
                  <a:pt x="6413895" y="0"/>
                </a:cubicBezTo>
                <a:cubicBezTo>
                  <a:pt x="6622879" y="-40779"/>
                  <a:pt x="6581863" y="5517"/>
                  <a:pt x="6689118" y="0"/>
                </a:cubicBezTo>
                <a:cubicBezTo>
                  <a:pt x="6796373" y="-5517"/>
                  <a:pt x="7054221" y="18232"/>
                  <a:pt x="7287429" y="0"/>
                </a:cubicBezTo>
                <a:cubicBezTo>
                  <a:pt x="7520637" y="-18232"/>
                  <a:pt x="7731112" y="39641"/>
                  <a:pt x="8101132" y="0"/>
                </a:cubicBezTo>
                <a:cubicBezTo>
                  <a:pt x="8471152" y="-39641"/>
                  <a:pt x="8683514" y="8486"/>
                  <a:pt x="8914836" y="0"/>
                </a:cubicBezTo>
                <a:cubicBezTo>
                  <a:pt x="9146158" y="-8486"/>
                  <a:pt x="9371738" y="51471"/>
                  <a:pt x="9620843" y="0"/>
                </a:cubicBezTo>
                <a:cubicBezTo>
                  <a:pt x="9869948" y="-51471"/>
                  <a:pt x="9966985" y="34089"/>
                  <a:pt x="10111458" y="0"/>
                </a:cubicBezTo>
                <a:cubicBezTo>
                  <a:pt x="10255931" y="-34089"/>
                  <a:pt x="10580610" y="23979"/>
                  <a:pt x="10769600" y="0"/>
                </a:cubicBezTo>
                <a:cubicBezTo>
                  <a:pt x="10771655" y="172925"/>
                  <a:pt x="10730642" y="345900"/>
                  <a:pt x="10769600" y="504482"/>
                </a:cubicBezTo>
                <a:cubicBezTo>
                  <a:pt x="10808558" y="663064"/>
                  <a:pt x="10707069" y="829210"/>
                  <a:pt x="10769600" y="1041165"/>
                </a:cubicBezTo>
                <a:cubicBezTo>
                  <a:pt x="10832131" y="1253120"/>
                  <a:pt x="10736128" y="1417808"/>
                  <a:pt x="10769600" y="1545647"/>
                </a:cubicBezTo>
                <a:cubicBezTo>
                  <a:pt x="10803072" y="1673486"/>
                  <a:pt x="10725745" y="1885182"/>
                  <a:pt x="10769600" y="2146731"/>
                </a:cubicBezTo>
                <a:cubicBezTo>
                  <a:pt x="10813455" y="2408280"/>
                  <a:pt x="10733424" y="2497354"/>
                  <a:pt x="10769600" y="2619012"/>
                </a:cubicBezTo>
                <a:cubicBezTo>
                  <a:pt x="10805776" y="2740670"/>
                  <a:pt x="10730289" y="3068056"/>
                  <a:pt x="10769600" y="3220097"/>
                </a:cubicBezTo>
                <a:cubicBezTo>
                  <a:pt x="10683800" y="3227569"/>
                  <a:pt x="10480005" y="3206098"/>
                  <a:pt x="10386681" y="3220097"/>
                </a:cubicBezTo>
                <a:cubicBezTo>
                  <a:pt x="10293357" y="3234096"/>
                  <a:pt x="10177581" y="3205104"/>
                  <a:pt x="10111458" y="3220097"/>
                </a:cubicBezTo>
                <a:cubicBezTo>
                  <a:pt x="10045335" y="3235090"/>
                  <a:pt x="9469086" y="3214592"/>
                  <a:pt x="9297755" y="3220097"/>
                </a:cubicBezTo>
                <a:cubicBezTo>
                  <a:pt x="9126424" y="3225602"/>
                  <a:pt x="9040283" y="3217152"/>
                  <a:pt x="8807140" y="3220097"/>
                </a:cubicBezTo>
                <a:cubicBezTo>
                  <a:pt x="8573998" y="3223042"/>
                  <a:pt x="8453308" y="3179575"/>
                  <a:pt x="8101132" y="3220097"/>
                </a:cubicBezTo>
                <a:cubicBezTo>
                  <a:pt x="7748956" y="3260619"/>
                  <a:pt x="7896408" y="3189223"/>
                  <a:pt x="7825909" y="3220097"/>
                </a:cubicBezTo>
                <a:cubicBezTo>
                  <a:pt x="7755410" y="3250971"/>
                  <a:pt x="7210168" y="3168520"/>
                  <a:pt x="7012206" y="3220097"/>
                </a:cubicBezTo>
                <a:cubicBezTo>
                  <a:pt x="6814244" y="3271674"/>
                  <a:pt x="6670059" y="3163466"/>
                  <a:pt x="6521591" y="3220097"/>
                </a:cubicBezTo>
                <a:cubicBezTo>
                  <a:pt x="6373123" y="3276728"/>
                  <a:pt x="6176974" y="3174967"/>
                  <a:pt x="5923280" y="3220097"/>
                </a:cubicBezTo>
                <a:cubicBezTo>
                  <a:pt x="5669586" y="3265227"/>
                  <a:pt x="5730932" y="3183827"/>
                  <a:pt x="5540361" y="3220097"/>
                </a:cubicBezTo>
                <a:cubicBezTo>
                  <a:pt x="5349790" y="3256367"/>
                  <a:pt x="5042821" y="3140259"/>
                  <a:pt x="4834354" y="3220097"/>
                </a:cubicBezTo>
                <a:cubicBezTo>
                  <a:pt x="4625887" y="3299935"/>
                  <a:pt x="4260101" y="3141148"/>
                  <a:pt x="4020651" y="3220097"/>
                </a:cubicBezTo>
                <a:cubicBezTo>
                  <a:pt x="3781201" y="3299046"/>
                  <a:pt x="3700386" y="3213598"/>
                  <a:pt x="3530036" y="3220097"/>
                </a:cubicBezTo>
                <a:cubicBezTo>
                  <a:pt x="3359687" y="3226596"/>
                  <a:pt x="3087864" y="3207350"/>
                  <a:pt x="2716332" y="3220097"/>
                </a:cubicBezTo>
                <a:cubicBezTo>
                  <a:pt x="2344800" y="3232844"/>
                  <a:pt x="2340208" y="3212923"/>
                  <a:pt x="2118021" y="3220097"/>
                </a:cubicBezTo>
                <a:cubicBezTo>
                  <a:pt x="1895834" y="3227271"/>
                  <a:pt x="1577866" y="3185206"/>
                  <a:pt x="1304318" y="3220097"/>
                </a:cubicBezTo>
                <a:cubicBezTo>
                  <a:pt x="1030770" y="3254988"/>
                  <a:pt x="490851" y="3108228"/>
                  <a:pt x="0" y="3220097"/>
                </a:cubicBezTo>
                <a:cubicBezTo>
                  <a:pt x="-27865" y="3080615"/>
                  <a:pt x="639" y="2940025"/>
                  <a:pt x="0" y="2747816"/>
                </a:cubicBezTo>
                <a:cubicBezTo>
                  <a:pt x="-639" y="2555607"/>
                  <a:pt x="66070" y="2391845"/>
                  <a:pt x="0" y="2178932"/>
                </a:cubicBezTo>
                <a:cubicBezTo>
                  <a:pt x="-66070" y="1966019"/>
                  <a:pt x="12961" y="1849580"/>
                  <a:pt x="0" y="1610049"/>
                </a:cubicBezTo>
                <a:cubicBezTo>
                  <a:pt x="-12961" y="1370518"/>
                  <a:pt x="65782" y="1234375"/>
                  <a:pt x="0" y="1008964"/>
                </a:cubicBezTo>
                <a:cubicBezTo>
                  <a:pt x="-65782" y="783554"/>
                  <a:pt x="35061" y="732509"/>
                  <a:pt x="0" y="568884"/>
                </a:cubicBezTo>
                <a:cubicBezTo>
                  <a:pt x="-35061" y="405259"/>
                  <a:pt x="24061" y="245312"/>
                  <a:pt x="0" y="0"/>
                </a:cubicBezTo>
                <a:close/>
              </a:path>
              <a:path w="10769600" h="3220097" stroke="0" extrusionOk="0">
                <a:moveTo>
                  <a:pt x="0" y="0"/>
                </a:moveTo>
                <a:cubicBezTo>
                  <a:pt x="155285" y="-40669"/>
                  <a:pt x="286747" y="8115"/>
                  <a:pt x="490615" y="0"/>
                </a:cubicBezTo>
                <a:cubicBezTo>
                  <a:pt x="694483" y="-8115"/>
                  <a:pt x="664558" y="7410"/>
                  <a:pt x="765838" y="0"/>
                </a:cubicBezTo>
                <a:cubicBezTo>
                  <a:pt x="867118" y="-7410"/>
                  <a:pt x="1306477" y="61313"/>
                  <a:pt x="1579541" y="0"/>
                </a:cubicBezTo>
                <a:cubicBezTo>
                  <a:pt x="1852605" y="-61313"/>
                  <a:pt x="1860483" y="33655"/>
                  <a:pt x="2070156" y="0"/>
                </a:cubicBezTo>
                <a:cubicBezTo>
                  <a:pt x="2279830" y="-33655"/>
                  <a:pt x="2370718" y="7484"/>
                  <a:pt x="2560772" y="0"/>
                </a:cubicBezTo>
                <a:cubicBezTo>
                  <a:pt x="2750826" y="-7484"/>
                  <a:pt x="3162124" y="79634"/>
                  <a:pt x="3374475" y="0"/>
                </a:cubicBezTo>
                <a:cubicBezTo>
                  <a:pt x="3586826" y="-79634"/>
                  <a:pt x="3604028" y="7929"/>
                  <a:pt x="3757394" y="0"/>
                </a:cubicBezTo>
                <a:cubicBezTo>
                  <a:pt x="3910760" y="-7929"/>
                  <a:pt x="4400656" y="75730"/>
                  <a:pt x="4571097" y="0"/>
                </a:cubicBezTo>
                <a:cubicBezTo>
                  <a:pt x="4741538" y="-75730"/>
                  <a:pt x="5004464" y="78614"/>
                  <a:pt x="5384800" y="0"/>
                </a:cubicBezTo>
                <a:cubicBezTo>
                  <a:pt x="5765136" y="-78614"/>
                  <a:pt x="5714356" y="15497"/>
                  <a:pt x="5983111" y="0"/>
                </a:cubicBezTo>
                <a:cubicBezTo>
                  <a:pt x="6251866" y="-15497"/>
                  <a:pt x="6456466" y="93796"/>
                  <a:pt x="6796814" y="0"/>
                </a:cubicBezTo>
                <a:cubicBezTo>
                  <a:pt x="7137162" y="-93796"/>
                  <a:pt x="7064276" y="23193"/>
                  <a:pt x="7287429" y="0"/>
                </a:cubicBezTo>
                <a:cubicBezTo>
                  <a:pt x="7510582" y="-23193"/>
                  <a:pt x="7574991" y="35084"/>
                  <a:pt x="7778044" y="0"/>
                </a:cubicBezTo>
                <a:cubicBezTo>
                  <a:pt x="7981098" y="-35084"/>
                  <a:pt x="8219112" y="22912"/>
                  <a:pt x="8484052" y="0"/>
                </a:cubicBezTo>
                <a:cubicBezTo>
                  <a:pt x="8748992" y="-22912"/>
                  <a:pt x="8811970" y="29611"/>
                  <a:pt x="8974667" y="0"/>
                </a:cubicBezTo>
                <a:cubicBezTo>
                  <a:pt x="9137364" y="-29611"/>
                  <a:pt x="9475173" y="6284"/>
                  <a:pt x="9788370" y="0"/>
                </a:cubicBezTo>
                <a:cubicBezTo>
                  <a:pt x="10101567" y="-6284"/>
                  <a:pt x="10553174" y="71926"/>
                  <a:pt x="10769600" y="0"/>
                </a:cubicBezTo>
                <a:cubicBezTo>
                  <a:pt x="10785664" y="255443"/>
                  <a:pt x="10709482" y="275283"/>
                  <a:pt x="10769600" y="536683"/>
                </a:cubicBezTo>
                <a:cubicBezTo>
                  <a:pt x="10829718" y="798083"/>
                  <a:pt x="10724168" y="955680"/>
                  <a:pt x="10769600" y="1105567"/>
                </a:cubicBezTo>
                <a:cubicBezTo>
                  <a:pt x="10815032" y="1255454"/>
                  <a:pt x="10744764" y="1411205"/>
                  <a:pt x="10769600" y="1545647"/>
                </a:cubicBezTo>
                <a:cubicBezTo>
                  <a:pt x="10794436" y="1680089"/>
                  <a:pt x="10737709" y="1834000"/>
                  <a:pt x="10769600" y="2017927"/>
                </a:cubicBezTo>
                <a:cubicBezTo>
                  <a:pt x="10801491" y="2201854"/>
                  <a:pt x="10748061" y="2306701"/>
                  <a:pt x="10769600" y="2586811"/>
                </a:cubicBezTo>
                <a:cubicBezTo>
                  <a:pt x="10791139" y="2866921"/>
                  <a:pt x="10758517" y="2930523"/>
                  <a:pt x="10769600" y="3220097"/>
                </a:cubicBezTo>
                <a:cubicBezTo>
                  <a:pt x="10640861" y="3232998"/>
                  <a:pt x="10478707" y="3198980"/>
                  <a:pt x="10386681" y="3220097"/>
                </a:cubicBezTo>
                <a:cubicBezTo>
                  <a:pt x="10294655" y="3241214"/>
                  <a:pt x="10196503" y="3187957"/>
                  <a:pt x="10111458" y="3220097"/>
                </a:cubicBezTo>
                <a:cubicBezTo>
                  <a:pt x="10026413" y="3252237"/>
                  <a:pt x="9898556" y="3196634"/>
                  <a:pt x="9836235" y="3220097"/>
                </a:cubicBezTo>
                <a:cubicBezTo>
                  <a:pt x="9773914" y="3243560"/>
                  <a:pt x="9480904" y="3163085"/>
                  <a:pt x="9237924" y="3220097"/>
                </a:cubicBezTo>
                <a:cubicBezTo>
                  <a:pt x="8994944" y="3277109"/>
                  <a:pt x="8986961" y="3216777"/>
                  <a:pt x="8855004" y="3220097"/>
                </a:cubicBezTo>
                <a:cubicBezTo>
                  <a:pt x="8723047" y="3223417"/>
                  <a:pt x="8294921" y="3188543"/>
                  <a:pt x="8148997" y="3220097"/>
                </a:cubicBezTo>
                <a:cubicBezTo>
                  <a:pt x="8003073" y="3251651"/>
                  <a:pt x="7919559" y="3197754"/>
                  <a:pt x="7766078" y="3220097"/>
                </a:cubicBezTo>
                <a:cubicBezTo>
                  <a:pt x="7612597" y="3242440"/>
                  <a:pt x="7343777" y="3135486"/>
                  <a:pt x="7060071" y="3220097"/>
                </a:cubicBezTo>
                <a:cubicBezTo>
                  <a:pt x="6776365" y="3304708"/>
                  <a:pt x="6855704" y="3200128"/>
                  <a:pt x="6784848" y="3220097"/>
                </a:cubicBezTo>
                <a:cubicBezTo>
                  <a:pt x="6713992" y="3240066"/>
                  <a:pt x="6407351" y="3166006"/>
                  <a:pt x="6078841" y="3220097"/>
                </a:cubicBezTo>
                <a:cubicBezTo>
                  <a:pt x="5750331" y="3274188"/>
                  <a:pt x="5792906" y="3201632"/>
                  <a:pt x="5695922" y="3220097"/>
                </a:cubicBezTo>
                <a:cubicBezTo>
                  <a:pt x="5598938" y="3238562"/>
                  <a:pt x="5542438" y="3205769"/>
                  <a:pt x="5420699" y="3220097"/>
                </a:cubicBezTo>
                <a:cubicBezTo>
                  <a:pt x="5298960" y="3234425"/>
                  <a:pt x="5207225" y="3186047"/>
                  <a:pt x="5037780" y="3220097"/>
                </a:cubicBezTo>
                <a:cubicBezTo>
                  <a:pt x="4868335" y="3254147"/>
                  <a:pt x="4494844" y="3151296"/>
                  <a:pt x="4331772" y="3220097"/>
                </a:cubicBezTo>
                <a:cubicBezTo>
                  <a:pt x="4168700" y="3288898"/>
                  <a:pt x="4110465" y="3185118"/>
                  <a:pt x="3948853" y="3220097"/>
                </a:cubicBezTo>
                <a:cubicBezTo>
                  <a:pt x="3787241" y="3255076"/>
                  <a:pt x="3759695" y="3197544"/>
                  <a:pt x="3673630" y="3220097"/>
                </a:cubicBezTo>
                <a:cubicBezTo>
                  <a:pt x="3587565" y="3242650"/>
                  <a:pt x="3403874" y="3195483"/>
                  <a:pt x="3290711" y="3220097"/>
                </a:cubicBezTo>
                <a:cubicBezTo>
                  <a:pt x="3177548" y="3244711"/>
                  <a:pt x="3031060" y="3179672"/>
                  <a:pt x="2800096" y="3220097"/>
                </a:cubicBezTo>
                <a:cubicBezTo>
                  <a:pt x="2569133" y="3260522"/>
                  <a:pt x="2355016" y="3180500"/>
                  <a:pt x="2201785" y="3220097"/>
                </a:cubicBezTo>
                <a:cubicBezTo>
                  <a:pt x="2048554" y="3259694"/>
                  <a:pt x="1957670" y="3214565"/>
                  <a:pt x="1818866" y="3220097"/>
                </a:cubicBezTo>
                <a:cubicBezTo>
                  <a:pt x="1680062" y="3225629"/>
                  <a:pt x="1208610" y="3167692"/>
                  <a:pt x="1005163" y="3220097"/>
                </a:cubicBezTo>
                <a:cubicBezTo>
                  <a:pt x="801716" y="3272502"/>
                  <a:pt x="453472" y="3109879"/>
                  <a:pt x="0" y="3220097"/>
                </a:cubicBezTo>
                <a:cubicBezTo>
                  <a:pt x="-1996" y="3040174"/>
                  <a:pt x="8953" y="2905948"/>
                  <a:pt x="0" y="2619012"/>
                </a:cubicBezTo>
                <a:cubicBezTo>
                  <a:pt x="-8953" y="2332076"/>
                  <a:pt x="63437" y="2226762"/>
                  <a:pt x="0" y="2082329"/>
                </a:cubicBezTo>
                <a:cubicBezTo>
                  <a:pt x="-63437" y="1937896"/>
                  <a:pt x="64342" y="1781381"/>
                  <a:pt x="0" y="1545647"/>
                </a:cubicBezTo>
                <a:cubicBezTo>
                  <a:pt x="-64342" y="1309913"/>
                  <a:pt x="17429" y="1218418"/>
                  <a:pt x="0" y="1041165"/>
                </a:cubicBezTo>
                <a:cubicBezTo>
                  <a:pt x="-17429" y="863912"/>
                  <a:pt x="24044" y="633113"/>
                  <a:pt x="0" y="472281"/>
                </a:cubicBezTo>
                <a:cubicBezTo>
                  <a:pt x="-24044" y="311449"/>
                  <a:pt x="20593" y="102204"/>
                  <a:pt x="0" y="0"/>
                </a:cubicBezTo>
                <a:close/>
              </a:path>
            </a:pathLst>
          </a:custGeom>
          <a:solidFill>
            <a:schemeClr val="accent1">
              <a:lumMod val="20000"/>
              <a:lumOff val="80000"/>
            </a:schemeClr>
          </a:solidFill>
          <a:ln w="4127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buNone/>
            </a:pPr>
            <a:r>
              <a:rPr lang="en-US" sz="2000" b="1" dirty="0">
                <a:solidFill>
                  <a:sysClr val="windowText" lastClr="000000"/>
                </a:solidFill>
                <a:latin typeface="Palatino" pitchFamily="2" charset="77"/>
                <a:ea typeface="Palatino" pitchFamily="2" charset="77"/>
              </a:rPr>
              <a:t>Q: </a:t>
            </a:r>
            <a:r>
              <a:rPr lang="en-US" sz="2000" dirty="0">
                <a:solidFill>
                  <a:sysClr val="windowText" lastClr="000000"/>
                </a:solidFill>
                <a:latin typeface="Palatino" pitchFamily="2" charset="77"/>
                <a:ea typeface="Palatino" pitchFamily="2" charset="77"/>
              </a:rPr>
              <a:t>And then what?</a:t>
            </a:r>
          </a:p>
          <a:p>
            <a:pPr marL="0" indent="0">
              <a:buNone/>
            </a:pPr>
            <a:endParaRPr lang="en-US" sz="2000" dirty="0">
              <a:solidFill>
                <a:sysClr val="windowText" lastClr="000000"/>
              </a:solidFill>
              <a:latin typeface="Palatino" pitchFamily="2" charset="77"/>
              <a:ea typeface="Palatino" pitchFamily="2" charset="77"/>
            </a:endParaRPr>
          </a:p>
          <a:p>
            <a:pPr marL="0" indent="0">
              <a:buNone/>
            </a:pPr>
            <a:r>
              <a:rPr lang="en-US" sz="2000" b="1">
                <a:solidFill>
                  <a:sysClr val="windowText" lastClr="000000"/>
                </a:solidFill>
                <a:latin typeface="Palatino" pitchFamily="2" charset="77"/>
                <a:ea typeface="Palatino" pitchFamily="2" charset="77"/>
              </a:rPr>
              <a:t>A:</a:t>
            </a:r>
            <a:endParaRPr lang="en-US" sz="2000" b="1" dirty="0">
              <a:solidFill>
                <a:sysClr val="windowText" lastClr="000000"/>
              </a:solidFill>
              <a:latin typeface="Palatino" pitchFamily="2" charset="77"/>
              <a:ea typeface="Palatino" pitchFamily="2" charset="77"/>
            </a:endParaRPr>
          </a:p>
          <a:p>
            <a:pPr marL="0" indent="0">
              <a:buNone/>
            </a:pPr>
            <a:r>
              <a:rPr lang="en-US" sz="2000" b="1" dirty="0">
                <a:solidFill>
                  <a:sysClr val="windowText" lastClr="000000"/>
                </a:solidFill>
                <a:latin typeface="Palatino" pitchFamily="2" charset="77"/>
                <a:ea typeface="Palatino" pitchFamily="2" charset="77"/>
              </a:rPr>
              <a:t>				</a:t>
            </a:r>
          </a:p>
          <a:p>
            <a:pPr marL="0" indent="0">
              <a:buNone/>
            </a:pPr>
            <a:endParaRPr lang="en-US" sz="2000" b="1" dirty="0">
              <a:solidFill>
                <a:sysClr val="windowText" lastClr="000000"/>
              </a:solidFill>
              <a:latin typeface="Palatino" pitchFamily="2" charset="77"/>
              <a:ea typeface="Palatino" pitchFamily="2" charset="77"/>
            </a:endParaRPr>
          </a:p>
          <a:p>
            <a:pPr marL="0" indent="0">
              <a:buNone/>
            </a:pPr>
            <a:endParaRPr lang="en-US" sz="2000" b="1" dirty="0">
              <a:solidFill>
                <a:sysClr val="windowText" lastClr="000000"/>
              </a:solidFill>
              <a:latin typeface="Palatino" pitchFamily="2" charset="77"/>
              <a:ea typeface="Palatino" pitchFamily="2" charset="77"/>
            </a:endParaRPr>
          </a:p>
          <a:p>
            <a:pPr marL="0" indent="0">
              <a:buNone/>
            </a:pPr>
            <a:endParaRPr lang="en-US" sz="2000" b="1" dirty="0">
              <a:solidFill>
                <a:sysClr val="windowText" lastClr="000000"/>
              </a:solidFill>
              <a:latin typeface="Palatino" pitchFamily="2" charset="77"/>
              <a:ea typeface="Palatino" pitchFamily="2" charset="77"/>
            </a:endParaRPr>
          </a:p>
          <a:p>
            <a:pPr marL="0" indent="0">
              <a:buNone/>
            </a:pPr>
            <a:r>
              <a:rPr lang="en-US" sz="2000" b="1" dirty="0">
                <a:solidFill>
                  <a:sysClr val="windowText" lastClr="000000"/>
                </a:solidFill>
                <a:latin typeface="Palatino" pitchFamily="2" charset="77"/>
                <a:ea typeface="Palatino" pitchFamily="2" charset="77"/>
              </a:rPr>
              <a:t> </a:t>
            </a:r>
            <a:endParaRPr lang="en-US" sz="2000" dirty="0">
              <a:solidFill>
                <a:sysClr val="windowText" lastClr="000000"/>
              </a:solidFill>
              <a:latin typeface="Palatino" pitchFamily="2" charset="77"/>
              <a:ea typeface="Palatino" pitchFamily="2" charset="77"/>
            </a:endParaRPr>
          </a:p>
        </p:txBody>
      </p:sp>
      <p:grpSp>
        <p:nvGrpSpPr>
          <p:cNvPr id="11" name="Group 10">
            <a:extLst>
              <a:ext uri="{FF2B5EF4-FFF2-40B4-BE49-F238E27FC236}">
                <a16:creationId xmlns:a16="http://schemas.microsoft.com/office/drawing/2014/main" id="{0F49AB23-8F5E-70C0-1074-226538825F29}"/>
              </a:ext>
            </a:extLst>
          </p:cNvPr>
          <p:cNvGrpSpPr/>
          <p:nvPr/>
        </p:nvGrpSpPr>
        <p:grpSpPr>
          <a:xfrm>
            <a:off x="7519158" y="2724722"/>
            <a:ext cx="2912743" cy="1848710"/>
            <a:chOff x="7162272" y="2232353"/>
            <a:chExt cx="2912743" cy="1848710"/>
          </a:xfrm>
        </p:grpSpPr>
        <p:sp>
          <p:nvSpPr>
            <p:cNvPr id="7" name="TextBox 6">
              <a:extLst>
                <a:ext uri="{FF2B5EF4-FFF2-40B4-BE49-F238E27FC236}">
                  <a16:creationId xmlns:a16="http://schemas.microsoft.com/office/drawing/2014/main" id="{162653AE-225D-8473-826D-4A8FF6CFD174}"/>
                </a:ext>
              </a:extLst>
            </p:cNvPr>
            <p:cNvSpPr txBox="1"/>
            <p:nvPr/>
          </p:nvSpPr>
          <p:spPr>
            <a:xfrm>
              <a:off x="7162272" y="2936058"/>
              <a:ext cx="591156" cy="369332"/>
            </a:xfrm>
            <a:prstGeom prst="rect">
              <a:avLst/>
            </a:prstGeom>
            <a:noFill/>
          </p:spPr>
          <p:txBody>
            <a:bodyPr wrap="square" rtlCol="0">
              <a:spAutoFit/>
            </a:bodyPr>
            <a:lstStyle/>
            <a:p>
              <a:r>
                <a:rPr lang="en-US" dirty="0">
                  <a:latin typeface="Palatino" pitchFamily="2" charset="77"/>
                  <a:ea typeface="Palatino" pitchFamily="2" charset="77"/>
                </a:rPr>
                <a:t>or</a:t>
              </a:r>
            </a:p>
          </p:txBody>
        </p:sp>
        <p:pic>
          <p:nvPicPr>
            <p:cNvPr id="10" name="Picture 9" descr="A skeleton sitting at a desk with a computer&#10;&#10;AI-generated content may be incorrect.">
              <a:extLst>
                <a:ext uri="{FF2B5EF4-FFF2-40B4-BE49-F238E27FC236}">
                  <a16:creationId xmlns:a16="http://schemas.microsoft.com/office/drawing/2014/main" id="{E0C7D3EC-0E9B-2C90-0198-6E20F7CF7B65}"/>
                </a:ext>
              </a:extLst>
            </p:cNvPr>
            <p:cNvPicPr>
              <a:picLocks noChangeAspect="1"/>
            </p:cNvPicPr>
            <p:nvPr/>
          </p:nvPicPr>
          <p:blipFill>
            <a:blip r:embed="rId3"/>
            <a:stretch>
              <a:fillRect/>
            </a:stretch>
          </p:blipFill>
          <p:spPr>
            <a:xfrm>
              <a:off x="7764127" y="2232353"/>
              <a:ext cx="2310888" cy="1848710"/>
            </a:xfrm>
            <a:prstGeom prst="rect">
              <a:avLst/>
            </a:prstGeom>
          </p:spPr>
        </p:pic>
      </p:grpSp>
      <p:grpSp>
        <p:nvGrpSpPr>
          <p:cNvPr id="15" name="Group 14">
            <a:extLst>
              <a:ext uri="{FF2B5EF4-FFF2-40B4-BE49-F238E27FC236}">
                <a16:creationId xmlns:a16="http://schemas.microsoft.com/office/drawing/2014/main" id="{A50ADB2F-E754-4F41-07B3-91976399812F}"/>
              </a:ext>
            </a:extLst>
          </p:cNvPr>
          <p:cNvGrpSpPr/>
          <p:nvPr/>
        </p:nvGrpSpPr>
        <p:grpSpPr>
          <a:xfrm>
            <a:off x="496092" y="1987493"/>
            <a:ext cx="7624921" cy="3251200"/>
            <a:chOff x="496092" y="1987493"/>
            <a:chExt cx="7624921" cy="3251200"/>
          </a:xfrm>
        </p:grpSpPr>
        <p:grpSp>
          <p:nvGrpSpPr>
            <p:cNvPr id="4" name="Group 3">
              <a:extLst>
                <a:ext uri="{FF2B5EF4-FFF2-40B4-BE49-F238E27FC236}">
                  <a16:creationId xmlns:a16="http://schemas.microsoft.com/office/drawing/2014/main" id="{55BB0739-B10A-D04F-AC82-02ABB5A8D57F}"/>
                </a:ext>
              </a:extLst>
            </p:cNvPr>
            <p:cNvGrpSpPr/>
            <p:nvPr/>
          </p:nvGrpSpPr>
          <p:grpSpPr>
            <a:xfrm>
              <a:off x="3676013" y="1987493"/>
              <a:ext cx="4445000" cy="3251200"/>
              <a:chOff x="3349009" y="1638055"/>
              <a:chExt cx="4445000" cy="3251200"/>
            </a:xfrm>
          </p:grpSpPr>
          <p:pic>
            <p:nvPicPr>
              <p:cNvPr id="5" name="Picture 4">
                <a:extLst>
                  <a:ext uri="{FF2B5EF4-FFF2-40B4-BE49-F238E27FC236}">
                    <a16:creationId xmlns:a16="http://schemas.microsoft.com/office/drawing/2014/main" id="{8A6C632F-9A30-6E98-7D32-C69887D8F19A}"/>
                  </a:ext>
                </a:extLst>
              </p:cNvPr>
              <p:cNvPicPr>
                <a:picLocks noChangeAspect="1"/>
              </p:cNvPicPr>
              <p:nvPr/>
            </p:nvPicPr>
            <p:blipFill>
              <a:blip r:embed="rId4"/>
              <a:stretch>
                <a:fillRect/>
              </a:stretch>
            </p:blipFill>
            <p:spPr>
              <a:xfrm>
                <a:off x="3349009" y="1638055"/>
                <a:ext cx="4445000" cy="3251200"/>
              </a:xfrm>
              <a:prstGeom prst="rect">
                <a:avLst/>
              </a:prstGeom>
            </p:spPr>
          </p:pic>
          <p:sp>
            <p:nvSpPr>
              <p:cNvPr id="6" name="TextBox 5">
                <a:extLst>
                  <a:ext uri="{FF2B5EF4-FFF2-40B4-BE49-F238E27FC236}">
                    <a16:creationId xmlns:a16="http://schemas.microsoft.com/office/drawing/2014/main" id="{A61E333D-C809-652F-2EA2-77B3731D8FF2}"/>
                  </a:ext>
                </a:extLst>
              </p:cNvPr>
              <p:cNvSpPr txBox="1"/>
              <p:nvPr/>
            </p:nvSpPr>
            <p:spPr>
              <a:xfrm>
                <a:off x="3632946" y="3078989"/>
                <a:ext cx="591156" cy="369332"/>
              </a:xfrm>
              <a:prstGeom prst="rect">
                <a:avLst/>
              </a:prstGeom>
              <a:noFill/>
            </p:spPr>
            <p:txBody>
              <a:bodyPr wrap="square" rtlCol="0">
                <a:spAutoFit/>
              </a:bodyPr>
              <a:lstStyle/>
              <a:p>
                <a:r>
                  <a:rPr lang="en-US" dirty="0">
                    <a:latin typeface="Palatino" pitchFamily="2" charset="77"/>
                    <a:ea typeface="Palatino" pitchFamily="2" charset="77"/>
                  </a:rPr>
                  <a:t>or</a:t>
                </a:r>
              </a:p>
            </p:txBody>
          </p:sp>
        </p:grpSp>
        <p:pic>
          <p:nvPicPr>
            <p:cNvPr id="14" name="Picture 13">
              <a:extLst>
                <a:ext uri="{FF2B5EF4-FFF2-40B4-BE49-F238E27FC236}">
                  <a16:creationId xmlns:a16="http://schemas.microsoft.com/office/drawing/2014/main" id="{7CF1163A-B944-8628-24DB-84D4B90097D8}"/>
                </a:ext>
              </a:extLst>
            </p:cNvPr>
            <p:cNvPicPr>
              <a:picLocks noChangeAspect="1"/>
            </p:cNvPicPr>
            <p:nvPr/>
          </p:nvPicPr>
          <p:blipFill>
            <a:blip r:embed="rId5"/>
            <a:stretch>
              <a:fillRect/>
            </a:stretch>
          </p:blipFill>
          <p:spPr>
            <a:xfrm>
              <a:off x="496092" y="2093031"/>
              <a:ext cx="4055014" cy="3040123"/>
            </a:xfrm>
            <a:prstGeom prst="rect">
              <a:avLst/>
            </a:prstGeom>
          </p:spPr>
        </p:pic>
      </p:grpSp>
      <p:sp>
        <p:nvSpPr>
          <p:cNvPr id="12" name="Cloud Callout 11">
            <a:extLst>
              <a:ext uri="{FF2B5EF4-FFF2-40B4-BE49-F238E27FC236}">
                <a16:creationId xmlns:a16="http://schemas.microsoft.com/office/drawing/2014/main" id="{9570A8C4-9B8D-05D3-3584-3ABE527A63C2}"/>
              </a:ext>
            </a:extLst>
          </p:cNvPr>
          <p:cNvSpPr/>
          <p:nvPr/>
        </p:nvSpPr>
        <p:spPr>
          <a:xfrm>
            <a:off x="3959950" y="4722963"/>
            <a:ext cx="4997668" cy="1653947"/>
          </a:xfrm>
          <a:prstGeom prst="cloudCallout">
            <a:avLst>
              <a:gd name="adj1" fmla="val -14700"/>
              <a:gd name="adj2" fmla="val -72856"/>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Palatino" pitchFamily="2" charset="77"/>
                <a:ea typeface="Palatino" pitchFamily="2" charset="77"/>
              </a:rPr>
              <a:t>You can also get a reproducible proof!</a:t>
            </a:r>
          </a:p>
        </p:txBody>
      </p:sp>
    </p:spTree>
    <p:extLst>
      <p:ext uri="{BB962C8B-B14F-4D97-AF65-F5344CB8AC3E}">
        <p14:creationId xmlns:p14="http://schemas.microsoft.com/office/powerpoint/2010/main" val="2219318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424AA-2FD5-D432-D894-A08A3C51BD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5E7550-AD1E-5569-B386-69DDA760CD72}"/>
              </a:ext>
            </a:extLst>
          </p:cNvPr>
          <p:cNvSpPr>
            <a:spLocks noGrp="1"/>
          </p:cNvSpPr>
          <p:nvPr>
            <p:ph type="title"/>
          </p:nvPr>
        </p:nvSpPr>
        <p:spPr>
          <a:xfrm>
            <a:off x="354391" y="72077"/>
            <a:ext cx="10515600" cy="1325563"/>
          </a:xfrm>
        </p:spPr>
        <p:txBody>
          <a:bodyPr/>
          <a:lstStyle/>
          <a:p>
            <a:r>
              <a:rPr lang="en-US" b="1" dirty="0">
                <a:latin typeface="Palatino" pitchFamily="2" charset="77"/>
                <a:ea typeface="Palatino" pitchFamily="2" charset="77"/>
              </a:rPr>
              <a:t>Quick Q&amp;A</a:t>
            </a:r>
            <a:endParaRPr lang="en-US" dirty="0">
              <a:latin typeface="Palatino" pitchFamily="2" charset="77"/>
              <a:ea typeface="Palatino" pitchFamily="2" charset="77"/>
            </a:endParaRPr>
          </a:p>
        </p:txBody>
      </p:sp>
      <p:sp>
        <p:nvSpPr>
          <p:cNvPr id="30" name="Rectangle 29">
            <a:extLst>
              <a:ext uri="{FF2B5EF4-FFF2-40B4-BE49-F238E27FC236}">
                <a16:creationId xmlns:a16="http://schemas.microsoft.com/office/drawing/2014/main" id="{A1EE86A3-5A8F-F9D4-C6FC-4A288A55197B}"/>
              </a:ext>
            </a:extLst>
          </p:cNvPr>
          <p:cNvSpPr/>
          <p:nvPr/>
        </p:nvSpPr>
        <p:spPr>
          <a:xfrm>
            <a:off x="1608064" y="1355272"/>
            <a:ext cx="9261927" cy="1845128"/>
          </a:xfrm>
          <a:custGeom>
            <a:avLst/>
            <a:gdLst>
              <a:gd name="csX0" fmla="*/ 0 w 9261927"/>
              <a:gd name="csY0" fmla="*/ 0 h 1845128"/>
              <a:gd name="csX1" fmla="*/ 578870 w 9261927"/>
              <a:gd name="csY1" fmla="*/ 0 h 1845128"/>
              <a:gd name="csX2" fmla="*/ 1157741 w 9261927"/>
              <a:gd name="csY2" fmla="*/ 0 h 1845128"/>
              <a:gd name="csX3" fmla="*/ 1458754 w 9261927"/>
              <a:gd name="csY3" fmla="*/ 0 h 1845128"/>
              <a:gd name="csX4" fmla="*/ 2037624 w 9261927"/>
              <a:gd name="csY4" fmla="*/ 0 h 1845128"/>
              <a:gd name="csX5" fmla="*/ 2801733 w 9261927"/>
              <a:gd name="csY5" fmla="*/ 0 h 1845128"/>
              <a:gd name="csX6" fmla="*/ 3287984 w 9261927"/>
              <a:gd name="csY6" fmla="*/ 0 h 1845128"/>
              <a:gd name="csX7" fmla="*/ 3774235 w 9261927"/>
              <a:gd name="csY7" fmla="*/ 0 h 1845128"/>
              <a:gd name="csX8" fmla="*/ 4353106 w 9261927"/>
              <a:gd name="csY8" fmla="*/ 0 h 1845128"/>
              <a:gd name="csX9" fmla="*/ 5024595 w 9261927"/>
              <a:gd name="csY9" fmla="*/ 0 h 1845128"/>
              <a:gd name="csX10" fmla="*/ 5696085 w 9261927"/>
              <a:gd name="csY10" fmla="*/ 0 h 1845128"/>
              <a:gd name="csX11" fmla="*/ 6367575 w 9261927"/>
              <a:gd name="csY11" fmla="*/ 0 h 1845128"/>
              <a:gd name="csX12" fmla="*/ 7131684 w 9261927"/>
              <a:gd name="csY12" fmla="*/ 0 h 1845128"/>
              <a:gd name="csX13" fmla="*/ 7710554 w 9261927"/>
              <a:gd name="csY13" fmla="*/ 0 h 1845128"/>
              <a:gd name="csX14" fmla="*/ 8382044 w 9261927"/>
              <a:gd name="csY14" fmla="*/ 0 h 1845128"/>
              <a:gd name="csX15" fmla="*/ 9261927 w 9261927"/>
              <a:gd name="csY15" fmla="*/ 0 h 1845128"/>
              <a:gd name="csX16" fmla="*/ 9261927 w 9261927"/>
              <a:gd name="csY16" fmla="*/ 461282 h 1845128"/>
              <a:gd name="csX17" fmla="*/ 9261927 w 9261927"/>
              <a:gd name="csY17" fmla="*/ 941015 h 1845128"/>
              <a:gd name="csX18" fmla="*/ 9261927 w 9261927"/>
              <a:gd name="csY18" fmla="*/ 1439200 h 1845128"/>
              <a:gd name="csX19" fmla="*/ 9261927 w 9261927"/>
              <a:gd name="csY19" fmla="*/ 1845128 h 1845128"/>
              <a:gd name="csX20" fmla="*/ 8868295 w 9261927"/>
              <a:gd name="csY20" fmla="*/ 1845128 h 1845128"/>
              <a:gd name="csX21" fmla="*/ 8382044 w 9261927"/>
              <a:gd name="csY21" fmla="*/ 1845128 h 1845128"/>
              <a:gd name="csX22" fmla="*/ 7710554 w 9261927"/>
              <a:gd name="csY22" fmla="*/ 1845128 h 1845128"/>
              <a:gd name="csX23" fmla="*/ 7131684 w 9261927"/>
              <a:gd name="csY23" fmla="*/ 1845128 h 1845128"/>
              <a:gd name="csX24" fmla="*/ 6830671 w 9261927"/>
              <a:gd name="csY24" fmla="*/ 1845128 h 1845128"/>
              <a:gd name="csX25" fmla="*/ 6344420 w 9261927"/>
              <a:gd name="csY25" fmla="*/ 1845128 h 1845128"/>
              <a:gd name="csX26" fmla="*/ 5672930 w 9261927"/>
              <a:gd name="csY26" fmla="*/ 1845128 h 1845128"/>
              <a:gd name="csX27" fmla="*/ 5279298 w 9261927"/>
              <a:gd name="csY27" fmla="*/ 1845128 h 1845128"/>
              <a:gd name="csX28" fmla="*/ 4515189 w 9261927"/>
              <a:gd name="csY28" fmla="*/ 1845128 h 1845128"/>
              <a:gd name="csX29" fmla="*/ 3751080 w 9261927"/>
              <a:gd name="csY29" fmla="*/ 1845128 h 1845128"/>
              <a:gd name="csX30" fmla="*/ 3172210 w 9261927"/>
              <a:gd name="csY30" fmla="*/ 1845128 h 1845128"/>
              <a:gd name="csX31" fmla="*/ 2408101 w 9261927"/>
              <a:gd name="csY31" fmla="*/ 1845128 h 1845128"/>
              <a:gd name="csX32" fmla="*/ 1829231 w 9261927"/>
              <a:gd name="csY32" fmla="*/ 1845128 h 1845128"/>
              <a:gd name="csX33" fmla="*/ 1157741 w 9261927"/>
              <a:gd name="csY33" fmla="*/ 1845128 h 1845128"/>
              <a:gd name="csX34" fmla="*/ 856728 w 9261927"/>
              <a:gd name="csY34" fmla="*/ 1845128 h 1845128"/>
              <a:gd name="csX35" fmla="*/ 0 w 9261927"/>
              <a:gd name="csY35" fmla="*/ 1845128 h 1845128"/>
              <a:gd name="csX36" fmla="*/ 0 w 9261927"/>
              <a:gd name="csY36" fmla="*/ 1402297 h 1845128"/>
              <a:gd name="csX37" fmla="*/ 0 w 9261927"/>
              <a:gd name="csY37" fmla="*/ 959467 h 1845128"/>
              <a:gd name="csX38" fmla="*/ 0 w 9261927"/>
              <a:gd name="csY38" fmla="*/ 535087 h 1845128"/>
              <a:gd name="csX39" fmla="*/ 0 w 9261927"/>
              <a:gd name="csY39" fmla="*/ 0 h 18451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9261927" h="1845128" fill="none" extrusionOk="0">
                <a:moveTo>
                  <a:pt x="0" y="0"/>
                </a:moveTo>
                <a:cubicBezTo>
                  <a:pt x="246201" y="-36441"/>
                  <a:pt x="311220" y="22198"/>
                  <a:pt x="578870" y="0"/>
                </a:cubicBezTo>
                <a:cubicBezTo>
                  <a:pt x="846520" y="-22198"/>
                  <a:pt x="870663" y="37309"/>
                  <a:pt x="1157741" y="0"/>
                </a:cubicBezTo>
                <a:cubicBezTo>
                  <a:pt x="1444819" y="-37309"/>
                  <a:pt x="1340026" y="13257"/>
                  <a:pt x="1458754" y="0"/>
                </a:cubicBezTo>
                <a:cubicBezTo>
                  <a:pt x="1577482" y="-13257"/>
                  <a:pt x="1789800" y="45034"/>
                  <a:pt x="2037624" y="0"/>
                </a:cubicBezTo>
                <a:cubicBezTo>
                  <a:pt x="2285448" y="-45034"/>
                  <a:pt x="2524681" y="72217"/>
                  <a:pt x="2801733" y="0"/>
                </a:cubicBezTo>
                <a:cubicBezTo>
                  <a:pt x="3078785" y="-72217"/>
                  <a:pt x="3115496" y="16270"/>
                  <a:pt x="3287984" y="0"/>
                </a:cubicBezTo>
                <a:cubicBezTo>
                  <a:pt x="3460472" y="-16270"/>
                  <a:pt x="3652966" y="46129"/>
                  <a:pt x="3774235" y="0"/>
                </a:cubicBezTo>
                <a:cubicBezTo>
                  <a:pt x="3895504" y="-46129"/>
                  <a:pt x="4152945" y="48440"/>
                  <a:pt x="4353106" y="0"/>
                </a:cubicBezTo>
                <a:cubicBezTo>
                  <a:pt x="4553267" y="-48440"/>
                  <a:pt x="4853181" y="65832"/>
                  <a:pt x="5024595" y="0"/>
                </a:cubicBezTo>
                <a:cubicBezTo>
                  <a:pt x="5196009" y="-65832"/>
                  <a:pt x="5501871" y="49259"/>
                  <a:pt x="5696085" y="0"/>
                </a:cubicBezTo>
                <a:cubicBezTo>
                  <a:pt x="5890299" y="-49259"/>
                  <a:pt x="6173952" y="8119"/>
                  <a:pt x="6367575" y="0"/>
                </a:cubicBezTo>
                <a:cubicBezTo>
                  <a:pt x="6561198" y="-8119"/>
                  <a:pt x="6973083" y="79396"/>
                  <a:pt x="7131684" y="0"/>
                </a:cubicBezTo>
                <a:cubicBezTo>
                  <a:pt x="7290285" y="-79396"/>
                  <a:pt x="7451129" y="44469"/>
                  <a:pt x="7710554" y="0"/>
                </a:cubicBezTo>
                <a:cubicBezTo>
                  <a:pt x="7969979" y="-44469"/>
                  <a:pt x="8130572" y="34316"/>
                  <a:pt x="8382044" y="0"/>
                </a:cubicBezTo>
                <a:cubicBezTo>
                  <a:pt x="8633516" y="-34316"/>
                  <a:pt x="9001778" y="75018"/>
                  <a:pt x="9261927" y="0"/>
                </a:cubicBezTo>
                <a:cubicBezTo>
                  <a:pt x="9264019" y="227102"/>
                  <a:pt x="9234116" y="333865"/>
                  <a:pt x="9261927" y="461282"/>
                </a:cubicBezTo>
                <a:cubicBezTo>
                  <a:pt x="9289738" y="588699"/>
                  <a:pt x="9219473" y="841063"/>
                  <a:pt x="9261927" y="941015"/>
                </a:cubicBezTo>
                <a:cubicBezTo>
                  <a:pt x="9304381" y="1040967"/>
                  <a:pt x="9248613" y="1300171"/>
                  <a:pt x="9261927" y="1439200"/>
                </a:cubicBezTo>
                <a:cubicBezTo>
                  <a:pt x="9275241" y="1578229"/>
                  <a:pt x="9213297" y="1763541"/>
                  <a:pt x="9261927" y="1845128"/>
                </a:cubicBezTo>
                <a:cubicBezTo>
                  <a:pt x="9151654" y="1858670"/>
                  <a:pt x="8976132" y="1813743"/>
                  <a:pt x="8868295" y="1845128"/>
                </a:cubicBezTo>
                <a:cubicBezTo>
                  <a:pt x="8760458" y="1876513"/>
                  <a:pt x="8592700" y="1808721"/>
                  <a:pt x="8382044" y="1845128"/>
                </a:cubicBezTo>
                <a:cubicBezTo>
                  <a:pt x="8171388" y="1881535"/>
                  <a:pt x="8033450" y="1790903"/>
                  <a:pt x="7710554" y="1845128"/>
                </a:cubicBezTo>
                <a:cubicBezTo>
                  <a:pt x="7387658" y="1899353"/>
                  <a:pt x="7291167" y="1826545"/>
                  <a:pt x="7131684" y="1845128"/>
                </a:cubicBezTo>
                <a:cubicBezTo>
                  <a:pt x="6972201" y="1863711"/>
                  <a:pt x="6941628" y="1844544"/>
                  <a:pt x="6830671" y="1845128"/>
                </a:cubicBezTo>
                <a:cubicBezTo>
                  <a:pt x="6719714" y="1845712"/>
                  <a:pt x="6552414" y="1815496"/>
                  <a:pt x="6344420" y="1845128"/>
                </a:cubicBezTo>
                <a:cubicBezTo>
                  <a:pt x="6136426" y="1874760"/>
                  <a:pt x="5910670" y="1836020"/>
                  <a:pt x="5672930" y="1845128"/>
                </a:cubicBezTo>
                <a:cubicBezTo>
                  <a:pt x="5435190" y="1854236"/>
                  <a:pt x="5409230" y="1799363"/>
                  <a:pt x="5279298" y="1845128"/>
                </a:cubicBezTo>
                <a:cubicBezTo>
                  <a:pt x="5149366" y="1890893"/>
                  <a:pt x="4843535" y="1754592"/>
                  <a:pt x="4515189" y="1845128"/>
                </a:cubicBezTo>
                <a:cubicBezTo>
                  <a:pt x="4186843" y="1935664"/>
                  <a:pt x="3998775" y="1806847"/>
                  <a:pt x="3751080" y="1845128"/>
                </a:cubicBezTo>
                <a:cubicBezTo>
                  <a:pt x="3503385" y="1883409"/>
                  <a:pt x="3315524" y="1789720"/>
                  <a:pt x="3172210" y="1845128"/>
                </a:cubicBezTo>
                <a:cubicBezTo>
                  <a:pt x="3028896" y="1900536"/>
                  <a:pt x="2563237" y="1795675"/>
                  <a:pt x="2408101" y="1845128"/>
                </a:cubicBezTo>
                <a:cubicBezTo>
                  <a:pt x="2252965" y="1894581"/>
                  <a:pt x="1989839" y="1788240"/>
                  <a:pt x="1829231" y="1845128"/>
                </a:cubicBezTo>
                <a:cubicBezTo>
                  <a:pt x="1668623" y="1902016"/>
                  <a:pt x="1423374" y="1790823"/>
                  <a:pt x="1157741" y="1845128"/>
                </a:cubicBezTo>
                <a:cubicBezTo>
                  <a:pt x="892108" y="1899433"/>
                  <a:pt x="931010" y="1833002"/>
                  <a:pt x="856728" y="1845128"/>
                </a:cubicBezTo>
                <a:cubicBezTo>
                  <a:pt x="782446" y="1857254"/>
                  <a:pt x="173912" y="1816780"/>
                  <a:pt x="0" y="1845128"/>
                </a:cubicBezTo>
                <a:cubicBezTo>
                  <a:pt x="-48006" y="1634395"/>
                  <a:pt x="5720" y="1513123"/>
                  <a:pt x="0" y="1402297"/>
                </a:cubicBezTo>
                <a:cubicBezTo>
                  <a:pt x="-5720" y="1291471"/>
                  <a:pt x="39234" y="1166638"/>
                  <a:pt x="0" y="959467"/>
                </a:cubicBezTo>
                <a:cubicBezTo>
                  <a:pt x="-39234" y="752296"/>
                  <a:pt x="31123" y="671988"/>
                  <a:pt x="0" y="535087"/>
                </a:cubicBezTo>
                <a:cubicBezTo>
                  <a:pt x="-31123" y="398186"/>
                  <a:pt x="4798" y="263015"/>
                  <a:pt x="0" y="0"/>
                </a:cubicBezTo>
                <a:close/>
              </a:path>
              <a:path w="9261927" h="1845128" stroke="0" extrusionOk="0">
                <a:moveTo>
                  <a:pt x="0" y="0"/>
                </a:moveTo>
                <a:cubicBezTo>
                  <a:pt x="165901" y="-14604"/>
                  <a:pt x="383342" y="39623"/>
                  <a:pt x="486251" y="0"/>
                </a:cubicBezTo>
                <a:cubicBezTo>
                  <a:pt x="589160" y="-39623"/>
                  <a:pt x="643120" y="13304"/>
                  <a:pt x="787264" y="0"/>
                </a:cubicBezTo>
                <a:cubicBezTo>
                  <a:pt x="931408" y="-13304"/>
                  <a:pt x="1291304" y="24134"/>
                  <a:pt x="1551373" y="0"/>
                </a:cubicBezTo>
                <a:cubicBezTo>
                  <a:pt x="1811442" y="-24134"/>
                  <a:pt x="1908831" y="11741"/>
                  <a:pt x="2037624" y="0"/>
                </a:cubicBezTo>
                <a:cubicBezTo>
                  <a:pt x="2166417" y="-11741"/>
                  <a:pt x="2378293" y="12893"/>
                  <a:pt x="2523875" y="0"/>
                </a:cubicBezTo>
                <a:cubicBezTo>
                  <a:pt x="2669457" y="-12893"/>
                  <a:pt x="2923688" y="70226"/>
                  <a:pt x="3287984" y="0"/>
                </a:cubicBezTo>
                <a:cubicBezTo>
                  <a:pt x="3652280" y="-70226"/>
                  <a:pt x="3581957" y="29904"/>
                  <a:pt x="3681616" y="0"/>
                </a:cubicBezTo>
                <a:cubicBezTo>
                  <a:pt x="3781275" y="-29904"/>
                  <a:pt x="4193773" y="50841"/>
                  <a:pt x="4445725" y="0"/>
                </a:cubicBezTo>
                <a:cubicBezTo>
                  <a:pt x="4697677" y="-50841"/>
                  <a:pt x="5030354" y="6048"/>
                  <a:pt x="5209834" y="0"/>
                </a:cubicBezTo>
                <a:cubicBezTo>
                  <a:pt x="5389314" y="-6048"/>
                  <a:pt x="5530261" y="46147"/>
                  <a:pt x="5788704" y="0"/>
                </a:cubicBezTo>
                <a:cubicBezTo>
                  <a:pt x="6047147" y="-46147"/>
                  <a:pt x="6204187" y="79225"/>
                  <a:pt x="6552813" y="0"/>
                </a:cubicBezTo>
                <a:cubicBezTo>
                  <a:pt x="6901439" y="-79225"/>
                  <a:pt x="6868445" y="17636"/>
                  <a:pt x="7039065" y="0"/>
                </a:cubicBezTo>
                <a:cubicBezTo>
                  <a:pt x="7209685" y="-17636"/>
                  <a:pt x="7325618" y="13653"/>
                  <a:pt x="7525316" y="0"/>
                </a:cubicBezTo>
                <a:cubicBezTo>
                  <a:pt x="7725014" y="-13653"/>
                  <a:pt x="8006168" y="30084"/>
                  <a:pt x="8196805" y="0"/>
                </a:cubicBezTo>
                <a:cubicBezTo>
                  <a:pt x="8387442" y="-30084"/>
                  <a:pt x="8572391" y="33888"/>
                  <a:pt x="8683057" y="0"/>
                </a:cubicBezTo>
                <a:cubicBezTo>
                  <a:pt x="8793723" y="-33888"/>
                  <a:pt x="9144241" y="65950"/>
                  <a:pt x="9261927" y="0"/>
                </a:cubicBezTo>
                <a:cubicBezTo>
                  <a:pt x="9263612" y="110729"/>
                  <a:pt x="9214166" y="318049"/>
                  <a:pt x="9261927" y="498185"/>
                </a:cubicBezTo>
                <a:cubicBezTo>
                  <a:pt x="9309688" y="678321"/>
                  <a:pt x="9252397" y="831523"/>
                  <a:pt x="9261927" y="977918"/>
                </a:cubicBezTo>
                <a:cubicBezTo>
                  <a:pt x="9271457" y="1124313"/>
                  <a:pt x="9230997" y="1478949"/>
                  <a:pt x="9261927" y="1845128"/>
                </a:cubicBezTo>
                <a:cubicBezTo>
                  <a:pt x="9145018" y="1873378"/>
                  <a:pt x="9096207" y="1823611"/>
                  <a:pt x="8960914" y="1845128"/>
                </a:cubicBezTo>
                <a:cubicBezTo>
                  <a:pt x="8825621" y="1866645"/>
                  <a:pt x="8406036" y="1793340"/>
                  <a:pt x="8196805" y="1845128"/>
                </a:cubicBezTo>
                <a:cubicBezTo>
                  <a:pt x="7987574" y="1896916"/>
                  <a:pt x="7814170" y="1830400"/>
                  <a:pt x="7617935" y="1845128"/>
                </a:cubicBezTo>
                <a:cubicBezTo>
                  <a:pt x="7421700" y="1859856"/>
                  <a:pt x="7376503" y="1821987"/>
                  <a:pt x="7224303" y="1845128"/>
                </a:cubicBezTo>
                <a:cubicBezTo>
                  <a:pt x="7072103" y="1868269"/>
                  <a:pt x="6813632" y="1825225"/>
                  <a:pt x="6645433" y="1845128"/>
                </a:cubicBezTo>
                <a:cubicBezTo>
                  <a:pt x="6477234" y="1865031"/>
                  <a:pt x="6449727" y="1815848"/>
                  <a:pt x="6344420" y="1845128"/>
                </a:cubicBezTo>
                <a:cubicBezTo>
                  <a:pt x="6239113" y="1874408"/>
                  <a:pt x="6158762" y="1813747"/>
                  <a:pt x="6043407" y="1845128"/>
                </a:cubicBezTo>
                <a:cubicBezTo>
                  <a:pt x="5928052" y="1876509"/>
                  <a:pt x="5674917" y="1822511"/>
                  <a:pt x="5464537" y="1845128"/>
                </a:cubicBezTo>
                <a:cubicBezTo>
                  <a:pt x="5254157" y="1867745"/>
                  <a:pt x="5191283" y="1815549"/>
                  <a:pt x="5070905" y="1845128"/>
                </a:cubicBezTo>
                <a:cubicBezTo>
                  <a:pt x="4950527" y="1874707"/>
                  <a:pt x="4636588" y="1827315"/>
                  <a:pt x="4399415" y="1845128"/>
                </a:cubicBezTo>
                <a:cubicBezTo>
                  <a:pt x="4162242" y="1862941"/>
                  <a:pt x="4132452" y="1823062"/>
                  <a:pt x="4005783" y="1845128"/>
                </a:cubicBezTo>
                <a:cubicBezTo>
                  <a:pt x="3879114" y="1867194"/>
                  <a:pt x="3597894" y="1833820"/>
                  <a:pt x="3334294" y="1845128"/>
                </a:cubicBezTo>
                <a:cubicBezTo>
                  <a:pt x="3070694" y="1856436"/>
                  <a:pt x="3139895" y="1819374"/>
                  <a:pt x="3033281" y="1845128"/>
                </a:cubicBezTo>
                <a:cubicBezTo>
                  <a:pt x="2926667" y="1870882"/>
                  <a:pt x="2645664" y="1795740"/>
                  <a:pt x="2361791" y="1845128"/>
                </a:cubicBezTo>
                <a:cubicBezTo>
                  <a:pt x="2077918" y="1894516"/>
                  <a:pt x="2141559" y="1810001"/>
                  <a:pt x="1968159" y="1845128"/>
                </a:cubicBezTo>
                <a:cubicBezTo>
                  <a:pt x="1794759" y="1880255"/>
                  <a:pt x="1753175" y="1843294"/>
                  <a:pt x="1667147" y="1845128"/>
                </a:cubicBezTo>
                <a:cubicBezTo>
                  <a:pt x="1581119" y="1846962"/>
                  <a:pt x="1468232" y="1822843"/>
                  <a:pt x="1273515" y="1845128"/>
                </a:cubicBezTo>
                <a:cubicBezTo>
                  <a:pt x="1078798" y="1867413"/>
                  <a:pt x="796083" y="1824351"/>
                  <a:pt x="602025" y="1845128"/>
                </a:cubicBezTo>
                <a:cubicBezTo>
                  <a:pt x="407967" y="1865905"/>
                  <a:pt x="154479" y="1803172"/>
                  <a:pt x="0" y="1845128"/>
                </a:cubicBezTo>
                <a:cubicBezTo>
                  <a:pt x="-38634" y="1662884"/>
                  <a:pt x="11654" y="1523535"/>
                  <a:pt x="0" y="1439200"/>
                </a:cubicBezTo>
                <a:cubicBezTo>
                  <a:pt x="-11654" y="1354865"/>
                  <a:pt x="26002" y="1184262"/>
                  <a:pt x="0" y="1033272"/>
                </a:cubicBezTo>
                <a:cubicBezTo>
                  <a:pt x="-26002" y="882282"/>
                  <a:pt x="15419" y="650936"/>
                  <a:pt x="0" y="553538"/>
                </a:cubicBezTo>
                <a:cubicBezTo>
                  <a:pt x="-15419" y="456140"/>
                  <a:pt x="6514" y="134350"/>
                  <a:pt x="0" y="0"/>
                </a:cubicBezTo>
                <a:close/>
              </a:path>
            </a:pathLst>
          </a:custGeom>
          <a:solidFill>
            <a:schemeClr val="accent1">
              <a:lumMod val="20000"/>
              <a:lumOff val="80000"/>
            </a:schemeClr>
          </a:solidFill>
          <a:ln w="4127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buNone/>
            </a:pPr>
            <a:endParaRPr lang="en-US" sz="3200" b="1" dirty="0">
              <a:solidFill>
                <a:sysClr val="windowText" lastClr="000000"/>
              </a:solidFill>
              <a:latin typeface="Palatino" pitchFamily="2" charset="77"/>
              <a:ea typeface="Palatino" pitchFamily="2" charset="77"/>
            </a:endParaRPr>
          </a:p>
          <a:p>
            <a:pPr marL="0" indent="0">
              <a:buNone/>
            </a:pPr>
            <a:endParaRPr lang="en-US" sz="2800" b="1" dirty="0">
              <a:solidFill>
                <a:sysClr val="windowText" lastClr="000000"/>
              </a:solidFill>
              <a:latin typeface="Palatino" pitchFamily="2" charset="77"/>
              <a:ea typeface="Palatino" pitchFamily="2" charset="77"/>
            </a:endParaRPr>
          </a:p>
          <a:p>
            <a:pPr marL="0" indent="0">
              <a:buNone/>
            </a:pPr>
            <a:r>
              <a:rPr lang="en-US" sz="3200" b="1" dirty="0">
                <a:solidFill>
                  <a:sysClr val="windowText" lastClr="000000"/>
                </a:solidFill>
                <a:latin typeface="Palatino" pitchFamily="2" charset="77"/>
                <a:ea typeface="Palatino" pitchFamily="2" charset="77"/>
              </a:rPr>
              <a:t>Q: </a:t>
            </a:r>
            <a:r>
              <a:rPr lang="en-US" sz="3200" dirty="0">
                <a:solidFill>
                  <a:sysClr val="windowText" lastClr="000000"/>
                </a:solidFill>
                <a:latin typeface="Palatino" pitchFamily="2" charset="77"/>
                <a:ea typeface="Palatino" pitchFamily="2" charset="77"/>
              </a:rPr>
              <a:t>Wait but isn’t SAT an NP-complete problem?!</a:t>
            </a:r>
          </a:p>
          <a:p>
            <a:pPr marL="0" indent="0">
              <a:buNone/>
            </a:pPr>
            <a:endParaRPr lang="en-US" sz="3200" b="1" dirty="0">
              <a:solidFill>
                <a:sysClr val="windowText" lastClr="000000"/>
              </a:solidFill>
              <a:latin typeface="Palatino" pitchFamily="2" charset="77"/>
              <a:ea typeface="Palatino" pitchFamily="2" charset="77"/>
            </a:endParaRPr>
          </a:p>
          <a:p>
            <a:pPr marL="0" indent="0">
              <a:buNone/>
            </a:pPr>
            <a:r>
              <a:rPr lang="en-US" sz="3200" b="1" dirty="0">
                <a:solidFill>
                  <a:sysClr val="windowText" lastClr="000000"/>
                </a:solidFill>
                <a:latin typeface="Palatino" pitchFamily="2" charset="77"/>
                <a:ea typeface="Palatino" pitchFamily="2" charset="77"/>
              </a:rPr>
              <a:t>A: </a:t>
            </a:r>
            <a:r>
              <a:rPr lang="en-US" sz="3200" dirty="0">
                <a:solidFill>
                  <a:sysClr val="windowText" lastClr="000000"/>
                </a:solidFill>
                <a:latin typeface="Palatino" pitchFamily="2" charset="77"/>
                <a:ea typeface="Palatino" pitchFamily="2" charset="77"/>
              </a:rPr>
              <a:t>Exactly!</a:t>
            </a:r>
            <a:endParaRPr lang="en-US" sz="3200" b="1" dirty="0">
              <a:solidFill>
                <a:sysClr val="windowText" lastClr="000000"/>
              </a:solidFill>
              <a:latin typeface="Palatino" pitchFamily="2" charset="77"/>
              <a:ea typeface="Palatino" pitchFamily="2" charset="77"/>
            </a:endParaRPr>
          </a:p>
          <a:p>
            <a:pPr marL="0" indent="0">
              <a:buNone/>
            </a:pPr>
            <a:r>
              <a:rPr lang="en-US" sz="2800" b="1" dirty="0">
                <a:solidFill>
                  <a:sysClr val="windowText" lastClr="000000"/>
                </a:solidFill>
                <a:latin typeface="Palatino" pitchFamily="2" charset="77"/>
                <a:ea typeface="Palatino" pitchFamily="2" charset="77"/>
              </a:rPr>
              <a:t>	</a:t>
            </a:r>
            <a:endParaRPr lang="en-US" sz="2000" b="1" dirty="0">
              <a:solidFill>
                <a:sysClr val="windowText" lastClr="000000"/>
              </a:solidFill>
              <a:latin typeface="Palatino" pitchFamily="2" charset="77"/>
              <a:ea typeface="Palatino" pitchFamily="2" charset="77"/>
            </a:endParaRPr>
          </a:p>
          <a:p>
            <a:pPr marL="0" indent="0">
              <a:buNone/>
            </a:pPr>
            <a:endParaRPr lang="en-US" sz="2000" b="1" dirty="0">
              <a:solidFill>
                <a:sysClr val="windowText" lastClr="000000"/>
              </a:solidFill>
              <a:latin typeface="Palatino" pitchFamily="2" charset="77"/>
              <a:ea typeface="Palatino" pitchFamily="2" charset="77"/>
            </a:endParaRPr>
          </a:p>
          <a:p>
            <a:pPr marL="0" indent="0">
              <a:buNone/>
            </a:pPr>
            <a:r>
              <a:rPr lang="en-US" sz="2000" b="1" dirty="0">
                <a:solidFill>
                  <a:sysClr val="windowText" lastClr="000000"/>
                </a:solidFill>
                <a:latin typeface="Palatino" pitchFamily="2" charset="77"/>
                <a:ea typeface="Palatino" pitchFamily="2" charset="77"/>
              </a:rPr>
              <a:t> </a:t>
            </a:r>
            <a:endParaRPr lang="en-US" sz="2000" dirty="0">
              <a:solidFill>
                <a:sysClr val="windowText" lastClr="000000"/>
              </a:solidFill>
              <a:latin typeface="Palatino" pitchFamily="2" charset="77"/>
              <a:ea typeface="Palatino" pitchFamily="2" charset="77"/>
            </a:endParaRPr>
          </a:p>
        </p:txBody>
      </p:sp>
      <p:sp>
        <p:nvSpPr>
          <p:cNvPr id="4" name="Rectangle 3">
            <a:extLst>
              <a:ext uri="{FF2B5EF4-FFF2-40B4-BE49-F238E27FC236}">
                <a16:creationId xmlns:a16="http://schemas.microsoft.com/office/drawing/2014/main" id="{389C54EC-905A-2404-B3BD-1A6C5495B381}"/>
              </a:ext>
            </a:extLst>
          </p:cNvPr>
          <p:cNvSpPr/>
          <p:nvPr/>
        </p:nvSpPr>
        <p:spPr>
          <a:xfrm>
            <a:off x="484415" y="3755574"/>
            <a:ext cx="5148942" cy="2416629"/>
          </a:xfrm>
          <a:custGeom>
            <a:avLst/>
            <a:gdLst>
              <a:gd name="csX0" fmla="*/ 0 w 5148942"/>
              <a:gd name="csY0" fmla="*/ 0 h 2416629"/>
              <a:gd name="csX1" fmla="*/ 675084 w 5148942"/>
              <a:gd name="csY1" fmla="*/ 0 h 2416629"/>
              <a:gd name="csX2" fmla="*/ 1350167 w 5148942"/>
              <a:gd name="csY2" fmla="*/ 0 h 2416629"/>
              <a:gd name="csX3" fmla="*/ 1922272 w 5148942"/>
              <a:gd name="csY3" fmla="*/ 0 h 2416629"/>
              <a:gd name="csX4" fmla="*/ 2545866 w 5148942"/>
              <a:gd name="csY4" fmla="*/ 0 h 2416629"/>
              <a:gd name="csX5" fmla="*/ 3066481 w 5148942"/>
              <a:gd name="csY5" fmla="*/ 0 h 2416629"/>
              <a:gd name="csX6" fmla="*/ 3638586 w 5148942"/>
              <a:gd name="csY6" fmla="*/ 0 h 2416629"/>
              <a:gd name="csX7" fmla="*/ 4313669 w 5148942"/>
              <a:gd name="csY7" fmla="*/ 0 h 2416629"/>
              <a:gd name="csX8" fmla="*/ 5148942 w 5148942"/>
              <a:gd name="csY8" fmla="*/ 0 h 2416629"/>
              <a:gd name="csX9" fmla="*/ 5148942 w 5148942"/>
              <a:gd name="csY9" fmla="*/ 507492 h 2416629"/>
              <a:gd name="csX10" fmla="*/ 5148942 w 5148942"/>
              <a:gd name="csY10" fmla="*/ 942485 h 2416629"/>
              <a:gd name="csX11" fmla="*/ 5148942 w 5148942"/>
              <a:gd name="csY11" fmla="*/ 1401645 h 2416629"/>
              <a:gd name="csX12" fmla="*/ 5148942 w 5148942"/>
              <a:gd name="csY12" fmla="*/ 1884971 h 2416629"/>
              <a:gd name="csX13" fmla="*/ 5148942 w 5148942"/>
              <a:gd name="csY13" fmla="*/ 2416629 h 2416629"/>
              <a:gd name="csX14" fmla="*/ 4473858 w 5148942"/>
              <a:gd name="csY14" fmla="*/ 2416629 h 2416629"/>
              <a:gd name="csX15" fmla="*/ 3901754 w 5148942"/>
              <a:gd name="csY15" fmla="*/ 2416629 h 2416629"/>
              <a:gd name="csX16" fmla="*/ 3329649 w 5148942"/>
              <a:gd name="csY16" fmla="*/ 2416629 h 2416629"/>
              <a:gd name="csX17" fmla="*/ 2757544 w 5148942"/>
              <a:gd name="csY17" fmla="*/ 2416629 h 2416629"/>
              <a:gd name="csX18" fmla="*/ 2185440 w 5148942"/>
              <a:gd name="csY18" fmla="*/ 2416629 h 2416629"/>
              <a:gd name="csX19" fmla="*/ 1664825 w 5148942"/>
              <a:gd name="csY19" fmla="*/ 2416629 h 2416629"/>
              <a:gd name="csX20" fmla="*/ 1041230 w 5148942"/>
              <a:gd name="csY20" fmla="*/ 2416629 h 2416629"/>
              <a:gd name="csX21" fmla="*/ 0 w 5148942"/>
              <a:gd name="csY21" fmla="*/ 2416629 h 2416629"/>
              <a:gd name="csX22" fmla="*/ 0 w 5148942"/>
              <a:gd name="csY22" fmla="*/ 1884971 h 2416629"/>
              <a:gd name="csX23" fmla="*/ 0 w 5148942"/>
              <a:gd name="csY23" fmla="*/ 1377479 h 2416629"/>
              <a:gd name="csX24" fmla="*/ 0 w 5148942"/>
              <a:gd name="csY24" fmla="*/ 845820 h 2416629"/>
              <a:gd name="csX25" fmla="*/ 0 w 5148942"/>
              <a:gd name="csY25" fmla="*/ 0 h 24166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5148942" h="2416629" fill="none" extrusionOk="0">
                <a:moveTo>
                  <a:pt x="0" y="0"/>
                </a:moveTo>
                <a:cubicBezTo>
                  <a:pt x="191926" y="-70350"/>
                  <a:pt x="339514" y="61900"/>
                  <a:pt x="675084" y="0"/>
                </a:cubicBezTo>
                <a:cubicBezTo>
                  <a:pt x="1010654" y="-61900"/>
                  <a:pt x="1093104" y="76878"/>
                  <a:pt x="1350167" y="0"/>
                </a:cubicBezTo>
                <a:cubicBezTo>
                  <a:pt x="1607230" y="-76878"/>
                  <a:pt x="1703843" y="6302"/>
                  <a:pt x="1922272" y="0"/>
                </a:cubicBezTo>
                <a:cubicBezTo>
                  <a:pt x="2140702" y="-6302"/>
                  <a:pt x="2279668" y="10106"/>
                  <a:pt x="2545866" y="0"/>
                </a:cubicBezTo>
                <a:cubicBezTo>
                  <a:pt x="2812064" y="-10106"/>
                  <a:pt x="2886656" y="45202"/>
                  <a:pt x="3066481" y="0"/>
                </a:cubicBezTo>
                <a:cubicBezTo>
                  <a:pt x="3246306" y="-45202"/>
                  <a:pt x="3358614" y="56169"/>
                  <a:pt x="3638586" y="0"/>
                </a:cubicBezTo>
                <a:cubicBezTo>
                  <a:pt x="3918559" y="-56169"/>
                  <a:pt x="4042265" y="5529"/>
                  <a:pt x="4313669" y="0"/>
                </a:cubicBezTo>
                <a:cubicBezTo>
                  <a:pt x="4585073" y="-5529"/>
                  <a:pt x="4843767" y="24648"/>
                  <a:pt x="5148942" y="0"/>
                </a:cubicBezTo>
                <a:cubicBezTo>
                  <a:pt x="5193444" y="135526"/>
                  <a:pt x="5105388" y="393823"/>
                  <a:pt x="5148942" y="507492"/>
                </a:cubicBezTo>
                <a:cubicBezTo>
                  <a:pt x="5192496" y="621161"/>
                  <a:pt x="5108746" y="800577"/>
                  <a:pt x="5148942" y="942485"/>
                </a:cubicBezTo>
                <a:cubicBezTo>
                  <a:pt x="5189138" y="1084393"/>
                  <a:pt x="5106644" y="1230855"/>
                  <a:pt x="5148942" y="1401645"/>
                </a:cubicBezTo>
                <a:cubicBezTo>
                  <a:pt x="5191240" y="1572435"/>
                  <a:pt x="5124582" y="1675063"/>
                  <a:pt x="5148942" y="1884971"/>
                </a:cubicBezTo>
                <a:cubicBezTo>
                  <a:pt x="5173302" y="2094879"/>
                  <a:pt x="5118458" y="2233976"/>
                  <a:pt x="5148942" y="2416629"/>
                </a:cubicBezTo>
                <a:cubicBezTo>
                  <a:pt x="5002120" y="2455484"/>
                  <a:pt x="4702205" y="2369590"/>
                  <a:pt x="4473858" y="2416629"/>
                </a:cubicBezTo>
                <a:cubicBezTo>
                  <a:pt x="4245511" y="2463668"/>
                  <a:pt x="4158655" y="2370641"/>
                  <a:pt x="3901754" y="2416629"/>
                </a:cubicBezTo>
                <a:cubicBezTo>
                  <a:pt x="3644853" y="2462617"/>
                  <a:pt x="3511737" y="2412940"/>
                  <a:pt x="3329649" y="2416629"/>
                </a:cubicBezTo>
                <a:cubicBezTo>
                  <a:pt x="3147562" y="2420318"/>
                  <a:pt x="2996421" y="2394404"/>
                  <a:pt x="2757544" y="2416629"/>
                </a:cubicBezTo>
                <a:cubicBezTo>
                  <a:pt x="2518667" y="2438854"/>
                  <a:pt x="2376959" y="2395898"/>
                  <a:pt x="2185440" y="2416629"/>
                </a:cubicBezTo>
                <a:cubicBezTo>
                  <a:pt x="1993921" y="2437360"/>
                  <a:pt x="1841476" y="2363276"/>
                  <a:pt x="1664825" y="2416629"/>
                </a:cubicBezTo>
                <a:cubicBezTo>
                  <a:pt x="1488175" y="2469982"/>
                  <a:pt x="1345654" y="2358704"/>
                  <a:pt x="1041230" y="2416629"/>
                </a:cubicBezTo>
                <a:cubicBezTo>
                  <a:pt x="736807" y="2474554"/>
                  <a:pt x="500373" y="2407488"/>
                  <a:pt x="0" y="2416629"/>
                </a:cubicBezTo>
                <a:cubicBezTo>
                  <a:pt x="-26576" y="2238961"/>
                  <a:pt x="47368" y="2134985"/>
                  <a:pt x="0" y="1884971"/>
                </a:cubicBezTo>
                <a:cubicBezTo>
                  <a:pt x="-47368" y="1634957"/>
                  <a:pt x="25842" y="1508928"/>
                  <a:pt x="0" y="1377479"/>
                </a:cubicBezTo>
                <a:cubicBezTo>
                  <a:pt x="-25842" y="1246030"/>
                  <a:pt x="1891" y="985959"/>
                  <a:pt x="0" y="845820"/>
                </a:cubicBezTo>
                <a:cubicBezTo>
                  <a:pt x="-1891" y="705681"/>
                  <a:pt x="31695" y="400814"/>
                  <a:pt x="0" y="0"/>
                </a:cubicBezTo>
                <a:close/>
              </a:path>
              <a:path w="5148942" h="2416629" stroke="0" extrusionOk="0">
                <a:moveTo>
                  <a:pt x="0" y="0"/>
                </a:moveTo>
                <a:cubicBezTo>
                  <a:pt x="242994" y="-10607"/>
                  <a:pt x="368354" y="54406"/>
                  <a:pt x="520615" y="0"/>
                </a:cubicBezTo>
                <a:cubicBezTo>
                  <a:pt x="672876" y="-54406"/>
                  <a:pt x="755698" y="13159"/>
                  <a:pt x="938252" y="0"/>
                </a:cubicBezTo>
                <a:cubicBezTo>
                  <a:pt x="1120806" y="-13159"/>
                  <a:pt x="1300441" y="76027"/>
                  <a:pt x="1613335" y="0"/>
                </a:cubicBezTo>
                <a:cubicBezTo>
                  <a:pt x="1926229" y="-76027"/>
                  <a:pt x="1899528" y="6793"/>
                  <a:pt x="2133950" y="0"/>
                </a:cubicBezTo>
                <a:cubicBezTo>
                  <a:pt x="2368373" y="-6793"/>
                  <a:pt x="2472832" y="10833"/>
                  <a:pt x="2654566" y="0"/>
                </a:cubicBezTo>
                <a:cubicBezTo>
                  <a:pt x="2836300" y="-10833"/>
                  <a:pt x="3141308" y="17257"/>
                  <a:pt x="3329649" y="0"/>
                </a:cubicBezTo>
                <a:cubicBezTo>
                  <a:pt x="3517990" y="-17257"/>
                  <a:pt x="3584043" y="6941"/>
                  <a:pt x="3798775" y="0"/>
                </a:cubicBezTo>
                <a:cubicBezTo>
                  <a:pt x="4013507" y="-6941"/>
                  <a:pt x="4161915" y="13649"/>
                  <a:pt x="4473858" y="0"/>
                </a:cubicBezTo>
                <a:cubicBezTo>
                  <a:pt x="4785801" y="-13649"/>
                  <a:pt x="4949276" y="12770"/>
                  <a:pt x="5148942" y="0"/>
                </a:cubicBezTo>
                <a:cubicBezTo>
                  <a:pt x="5184077" y="170710"/>
                  <a:pt x="5098171" y="365494"/>
                  <a:pt x="5148942" y="483326"/>
                </a:cubicBezTo>
                <a:cubicBezTo>
                  <a:pt x="5199713" y="601158"/>
                  <a:pt x="5123663" y="852315"/>
                  <a:pt x="5148942" y="966652"/>
                </a:cubicBezTo>
                <a:cubicBezTo>
                  <a:pt x="5174221" y="1080989"/>
                  <a:pt x="5131194" y="1230906"/>
                  <a:pt x="5148942" y="1474144"/>
                </a:cubicBezTo>
                <a:cubicBezTo>
                  <a:pt x="5166690" y="1717382"/>
                  <a:pt x="5143388" y="1775740"/>
                  <a:pt x="5148942" y="1884971"/>
                </a:cubicBezTo>
                <a:cubicBezTo>
                  <a:pt x="5154496" y="1994202"/>
                  <a:pt x="5097433" y="2190286"/>
                  <a:pt x="5148942" y="2416629"/>
                </a:cubicBezTo>
                <a:cubicBezTo>
                  <a:pt x="5024985" y="2480350"/>
                  <a:pt x="4859927" y="2357148"/>
                  <a:pt x="4576837" y="2416629"/>
                </a:cubicBezTo>
                <a:cubicBezTo>
                  <a:pt x="4293747" y="2476110"/>
                  <a:pt x="4143294" y="2360279"/>
                  <a:pt x="4004733" y="2416629"/>
                </a:cubicBezTo>
                <a:cubicBezTo>
                  <a:pt x="3866172" y="2472979"/>
                  <a:pt x="3590064" y="2414416"/>
                  <a:pt x="3329649" y="2416629"/>
                </a:cubicBezTo>
                <a:cubicBezTo>
                  <a:pt x="3069234" y="2418842"/>
                  <a:pt x="2964650" y="2414704"/>
                  <a:pt x="2757544" y="2416629"/>
                </a:cubicBezTo>
                <a:cubicBezTo>
                  <a:pt x="2550439" y="2418554"/>
                  <a:pt x="2485870" y="2411897"/>
                  <a:pt x="2339908" y="2416629"/>
                </a:cubicBezTo>
                <a:cubicBezTo>
                  <a:pt x="2193946" y="2421361"/>
                  <a:pt x="1987045" y="2397186"/>
                  <a:pt x="1870782" y="2416629"/>
                </a:cubicBezTo>
                <a:cubicBezTo>
                  <a:pt x="1754519" y="2436072"/>
                  <a:pt x="1379769" y="2412360"/>
                  <a:pt x="1195699" y="2416629"/>
                </a:cubicBezTo>
                <a:cubicBezTo>
                  <a:pt x="1011629" y="2420898"/>
                  <a:pt x="810565" y="2362761"/>
                  <a:pt x="623594" y="2416629"/>
                </a:cubicBezTo>
                <a:cubicBezTo>
                  <a:pt x="436624" y="2470497"/>
                  <a:pt x="239202" y="2351278"/>
                  <a:pt x="0" y="2416629"/>
                </a:cubicBezTo>
                <a:cubicBezTo>
                  <a:pt x="-38309" y="2293606"/>
                  <a:pt x="26779" y="2081881"/>
                  <a:pt x="0" y="1933303"/>
                </a:cubicBezTo>
                <a:cubicBezTo>
                  <a:pt x="-26779" y="1784725"/>
                  <a:pt x="2603" y="1661069"/>
                  <a:pt x="0" y="1522476"/>
                </a:cubicBezTo>
                <a:cubicBezTo>
                  <a:pt x="-2603" y="1383883"/>
                  <a:pt x="3848" y="1218119"/>
                  <a:pt x="0" y="1111649"/>
                </a:cubicBezTo>
                <a:cubicBezTo>
                  <a:pt x="-3848" y="1005179"/>
                  <a:pt x="27559" y="798512"/>
                  <a:pt x="0" y="604157"/>
                </a:cubicBezTo>
                <a:cubicBezTo>
                  <a:pt x="-27559" y="409802"/>
                  <a:pt x="25363" y="221790"/>
                  <a:pt x="0" y="0"/>
                </a:cubicBezTo>
                <a:close/>
              </a:path>
            </a:pathLst>
          </a:custGeom>
          <a:solidFill>
            <a:schemeClr val="accent2">
              <a:lumMod val="20000"/>
              <a:lumOff val="80000"/>
            </a:schemeClr>
          </a:solidFill>
          <a:ln w="2857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Palatino" pitchFamily="2" charset="77"/>
                <a:ea typeface="Palatino" pitchFamily="2" charset="77"/>
              </a:rPr>
              <a:t>It’s hard !</a:t>
            </a:r>
          </a:p>
          <a:p>
            <a:pPr algn="ctr"/>
            <a:r>
              <a:rPr lang="en-US" sz="2800" dirty="0">
                <a:solidFill>
                  <a:schemeClr val="tx1"/>
                </a:solidFill>
                <a:latin typeface="Palatino" pitchFamily="2" charset="77"/>
                <a:ea typeface="Palatino" pitchFamily="2" charset="77"/>
              </a:rPr>
              <a:t>Writing your own efficient algorithm is a large engineering challenge </a:t>
            </a:r>
          </a:p>
        </p:txBody>
      </p:sp>
      <p:sp>
        <p:nvSpPr>
          <p:cNvPr id="7" name="Rectangle 6">
            <a:extLst>
              <a:ext uri="{FF2B5EF4-FFF2-40B4-BE49-F238E27FC236}">
                <a16:creationId xmlns:a16="http://schemas.microsoft.com/office/drawing/2014/main" id="{F49F84F1-40F1-F0B0-C44C-C45356FC21C2}"/>
              </a:ext>
            </a:extLst>
          </p:cNvPr>
          <p:cNvSpPr/>
          <p:nvPr/>
        </p:nvSpPr>
        <p:spPr>
          <a:xfrm>
            <a:off x="6095999" y="3755574"/>
            <a:ext cx="5611585" cy="2416629"/>
          </a:xfrm>
          <a:custGeom>
            <a:avLst/>
            <a:gdLst>
              <a:gd name="csX0" fmla="*/ 0 w 5611585"/>
              <a:gd name="csY0" fmla="*/ 0 h 2416629"/>
              <a:gd name="csX1" fmla="*/ 392811 w 5611585"/>
              <a:gd name="csY1" fmla="*/ 0 h 2416629"/>
              <a:gd name="csX2" fmla="*/ 1010085 w 5611585"/>
              <a:gd name="csY2" fmla="*/ 0 h 2416629"/>
              <a:gd name="csX3" fmla="*/ 1515128 w 5611585"/>
              <a:gd name="csY3" fmla="*/ 0 h 2416629"/>
              <a:gd name="csX4" fmla="*/ 2076286 w 5611585"/>
              <a:gd name="csY4" fmla="*/ 0 h 2416629"/>
              <a:gd name="csX5" fmla="*/ 2749677 w 5611585"/>
              <a:gd name="csY5" fmla="*/ 0 h 2416629"/>
              <a:gd name="csX6" fmla="*/ 3198603 w 5611585"/>
              <a:gd name="csY6" fmla="*/ 0 h 2416629"/>
              <a:gd name="csX7" fmla="*/ 3815878 w 5611585"/>
              <a:gd name="csY7" fmla="*/ 0 h 2416629"/>
              <a:gd name="csX8" fmla="*/ 4264805 w 5611585"/>
              <a:gd name="csY8" fmla="*/ 0 h 2416629"/>
              <a:gd name="csX9" fmla="*/ 4825963 w 5611585"/>
              <a:gd name="csY9" fmla="*/ 0 h 2416629"/>
              <a:gd name="csX10" fmla="*/ 5611585 w 5611585"/>
              <a:gd name="csY10" fmla="*/ 0 h 2416629"/>
              <a:gd name="csX11" fmla="*/ 5611585 w 5611585"/>
              <a:gd name="csY11" fmla="*/ 410827 h 2416629"/>
              <a:gd name="csX12" fmla="*/ 5611585 w 5611585"/>
              <a:gd name="csY12" fmla="*/ 942485 h 2416629"/>
              <a:gd name="csX13" fmla="*/ 5611585 w 5611585"/>
              <a:gd name="csY13" fmla="*/ 1425811 h 2416629"/>
              <a:gd name="csX14" fmla="*/ 5611585 w 5611585"/>
              <a:gd name="csY14" fmla="*/ 1957469 h 2416629"/>
              <a:gd name="csX15" fmla="*/ 5611585 w 5611585"/>
              <a:gd name="csY15" fmla="*/ 2416629 h 2416629"/>
              <a:gd name="csX16" fmla="*/ 5106542 w 5611585"/>
              <a:gd name="csY16" fmla="*/ 2416629 h 2416629"/>
              <a:gd name="csX17" fmla="*/ 4601500 w 5611585"/>
              <a:gd name="csY17" fmla="*/ 2416629 h 2416629"/>
              <a:gd name="csX18" fmla="*/ 3984225 w 5611585"/>
              <a:gd name="csY18" fmla="*/ 2416629 h 2416629"/>
              <a:gd name="csX19" fmla="*/ 3423067 w 5611585"/>
              <a:gd name="csY19" fmla="*/ 2416629 h 2416629"/>
              <a:gd name="csX20" fmla="*/ 2749677 w 5611585"/>
              <a:gd name="csY20" fmla="*/ 2416629 h 2416629"/>
              <a:gd name="csX21" fmla="*/ 2076286 w 5611585"/>
              <a:gd name="csY21" fmla="*/ 2416629 h 2416629"/>
              <a:gd name="csX22" fmla="*/ 1459012 w 5611585"/>
              <a:gd name="csY22" fmla="*/ 2416629 h 2416629"/>
              <a:gd name="csX23" fmla="*/ 841738 w 5611585"/>
              <a:gd name="csY23" fmla="*/ 2416629 h 2416629"/>
              <a:gd name="csX24" fmla="*/ 0 w 5611585"/>
              <a:gd name="csY24" fmla="*/ 2416629 h 2416629"/>
              <a:gd name="csX25" fmla="*/ 0 w 5611585"/>
              <a:gd name="csY25" fmla="*/ 1981636 h 2416629"/>
              <a:gd name="csX26" fmla="*/ 0 w 5611585"/>
              <a:gd name="csY26" fmla="*/ 1498310 h 2416629"/>
              <a:gd name="csX27" fmla="*/ 0 w 5611585"/>
              <a:gd name="csY27" fmla="*/ 1014984 h 2416629"/>
              <a:gd name="csX28" fmla="*/ 0 w 5611585"/>
              <a:gd name="csY28" fmla="*/ 604157 h 2416629"/>
              <a:gd name="csX29" fmla="*/ 0 w 5611585"/>
              <a:gd name="csY29" fmla="*/ 0 h 24166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5611585" h="2416629" fill="none" extrusionOk="0">
                <a:moveTo>
                  <a:pt x="0" y="0"/>
                </a:moveTo>
                <a:cubicBezTo>
                  <a:pt x="90348" y="-17812"/>
                  <a:pt x="300235" y="11177"/>
                  <a:pt x="392811" y="0"/>
                </a:cubicBezTo>
                <a:cubicBezTo>
                  <a:pt x="485387" y="-11177"/>
                  <a:pt x="838915" y="18780"/>
                  <a:pt x="1010085" y="0"/>
                </a:cubicBezTo>
                <a:cubicBezTo>
                  <a:pt x="1181255" y="-18780"/>
                  <a:pt x="1413976" y="34790"/>
                  <a:pt x="1515128" y="0"/>
                </a:cubicBezTo>
                <a:cubicBezTo>
                  <a:pt x="1616280" y="-34790"/>
                  <a:pt x="1959556" y="27056"/>
                  <a:pt x="2076286" y="0"/>
                </a:cubicBezTo>
                <a:cubicBezTo>
                  <a:pt x="2193016" y="-27056"/>
                  <a:pt x="2478318" y="38309"/>
                  <a:pt x="2749677" y="0"/>
                </a:cubicBezTo>
                <a:cubicBezTo>
                  <a:pt x="3021036" y="-38309"/>
                  <a:pt x="3094295" y="44090"/>
                  <a:pt x="3198603" y="0"/>
                </a:cubicBezTo>
                <a:cubicBezTo>
                  <a:pt x="3302911" y="-44090"/>
                  <a:pt x="3661155" y="14961"/>
                  <a:pt x="3815878" y="0"/>
                </a:cubicBezTo>
                <a:cubicBezTo>
                  <a:pt x="3970601" y="-14961"/>
                  <a:pt x="4124790" y="25755"/>
                  <a:pt x="4264805" y="0"/>
                </a:cubicBezTo>
                <a:cubicBezTo>
                  <a:pt x="4404820" y="-25755"/>
                  <a:pt x="4598780" y="2764"/>
                  <a:pt x="4825963" y="0"/>
                </a:cubicBezTo>
                <a:cubicBezTo>
                  <a:pt x="5053146" y="-2764"/>
                  <a:pt x="5319202" y="15463"/>
                  <a:pt x="5611585" y="0"/>
                </a:cubicBezTo>
                <a:cubicBezTo>
                  <a:pt x="5643449" y="104103"/>
                  <a:pt x="5584220" y="259982"/>
                  <a:pt x="5611585" y="410827"/>
                </a:cubicBezTo>
                <a:cubicBezTo>
                  <a:pt x="5638950" y="561672"/>
                  <a:pt x="5555663" y="678151"/>
                  <a:pt x="5611585" y="942485"/>
                </a:cubicBezTo>
                <a:cubicBezTo>
                  <a:pt x="5667507" y="1206819"/>
                  <a:pt x="5554903" y="1219996"/>
                  <a:pt x="5611585" y="1425811"/>
                </a:cubicBezTo>
                <a:cubicBezTo>
                  <a:pt x="5668267" y="1631626"/>
                  <a:pt x="5571470" y="1718260"/>
                  <a:pt x="5611585" y="1957469"/>
                </a:cubicBezTo>
                <a:cubicBezTo>
                  <a:pt x="5651700" y="2196678"/>
                  <a:pt x="5558399" y="2216928"/>
                  <a:pt x="5611585" y="2416629"/>
                </a:cubicBezTo>
                <a:cubicBezTo>
                  <a:pt x="5374532" y="2458639"/>
                  <a:pt x="5355009" y="2395128"/>
                  <a:pt x="5106542" y="2416629"/>
                </a:cubicBezTo>
                <a:cubicBezTo>
                  <a:pt x="4858075" y="2438130"/>
                  <a:pt x="4805286" y="2370931"/>
                  <a:pt x="4601500" y="2416629"/>
                </a:cubicBezTo>
                <a:cubicBezTo>
                  <a:pt x="4397714" y="2462327"/>
                  <a:pt x="4284076" y="2389617"/>
                  <a:pt x="3984225" y="2416629"/>
                </a:cubicBezTo>
                <a:cubicBezTo>
                  <a:pt x="3684374" y="2443641"/>
                  <a:pt x="3563754" y="2371560"/>
                  <a:pt x="3423067" y="2416629"/>
                </a:cubicBezTo>
                <a:cubicBezTo>
                  <a:pt x="3282380" y="2461698"/>
                  <a:pt x="2917637" y="2358005"/>
                  <a:pt x="2749677" y="2416629"/>
                </a:cubicBezTo>
                <a:cubicBezTo>
                  <a:pt x="2581717" y="2475253"/>
                  <a:pt x="2298066" y="2357833"/>
                  <a:pt x="2076286" y="2416629"/>
                </a:cubicBezTo>
                <a:cubicBezTo>
                  <a:pt x="1854506" y="2475425"/>
                  <a:pt x="1607784" y="2374904"/>
                  <a:pt x="1459012" y="2416629"/>
                </a:cubicBezTo>
                <a:cubicBezTo>
                  <a:pt x="1310240" y="2458354"/>
                  <a:pt x="1113051" y="2406123"/>
                  <a:pt x="841738" y="2416629"/>
                </a:cubicBezTo>
                <a:cubicBezTo>
                  <a:pt x="570425" y="2427135"/>
                  <a:pt x="411471" y="2407185"/>
                  <a:pt x="0" y="2416629"/>
                </a:cubicBezTo>
                <a:cubicBezTo>
                  <a:pt x="-984" y="2253914"/>
                  <a:pt x="16592" y="2190730"/>
                  <a:pt x="0" y="1981636"/>
                </a:cubicBezTo>
                <a:cubicBezTo>
                  <a:pt x="-16592" y="1772542"/>
                  <a:pt x="15981" y="1739252"/>
                  <a:pt x="0" y="1498310"/>
                </a:cubicBezTo>
                <a:cubicBezTo>
                  <a:pt x="-15981" y="1257368"/>
                  <a:pt x="19860" y="1201490"/>
                  <a:pt x="0" y="1014984"/>
                </a:cubicBezTo>
                <a:cubicBezTo>
                  <a:pt x="-19860" y="828478"/>
                  <a:pt x="10086" y="696606"/>
                  <a:pt x="0" y="604157"/>
                </a:cubicBezTo>
                <a:cubicBezTo>
                  <a:pt x="-10086" y="511708"/>
                  <a:pt x="69376" y="263881"/>
                  <a:pt x="0" y="0"/>
                </a:cubicBezTo>
                <a:close/>
              </a:path>
              <a:path w="5611585" h="2416629" stroke="0" extrusionOk="0">
                <a:moveTo>
                  <a:pt x="0" y="0"/>
                </a:moveTo>
                <a:cubicBezTo>
                  <a:pt x="132687" y="-17927"/>
                  <a:pt x="278568" y="4046"/>
                  <a:pt x="505043" y="0"/>
                </a:cubicBezTo>
                <a:cubicBezTo>
                  <a:pt x="731518" y="-4046"/>
                  <a:pt x="795959" y="2134"/>
                  <a:pt x="897854" y="0"/>
                </a:cubicBezTo>
                <a:cubicBezTo>
                  <a:pt x="999749" y="-2134"/>
                  <a:pt x="1259563" y="24333"/>
                  <a:pt x="1571244" y="0"/>
                </a:cubicBezTo>
                <a:cubicBezTo>
                  <a:pt x="1882925" y="-24333"/>
                  <a:pt x="1915406" y="23326"/>
                  <a:pt x="2076286" y="0"/>
                </a:cubicBezTo>
                <a:cubicBezTo>
                  <a:pt x="2237166" y="-23326"/>
                  <a:pt x="2351128" y="13951"/>
                  <a:pt x="2581329" y="0"/>
                </a:cubicBezTo>
                <a:cubicBezTo>
                  <a:pt x="2811530" y="-13951"/>
                  <a:pt x="3087128" y="5634"/>
                  <a:pt x="3254719" y="0"/>
                </a:cubicBezTo>
                <a:cubicBezTo>
                  <a:pt x="3422310" y="-5634"/>
                  <a:pt x="3508164" y="45848"/>
                  <a:pt x="3703646" y="0"/>
                </a:cubicBezTo>
                <a:cubicBezTo>
                  <a:pt x="3899128" y="-45848"/>
                  <a:pt x="4103370" y="26296"/>
                  <a:pt x="4377036" y="0"/>
                </a:cubicBezTo>
                <a:cubicBezTo>
                  <a:pt x="4650702" y="-26296"/>
                  <a:pt x="4716107" y="57312"/>
                  <a:pt x="5050427" y="0"/>
                </a:cubicBezTo>
                <a:cubicBezTo>
                  <a:pt x="5384747" y="-57312"/>
                  <a:pt x="5459978" y="44266"/>
                  <a:pt x="5611585" y="0"/>
                </a:cubicBezTo>
                <a:cubicBezTo>
                  <a:pt x="5651940" y="230898"/>
                  <a:pt x="5590637" y="369350"/>
                  <a:pt x="5611585" y="531658"/>
                </a:cubicBezTo>
                <a:cubicBezTo>
                  <a:pt x="5632533" y="693966"/>
                  <a:pt x="5593837" y="795912"/>
                  <a:pt x="5611585" y="1039150"/>
                </a:cubicBezTo>
                <a:cubicBezTo>
                  <a:pt x="5629333" y="1282388"/>
                  <a:pt x="5606031" y="1340746"/>
                  <a:pt x="5611585" y="1449977"/>
                </a:cubicBezTo>
                <a:cubicBezTo>
                  <a:pt x="5617139" y="1559208"/>
                  <a:pt x="5603478" y="1714488"/>
                  <a:pt x="5611585" y="1933303"/>
                </a:cubicBezTo>
                <a:cubicBezTo>
                  <a:pt x="5619692" y="2152118"/>
                  <a:pt x="5597403" y="2253885"/>
                  <a:pt x="5611585" y="2416629"/>
                </a:cubicBezTo>
                <a:cubicBezTo>
                  <a:pt x="5334884" y="2468665"/>
                  <a:pt x="5174085" y="2381950"/>
                  <a:pt x="5050427" y="2416629"/>
                </a:cubicBezTo>
                <a:cubicBezTo>
                  <a:pt x="4926769" y="2451308"/>
                  <a:pt x="4713440" y="2387905"/>
                  <a:pt x="4377036" y="2416629"/>
                </a:cubicBezTo>
                <a:cubicBezTo>
                  <a:pt x="4040632" y="2445353"/>
                  <a:pt x="3982156" y="2400279"/>
                  <a:pt x="3815878" y="2416629"/>
                </a:cubicBezTo>
                <a:cubicBezTo>
                  <a:pt x="3649600" y="2432979"/>
                  <a:pt x="3616682" y="2414958"/>
                  <a:pt x="3423067" y="2416629"/>
                </a:cubicBezTo>
                <a:cubicBezTo>
                  <a:pt x="3229452" y="2418300"/>
                  <a:pt x="3131976" y="2382468"/>
                  <a:pt x="2974140" y="2416629"/>
                </a:cubicBezTo>
                <a:cubicBezTo>
                  <a:pt x="2816304" y="2450790"/>
                  <a:pt x="2543807" y="2394126"/>
                  <a:pt x="2300750" y="2416629"/>
                </a:cubicBezTo>
                <a:cubicBezTo>
                  <a:pt x="2057693" y="2439132"/>
                  <a:pt x="1961130" y="2377738"/>
                  <a:pt x="1739591" y="2416629"/>
                </a:cubicBezTo>
                <a:cubicBezTo>
                  <a:pt x="1518052" y="2455520"/>
                  <a:pt x="1408989" y="2410224"/>
                  <a:pt x="1290665" y="2416629"/>
                </a:cubicBezTo>
                <a:cubicBezTo>
                  <a:pt x="1172341" y="2423034"/>
                  <a:pt x="863262" y="2369430"/>
                  <a:pt x="729506" y="2416629"/>
                </a:cubicBezTo>
                <a:cubicBezTo>
                  <a:pt x="595750" y="2463828"/>
                  <a:pt x="205142" y="2329170"/>
                  <a:pt x="0" y="2416629"/>
                </a:cubicBezTo>
                <a:cubicBezTo>
                  <a:pt x="-35771" y="2222987"/>
                  <a:pt x="3848" y="2112272"/>
                  <a:pt x="0" y="2005802"/>
                </a:cubicBezTo>
                <a:cubicBezTo>
                  <a:pt x="-3848" y="1899332"/>
                  <a:pt x="27559" y="1692665"/>
                  <a:pt x="0" y="1498310"/>
                </a:cubicBezTo>
                <a:cubicBezTo>
                  <a:pt x="-27559" y="1303955"/>
                  <a:pt x="42808" y="1209747"/>
                  <a:pt x="0" y="1063317"/>
                </a:cubicBezTo>
                <a:cubicBezTo>
                  <a:pt x="-42808" y="916887"/>
                  <a:pt x="23337" y="662345"/>
                  <a:pt x="0" y="531658"/>
                </a:cubicBezTo>
                <a:cubicBezTo>
                  <a:pt x="-23337" y="400971"/>
                  <a:pt x="11025" y="189540"/>
                  <a:pt x="0" y="0"/>
                </a:cubicBezTo>
                <a:close/>
              </a:path>
            </a:pathLst>
          </a:custGeom>
          <a:solidFill>
            <a:schemeClr val="accent2">
              <a:lumMod val="20000"/>
              <a:lumOff val="80000"/>
            </a:schemeClr>
          </a:solidFill>
          <a:ln w="2857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latin typeface="Palatino" pitchFamily="2" charset="77"/>
                <a:ea typeface="Palatino" pitchFamily="2" charset="77"/>
              </a:rPr>
              <a:t>It’s universal !</a:t>
            </a:r>
          </a:p>
          <a:p>
            <a:pPr algn="ctr"/>
            <a:r>
              <a:rPr lang="en-US" sz="2800" dirty="0">
                <a:solidFill>
                  <a:schemeClr val="tx1"/>
                </a:solidFill>
                <a:latin typeface="Palatino" pitchFamily="2" charset="77"/>
                <a:ea typeface="Palatino" pitchFamily="2" charset="77"/>
              </a:rPr>
              <a:t>Can represent a lot of different math problems</a:t>
            </a:r>
          </a:p>
          <a:p>
            <a:pPr algn="ctr"/>
            <a:r>
              <a:rPr lang="en-US" sz="2800" i="1" dirty="0">
                <a:solidFill>
                  <a:schemeClr val="tx1"/>
                </a:solidFill>
                <a:latin typeface="Palatino" pitchFamily="2" charset="77"/>
                <a:ea typeface="Palatino" pitchFamily="2" charset="77"/>
              </a:rPr>
              <a:t>E.g., Graphs, matroids, groups, geometry</a:t>
            </a:r>
          </a:p>
        </p:txBody>
      </p:sp>
    </p:spTree>
    <p:extLst>
      <p:ext uri="{BB962C8B-B14F-4D97-AF65-F5344CB8AC3E}">
        <p14:creationId xmlns:p14="http://schemas.microsoft.com/office/powerpoint/2010/main" val="1392659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B5ABE-A060-098B-E002-D43D67FE9C8A}"/>
              </a:ext>
            </a:extLst>
          </p:cNvPr>
          <p:cNvSpPr>
            <a:spLocks noGrp="1"/>
          </p:cNvSpPr>
          <p:nvPr>
            <p:ph type="title"/>
          </p:nvPr>
        </p:nvSpPr>
        <p:spPr/>
        <p:txBody>
          <a:bodyPr/>
          <a:lstStyle/>
          <a:p>
            <a:r>
              <a:rPr lang="en-US" dirty="0">
                <a:latin typeface="Palatino" pitchFamily="2" charset="77"/>
                <a:ea typeface="Palatino" pitchFamily="2" charset="77"/>
              </a:rPr>
              <a:t>A toy example: </a:t>
            </a:r>
            <a:r>
              <a:rPr lang="en-US" b="1" dirty="0">
                <a:latin typeface="Palatino" pitchFamily="2" charset="77"/>
                <a:ea typeface="Palatino" pitchFamily="2" charset="77"/>
              </a:rPr>
              <a:t>Sudoku</a:t>
            </a:r>
          </a:p>
        </p:txBody>
      </p:sp>
      <p:sp>
        <p:nvSpPr>
          <p:cNvPr id="6" name="Rectangle 5">
            <a:extLst>
              <a:ext uri="{FF2B5EF4-FFF2-40B4-BE49-F238E27FC236}">
                <a16:creationId xmlns:a16="http://schemas.microsoft.com/office/drawing/2014/main" id="{AC343C3B-1032-6B46-8E0C-A2FC38428D31}"/>
              </a:ext>
            </a:extLst>
          </p:cNvPr>
          <p:cNvSpPr/>
          <p:nvPr/>
        </p:nvSpPr>
        <p:spPr>
          <a:xfrm>
            <a:off x="7018524" y="1918606"/>
            <a:ext cx="3918858" cy="1387929"/>
          </a:xfrm>
          <a:custGeom>
            <a:avLst/>
            <a:gdLst>
              <a:gd name="csX0" fmla="*/ 0 w 3918858"/>
              <a:gd name="csY0" fmla="*/ 0 h 1387929"/>
              <a:gd name="csX1" fmla="*/ 520648 w 3918858"/>
              <a:gd name="csY1" fmla="*/ 0 h 1387929"/>
              <a:gd name="csX2" fmla="*/ 1002108 w 3918858"/>
              <a:gd name="csY2" fmla="*/ 0 h 1387929"/>
              <a:gd name="csX3" fmla="*/ 1601133 w 3918858"/>
              <a:gd name="csY3" fmla="*/ 0 h 1387929"/>
              <a:gd name="csX4" fmla="*/ 2160970 w 3918858"/>
              <a:gd name="csY4" fmla="*/ 0 h 1387929"/>
              <a:gd name="csX5" fmla="*/ 2720807 w 3918858"/>
              <a:gd name="csY5" fmla="*/ 0 h 1387929"/>
              <a:gd name="csX6" fmla="*/ 3359021 w 3918858"/>
              <a:gd name="csY6" fmla="*/ 0 h 1387929"/>
              <a:gd name="csX7" fmla="*/ 3918858 w 3918858"/>
              <a:gd name="csY7" fmla="*/ 0 h 1387929"/>
              <a:gd name="csX8" fmla="*/ 3918858 w 3918858"/>
              <a:gd name="csY8" fmla="*/ 421005 h 1387929"/>
              <a:gd name="csX9" fmla="*/ 3918858 w 3918858"/>
              <a:gd name="csY9" fmla="*/ 897527 h 1387929"/>
              <a:gd name="csX10" fmla="*/ 3918858 w 3918858"/>
              <a:gd name="csY10" fmla="*/ 1387929 h 1387929"/>
              <a:gd name="csX11" fmla="*/ 3319833 w 3918858"/>
              <a:gd name="csY11" fmla="*/ 1387929 h 1387929"/>
              <a:gd name="csX12" fmla="*/ 2720807 w 3918858"/>
              <a:gd name="csY12" fmla="*/ 1387929 h 1387929"/>
              <a:gd name="csX13" fmla="*/ 2082593 w 3918858"/>
              <a:gd name="csY13" fmla="*/ 1387929 h 1387929"/>
              <a:gd name="csX14" fmla="*/ 1561945 w 3918858"/>
              <a:gd name="csY14" fmla="*/ 1387929 h 1387929"/>
              <a:gd name="csX15" fmla="*/ 923731 w 3918858"/>
              <a:gd name="csY15" fmla="*/ 1387929 h 1387929"/>
              <a:gd name="csX16" fmla="*/ 0 w 3918858"/>
              <a:gd name="csY16" fmla="*/ 1387929 h 1387929"/>
              <a:gd name="csX17" fmla="*/ 0 w 3918858"/>
              <a:gd name="csY17" fmla="*/ 966924 h 1387929"/>
              <a:gd name="csX18" fmla="*/ 0 w 3918858"/>
              <a:gd name="csY18" fmla="*/ 490402 h 1387929"/>
              <a:gd name="csX19" fmla="*/ 0 w 3918858"/>
              <a:gd name="csY19" fmla="*/ 0 h 13879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3918858" h="1387929" fill="none" extrusionOk="0">
                <a:moveTo>
                  <a:pt x="0" y="0"/>
                </a:moveTo>
                <a:cubicBezTo>
                  <a:pt x="205733" y="-24761"/>
                  <a:pt x="295999" y="32136"/>
                  <a:pt x="520648" y="0"/>
                </a:cubicBezTo>
                <a:cubicBezTo>
                  <a:pt x="745297" y="-32136"/>
                  <a:pt x="810394" y="47752"/>
                  <a:pt x="1002108" y="0"/>
                </a:cubicBezTo>
                <a:cubicBezTo>
                  <a:pt x="1193822" y="-47752"/>
                  <a:pt x="1430313" y="50664"/>
                  <a:pt x="1601133" y="0"/>
                </a:cubicBezTo>
                <a:cubicBezTo>
                  <a:pt x="1771954" y="-50664"/>
                  <a:pt x="2017035" y="14963"/>
                  <a:pt x="2160970" y="0"/>
                </a:cubicBezTo>
                <a:cubicBezTo>
                  <a:pt x="2304905" y="-14963"/>
                  <a:pt x="2537912" y="39724"/>
                  <a:pt x="2720807" y="0"/>
                </a:cubicBezTo>
                <a:cubicBezTo>
                  <a:pt x="2903702" y="-39724"/>
                  <a:pt x="3119478" y="36422"/>
                  <a:pt x="3359021" y="0"/>
                </a:cubicBezTo>
                <a:cubicBezTo>
                  <a:pt x="3598564" y="-36422"/>
                  <a:pt x="3693653" y="8626"/>
                  <a:pt x="3918858" y="0"/>
                </a:cubicBezTo>
                <a:cubicBezTo>
                  <a:pt x="3924771" y="156549"/>
                  <a:pt x="3891148" y="255904"/>
                  <a:pt x="3918858" y="421005"/>
                </a:cubicBezTo>
                <a:cubicBezTo>
                  <a:pt x="3946568" y="586107"/>
                  <a:pt x="3882421" y="724253"/>
                  <a:pt x="3918858" y="897527"/>
                </a:cubicBezTo>
                <a:cubicBezTo>
                  <a:pt x="3955295" y="1070801"/>
                  <a:pt x="3886861" y="1151080"/>
                  <a:pt x="3918858" y="1387929"/>
                </a:cubicBezTo>
                <a:cubicBezTo>
                  <a:pt x="3697296" y="1428053"/>
                  <a:pt x="3531555" y="1346056"/>
                  <a:pt x="3319833" y="1387929"/>
                </a:cubicBezTo>
                <a:cubicBezTo>
                  <a:pt x="3108111" y="1429802"/>
                  <a:pt x="2880768" y="1371672"/>
                  <a:pt x="2720807" y="1387929"/>
                </a:cubicBezTo>
                <a:cubicBezTo>
                  <a:pt x="2560846" y="1404186"/>
                  <a:pt x="2388748" y="1314243"/>
                  <a:pt x="2082593" y="1387929"/>
                </a:cubicBezTo>
                <a:cubicBezTo>
                  <a:pt x="1776438" y="1461615"/>
                  <a:pt x="1783632" y="1382196"/>
                  <a:pt x="1561945" y="1387929"/>
                </a:cubicBezTo>
                <a:cubicBezTo>
                  <a:pt x="1340258" y="1393662"/>
                  <a:pt x="1180153" y="1315067"/>
                  <a:pt x="923731" y="1387929"/>
                </a:cubicBezTo>
                <a:cubicBezTo>
                  <a:pt x="667309" y="1460791"/>
                  <a:pt x="189472" y="1320605"/>
                  <a:pt x="0" y="1387929"/>
                </a:cubicBezTo>
                <a:cubicBezTo>
                  <a:pt x="-2351" y="1226307"/>
                  <a:pt x="7164" y="1175989"/>
                  <a:pt x="0" y="966924"/>
                </a:cubicBezTo>
                <a:cubicBezTo>
                  <a:pt x="-7164" y="757860"/>
                  <a:pt x="28865" y="684335"/>
                  <a:pt x="0" y="490402"/>
                </a:cubicBezTo>
                <a:cubicBezTo>
                  <a:pt x="-28865" y="296469"/>
                  <a:pt x="14510" y="201649"/>
                  <a:pt x="0" y="0"/>
                </a:cubicBezTo>
                <a:close/>
              </a:path>
              <a:path w="3918858" h="1387929" stroke="0" extrusionOk="0">
                <a:moveTo>
                  <a:pt x="0" y="0"/>
                </a:moveTo>
                <a:cubicBezTo>
                  <a:pt x="163919" y="-41870"/>
                  <a:pt x="265797" y="10321"/>
                  <a:pt x="520648" y="0"/>
                </a:cubicBezTo>
                <a:cubicBezTo>
                  <a:pt x="775499" y="-10321"/>
                  <a:pt x="777521" y="26144"/>
                  <a:pt x="962919" y="0"/>
                </a:cubicBezTo>
                <a:cubicBezTo>
                  <a:pt x="1148317" y="-26144"/>
                  <a:pt x="1424617" y="70398"/>
                  <a:pt x="1601133" y="0"/>
                </a:cubicBezTo>
                <a:cubicBezTo>
                  <a:pt x="1777649" y="-70398"/>
                  <a:pt x="1949780" y="6096"/>
                  <a:pt x="2121782" y="0"/>
                </a:cubicBezTo>
                <a:cubicBezTo>
                  <a:pt x="2293784" y="-6096"/>
                  <a:pt x="2397905" y="35369"/>
                  <a:pt x="2642430" y="0"/>
                </a:cubicBezTo>
                <a:cubicBezTo>
                  <a:pt x="2886955" y="-35369"/>
                  <a:pt x="2985387" y="67573"/>
                  <a:pt x="3280644" y="0"/>
                </a:cubicBezTo>
                <a:cubicBezTo>
                  <a:pt x="3575901" y="-67573"/>
                  <a:pt x="3680952" y="70631"/>
                  <a:pt x="3918858" y="0"/>
                </a:cubicBezTo>
                <a:cubicBezTo>
                  <a:pt x="3950411" y="176025"/>
                  <a:pt x="3866870" y="362818"/>
                  <a:pt x="3918858" y="490402"/>
                </a:cubicBezTo>
                <a:cubicBezTo>
                  <a:pt x="3970846" y="617986"/>
                  <a:pt x="3904539" y="786330"/>
                  <a:pt x="3918858" y="925286"/>
                </a:cubicBezTo>
                <a:cubicBezTo>
                  <a:pt x="3933177" y="1064242"/>
                  <a:pt x="3885911" y="1233060"/>
                  <a:pt x="3918858" y="1387929"/>
                </a:cubicBezTo>
                <a:cubicBezTo>
                  <a:pt x="3669150" y="1425423"/>
                  <a:pt x="3605233" y="1324568"/>
                  <a:pt x="3359021" y="1387929"/>
                </a:cubicBezTo>
                <a:cubicBezTo>
                  <a:pt x="3112809" y="1451290"/>
                  <a:pt x="3049767" y="1375613"/>
                  <a:pt x="2838373" y="1387929"/>
                </a:cubicBezTo>
                <a:cubicBezTo>
                  <a:pt x="2626979" y="1400245"/>
                  <a:pt x="2451839" y="1341748"/>
                  <a:pt x="2200159" y="1387929"/>
                </a:cubicBezTo>
                <a:cubicBezTo>
                  <a:pt x="1948479" y="1434110"/>
                  <a:pt x="1870070" y="1357406"/>
                  <a:pt x="1561945" y="1387929"/>
                </a:cubicBezTo>
                <a:cubicBezTo>
                  <a:pt x="1253820" y="1418452"/>
                  <a:pt x="1284969" y="1368742"/>
                  <a:pt x="1080485" y="1387929"/>
                </a:cubicBezTo>
                <a:cubicBezTo>
                  <a:pt x="876001" y="1407116"/>
                  <a:pt x="655780" y="1387857"/>
                  <a:pt x="520648" y="1387929"/>
                </a:cubicBezTo>
                <a:cubicBezTo>
                  <a:pt x="385516" y="1388001"/>
                  <a:pt x="206660" y="1327032"/>
                  <a:pt x="0" y="1387929"/>
                </a:cubicBezTo>
                <a:cubicBezTo>
                  <a:pt x="-29381" y="1221070"/>
                  <a:pt x="42883" y="1080184"/>
                  <a:pt x="0" y="925286"/>
                </a:cubicBezTo>
                <a:cubicBezTo>
                  <a:pt x="-42883" y="770388"/>
                  <a:pt x="29770" y="609100"/>
                  <a:pt x="0" y="490402"/>
                </a:cubicBezTo>
                <a:cubicBezTo>
                  <a:pt x="-29770" y="371704"/>
                  <a:pt x="58115" y="194311"/>
                  <a:pt x="0" y="0"/>
                </a:cubicBezTo>
                <a:close/>
              </a:path>
            </a:pathLst>
          </a:custGeom>
          <a:solidFill>
            <a:schemeClr val="accent1">
              <a:lumMod val="20000"/>
              <a:lumOff val="80000"/>
            </a:schemeClr>
          </a:solidFill>
          <a:ln w="2222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Palatino" pitchFamily="2" charset="77"/>
                <a:ea typeface="Palatino" pitchFamily="2" charset="77"/>
              </a:rPr>
              <a:t>Each cell must contain a number from {1, …, 9}</a:t>
            </a:r>
          </a:p>
        </p:txBody>
      </p:sp>
      <p:sp>
        <p:nvSpPr>
          <p:cNvPr id="7" name="Rectangle 6">
            <a:extLst>
              <a:ext uri="{FF2B5EF4-FFF2-40B4-BE49-F238E27FC236}">
                <a16:creationId xmlns:a16="http://schemas.microsoft.com/office/drawing/2014/main" id="{068FAAF7-96F7-C506-5467-DDC069D44D97}"/>
              </a:ext>
            </a:extLst>
          </p:cNvPr>
          <p:cNvSpPr/>
          <p:nvPr/>
        </p:nvSpPr>
        <p:spPr>
          <a:xfrm>
            <a:off x="6602106" y="3746727"/>
            <a:ext cx="4751694" cy="2188266"/>
          </a:xfrm>
          <a:custGeom>
            <a:avLst/>
            <a:gdLst>
              <a:gd name="csX0" fmla="*/ 0 w 4751694"/>
              <a:gd name="csY0" fmla="*/ 0 h 2188266"/>
              <a:gd name="csX1" fmla="*/ 546445 w 4751694"/>
              <a:gd name="csY1" fmla="*/ 0 h 2188266"/>
              <a:gd name="csX2" fmla="*/ 1140407 w 4751694"/>
              <a:gd name="csY2" fmla="*/ 0 h 2188266"/>
              <a:gd name="csX3" fmla="*/ 1829402 w 4751694"/>
              <a:gd name="csY3" fmla="*/ 0 h 2188266"/>
              <a:gd name="csX4" fmla="*/ 2470881 w 4751694"/>
              <a:gd name="csY4" fmla="*/ 0 h 2188266"/>
              <a:gd name="csX5" fmla="*/ 2922292 w 4751694"/>
              <a:gd name="csY5" fmla="*/ 0 h 2188266"/>
              <a:gd name="csX6" fmla="*/ 3468737 w 4751694"/>
              <a:gd name="csY6" fmla="*/ 0 h 2188266"/>
              <a:gd name="csX7" fmla="*/ 4157732 w 4751694"/>
              <a:gd name="csY7" fmla="*/ 0 h 2188266"/>
              <a:gd name="csX8" fmla="*/ 4751694 w 4751694"/>
              <a:gd name="csY8" fmla="*/ 0 h 2188266"/>
              <a:gd name="csX9" fmla="*/ 4751694 w 4751694"/>
              <a:gd name="csY9" fmla="*/ 568949 h 2188266"/>
              <a:gd name="csX10" fmla="*/ 4751694 w 4751694"/>
              <a:gd name="csY10" fmla="*/ 1050368 h 2188266"/>
              <a:gd name="csX11" fmla="*/ 4751694 w 4751694"/>
              <a:gd name="csY11" fmla="*/ 1553669 h 2188266"/>
              <a:gd name="csX12" fmla="*/ 4751694 w 4751694"/>
              <a:gd name="csY12" fmla="*/ 2188266 h 2188266"/>
              <a:gd name="csX13" fmla="*/ 4252766 w 4751694"/>
              <a:gd name="csY13" fmla="*/ 2188266 h 2188266"/>
              <a:gd name="csX14" fmla="*/ 3801355 w 4751694"/>
              <a:gd name="csY14" fmla="*/ 2188266 h 2188266"/>
              <a:gd name="csX15" fmla="*/ 3349944 w 4751694"/>
              <a:gd name="csY15" fmla="*/ 2188266 h 2188266"/>
              <a:gd name="csX16" fmla="*/ 2708466 w 4751694"/>
              <a:gd name="csY16" fmla="*/ 2188266 h 2188266"/>
              <a:gd name="csX17" fmla="*/ 2257055 w 4751694"/>
              <a:gd name="csY17" fmla="*/ 2188266 h 2188266"/>
              <a:gd name="csX18" fmla="*/ 1663093 w 4751694"/>
              <a:gd name="csY18" fmla="*/ 2188266 h 2188266"/>
              <a:gd name="csX19" fmla="*/ 1164165 w 4751694"/>
              <a:gd name="csY19" fmla="*/ 2188266 h 2188266"/>
              <a:gd name="csX20" fmla="*/ 570203 w 4751694"/>
              <a:gd name="csY20" fmla="*/ 2188266 h 2188266"/>
              <a:gd name="csX21" fmla="*/ 0 w 4751694"/>
              <a:gd name="csY21" fmla="*/ 2188266 h 2188266"/>
              <a:gd name="csX22" fmla="*/ 0 w 4751694"/>
              <a:gd name="csY22" fmla="*/ 1641200 h 2188266"/>
              <a:gd name="csX23" fmla="*/ 0 w 4751694"/>
              <a:gd name="csY23" fmla="*/ 1116016 h 2188266"/>
              <a:gd name="csX24" fmla="*/ 0 w 4751694"/>
              <a:gd name="csY24" fmla="*/ 590832 h 2188266"/>
              <a:gd name="csX25" fmla="*/ 0 w 4751694"/>
              <a:gd name="csY25" fmla="*/ 0 h 21882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751694" h="2188266" fill="none" extrusionOk="0">
                <a:moveTo>
                  <a:pt x="0" y="0"/>
                </a:moveTo>
                <a:cubicBezTo>
                  <a:pt x="246613" y="-63269"/>
                  <a:pt x="366248" y="23515"/>
                  <a:pt x="546445" y="0"/>
                </a:cubicBezTo>
                <a:cubicBezTo>
                  <a:pt x="726642" y="-23515"/>
                  <a:pt x="915944" y="13084"/>
                  <a:pt x="1140407" y="0"/>
                </a:cubicBezTo>
                <a:cubicBezTo>
                  <a:pt x="1364870" y="-13084"/>
                  <a:pt x="1564068" y="77876"/>
                  <a:pt x="1829402" y="0"/>
                </a:cubicBezTo>
                <a:cubicBezTo>
                  <a:pt x="2094736" y="-77876"/>
                  <a:pt x="2272276" y="11366"/>
                  <a:pt x="2470881" y="0"/>
                </a:cubicBezTo>
                <a:cubicBezTo>
                  <a:pt x="2669486" y="-11366"/>
                  <a:pt x="2732124" y="6518"/>
                  <a:pt x="2922292" y="0"/>
                </a:cubicBezTo>
                <a:cubicBezTo>
                  <a:pt x="3112460" y="-6518"/>
                  <a:pt x="3271018" y="18113"/>
                  <a:pt x="3468737" y="0"/>
                </a:cubicBezTo>
                <a:cubicBezTo>
                  <a:pt x="3666456" y="-18113"/>
                  <a:pt x="3957213" y="16016"/>
                  <a:pt x="4157732" y="0"/>
                </a:cubicBezTo>
                <a:cubicBezTo>
                  <a:pt x="4358251" y="-16016"/>
                  <a:pt x="4510176" y="332"/>
                  <a:pt x="4751694" y="0"/>
                </a:cubicBezTo>
                <a:cubicBezTo>
                  <a:pt x="4814033" y="241731"/>
                  <a:pt x="4750707" y="438317"/>
                  <a:pt x="4751694" y="568949"/>
                </a:cubicBezTo>
                <a:cubicBezTo>
                  <a:pt x="4752681" y="699581"/>
                  <a:pt x="4750880" y="860491"/>
                  <a:pt x="4751694" y="1050368"/>
                </a:cubicBezTo>
                <a:cubicBezTo>
                  <a:pt x="4752508" y="1240245"/>
                  <a:pt x="4718978" y="1384819"/>
                  <a:pt x="4751694" y="1553669"/>
                </a:cubicBezTo>
                <a:cubicBezTo>
                  <a:pt x="4784410" y="1722519"/>
                  <a:pt x="4725482" y="1872307"/>
                  <a:pt x="4751694" y="2188266"/>
                </a:cubicBezTo>
                <a:cubicBezTo>
                  <a:pt x="4617718" y="2247424"/>
                  <a:pt x="4495846" y="2131941"/>
                  <a:pt x="4252766" y="2188266"/>
                </a:cubicBezTo>
                <a:cubicBezTo>
                  <a:pt x="4009686" y="2244591"/>
                  <a:pt x="4023251" y="2164383"/>
                  <a:pt x="3801355" y="2188266"/>
                </a:cubicBezTo>
                <a:cubicBezTo>
                  <a:pt x="3579459" y="2212149"/>
                  <a:pt x="3496730" y="2143643"/>
                  <a:pt x="3349944" y="2188266"/>
                </a:cubicBezTo>
                <a:cubicBezTo>
                  <a:pt x="3203158" y="2232889"/>
                  <a:pt x="3012742" y="2120802"/>
                  <a:pt x="2708466" y="2188266"/>
                </a:cubicBezTo>
                <a:cubicBezTo>
                  <a:pt x="2404190" y="2255730"/>
                  <a:pt x="2435113" y="2176722"/>
                  <a:pt x="2257055" y="2188266"/>
                </a:cubicBezTo>
                <a:cubicBezTo>
                  <a:pt x="2078997" y="2199810"/>
                  <a:pt x="1851179" y="2141256"/>
                  <a:pt x="1663093" y="2188266"/>
                </a:cubicBezTo>
                <a:cubicBezTo>
                  <a:pt x="1475007" y="2235276"/>
                  <a:pt x="1412784" y="2168031"/>
                  <a:pt x="1164165" y="2188266"/>
                </a:cubicBezTo>
                <a:cubicBezTo>
                  <a:pt x="915546" y="2208501"/>
                  <a:pt x="784295" y="2155902"/>
                  <a:pt x="570203" y="2188266"/>
                </a:cubicBezTo>
                <a:cubicBezTo>
                  <a:pt x="356111" y="2220630"/>
                  <a:pt x="197387" y="2185639"/>
                  <a:pt x="0" y="2188266"/>
                </a:cubicBezTo>
                <a:cubicBezTo>
                  <a:pt x="-45234" y="1988719"/>
                  <a:pt x="23517" y="1801284"/>
                  <a:pt x="0" y="1641200"/>
                </a:cubicBezTo>
                <a:cubicBezTo>
                  <a:pt x="-23517" y="1481116"/>
                  <a:pt x="9375" y="1340438"/>
                  <a:pt x="0" y="1116016"/>
                </a:cubicBezTo>
                <a:cubicBezTo>
                  <a:pt x="-9375" y="891594"/>
                  <a:pt x="42999" y="708038"/>
                  <a:pt x="0" y="590832"/>
                </a:cubicBezTo>
                <a:cubicBezTo>
                  <a:pt x="-42999" y="473626"/>
                  <a:pt x="49153" y="205753"/>
                  <a:pt x="0" y="0"/>
                </a:cubicBezTo>
                <a:close/>
              </a:path>
              <a:path w="4751694" h="2188266" stroke="0" extrusionOk="0">
                <a:moveTo>
                  <a:pt x="0" y="0"/>
                </a:moveTo>
                <a:cubicBezTo>
                  <a:pt x="152455" y="-7703"/>
                  <a:pt x="421785" y="3329"/>
                  <a:pt x="546445" y="0"/>
                </a:cubicBezTo>
                <a:cubicBezTo>
                  <a:pt x="671105" y="-3329"/>
                  <a:pt x="882363" y="43539"/>
                  <a:pt x="997856" y="0"/>
                </a:cubicBezTo>
                <a:cubicBezTo>
                  <a:pt x="1113349" y="-43539"/>
                  <a:pt x="1447956" y="61578"/>
                  <a:pt x="1686851" y="0"/>
                </a:cubicBezTo>
                <a:cubicBezTo>
                  <a:pt x="1925746" y="-61578"/>
                  <a:pt x="2068658" y="1349"/>
                  <a:pt x="2233296" y="0"/>
                </a:cubicBezTo>
                <a:cubicBezTo>
                  <a:pt x="2397934" y="-1349"/>
                  <a:pt x="2572104" y="2459"/>
                  <a:pt x="2779741" y="0"/>
                </a:cubicBezTo>
                <a:cubicBezTo>
                  <a:pt x="2987379" y="-2459"/>
                  <a:pt x="3253630" y="38747"/>
                  <a:pt x="3468737" y="0"/>
                </a:cubicBezTo>
                <a:cubicBezTo>
                  <a:pt x="3683844" y="-38747"/>
                  <a:pt x="3817557" y="1031"/>
                  <a:pt x="3967664" y="0"/>
                </a:cubicBezTo>
                <a:cubicBezTo>
                  <a:pt x="4117771" y="-1031"/>
                  <a:pt x="4454748" y="21125"/>
                  <a:pt x="4751694" y="0"/>
                </a:cubicBezTo>
                <a:cubicBezTo>
                  <a:pt x="4793323" y="287009"/>
                  <a:pt x="4747237" y="324236"/>
                  <a:pt x="4751694" y="590832"/>
                </a:cubicBezTo>
                <a:cubicBezTo>
                  <a:pt x="4756151" y="857428"/>
                  <a:pt x="4728894" y="862757"/>
                  <a:pt x="4751694" y="1094133"/>
                </a:cubicBezTo>
                <a:cubicBezTo>
                  <a:pt x="4774494" y="1325509"/>
                  <a:pt x="4706204" y="1382072"/>
                  <a:pt x="4751694" y="1641200"/>
                </a:cubicBezTo>
                <a:cubicBezTo>
                  <a:pt x="4797184" y="1900328"/>
                  <a:pt x="4694171" y="2003883"/>
                  <a:pt x="4751694" y="2188266"/>
                </a:cubicBezTo>
                <a:cubicBezTo>
                  <a:pt x="4606947" y="2200589"/>
                  <a:pt x="4455066" y="2171017"/>
                  <a:pt x="4300283" y="2188266"/>
                </a:cubicBezTo>
                <a:cubicBezTo>
                  <a:pt x="4145500" y="2205515"/>
                  <a:pt x="3886043" y="2152939"/>
                  <a:pt x="3611287" y="2188266"/>
                </a:cubicBezTo>
                <a:cubicBezTo>
                  <a:pt x="3336531" y="2223593"/>
                  <a:pt x="3347861" y="2184836"/>
                  <a:pt x="3112360" y="2188266"/>
                </a:cubicBezTo>
                <a:cubicBezTo>
                  <a:pt x="2876859" y="2191696"/>
                  <a:pt x="2733382" y="2122433"/>
                  <a:pt x="2518398" y="2188266"/>
                </a:cubicBezTo>
                <a:cubicBezTo>
                  <a:pt x="2303414" y="2254099"/>
                  <a:pt x="1975681" y="2181708"/>
                  <a:pt x="1829402" y="2188266"/>
                </a:cubicBezTo>
                <a:cubicBezTo>
                  <a:pt x="1683123" y="2194824"/>
                  <a:pt x="1527339" y="2127335"/>
                  <a:pt x="1235440" y="2188266"/>
                </a:cubicBezTo>
                <a:cubicBezTo>
                  <a:pt x="943541" y="2249197"/>
                  <a:pt x="878215" y="2165592"/>
                  <a:pt x="784030" y="2188266"/>
                </a:cubicBezTo>
                <a:cubicBezTo>
                  <a:pt x="689845" y="2210940"/>
                  <a:pt x="173576" y="2178803"/>
                  <a:pt x="0" y="2188266"/>
                </a:cubicBezTo>
                <a:cubicBezTo>
                  <a:pt x="-70017" y="1958272"/>
                  <a:pt x="49604" y="1872950"/>
                  <a:pt x="0" y="1597434"/>
                </a:cubicBezTo>
                <a:cubicBezTo>
                  <a:pt x="-49604" y="1321918"/>
                  <a:pt x="1540" y="1191926"/>
                  <a:pt x="0" y="1006602"/>
                </a:cubicBezTo>
                <a:cubicBezTo>
                  <a:pt x="-1540" y="821278"/>
                  <a:pt x="44338" y="449199"/>
                  <a:pt x="0" y="0"/>
                </a:cubicBezTo>
                <a:close/>
              </a:path>
            </a:pathLst>
          </a:custGeom>
          <a:solidFill>
            <a:schemeClr val="accent1">
              <a:lumMod val="20000"/>
              <a:lumOff val="80000"/>
            </a:schemeClr>
          </a:solidFill>
          <a:ln w="2222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Palatino" pitchFamily="2" charset="77"/>
                <a:ea typeface="Palatino" pitchFamily="2" charset="77"/>
              </a:rPr>
              <a:t>Each number from {1, …, 9} needs to appear exactly once per: - Row</a:t>
            </a:r>
          </a:p>
          <a:p>
            <a:r>
              <a:rPr lang="en-US" sz="2400" dirty="0">
                <a:solidFill>
                  <a:schemeClr val="tx1"/>
                </a:solidFill>
                <a:latin typeface="Palatino" pitchFamily="2" charset="77"/>
                <a:ea typeface="Palatino" pitchFamily="2" charset="77"/>
              </a:rPr>
              <a:t>- Column</a:t>
            </a:r>
          </a:p>
          <a:p>
            <a:r>
              <a:rPr lang="en-US" sz="2400" dirty="0">
                <a:solidFill>
                  <a:schemeClr val="tx1"/>
                </a:solidFill>
                <a:latin typeface="Palatino" pitchFamily="2" charset="77"/>
                <a:ea typeface="Palatino" pitchFamily="2" charset="77"/>
              </a:rPr>
              <a:t>- 3x3 </a:t>
            </a:r>
            <a:r>
              <a:rPr lang="en-US" sz="2400" i="1" dirty="0">
                <a:solidFill>
                  <a:schemeClr val="tx1"/>
                </a:solidFill>
                <a:latin typeface="Palatino" pitchFamily="2" charset="77"/>
                <a:ea typeface="Palatino" pitchFamily="2" charset="77"/>
              </a:rPr>
              <a:t>major </a:t>
            </a:r>
            <a:r>
              <a:rPr lang="en-US" sz="2400" i="1" dirty="0" err="1">
                <a:solidFill>
                  <a:schemeClr val="tx1"/>
                </a:solidFill>
                <a:latin typeface="Palatino" pitchFamily="2" charset="77"/>
                <a:ea typeface="Palatino" pitchFamily="2" charset="77"/>
              </a:rPr>
              <a:t>subgrid</a:t>
            </a:r>
            <a:endParaRPr lang="en-US" sz="2400" dirty="0">
              <a:solidFill>
                <a:schemeClr val="tx1"/>
              </a:solidFill>
              <a:latin typeface="Palatino" pitchFamily="2" charset="77"/>
              <a:ea typeface="Palatino" pitchFamily="2" charset="77"/>
            </a:endParaRPr>
          </a:p>
        </p:txBody>
      </p:sp>
      <p:pic>
        <p:nvPicPr>
          <p:cNvPr id="9" name="Picture 8">
            <a:extLst>
              <a:ext uri="{FF2B5EF4-FFF2-40B4-BE49-F238E27FC236}">
                <a16:creationId xmlns:a16="http://schemas.microsoft.com/office/drawing/2014/main" id="{F9993D57-5F84-0624-8301-1553EC585353}"/>
              </a:ext>
            </a:extLst>
          </p:cNvPr>
          <p:cNvPicPr>
            <a:picLocks noChangeAspect="1"/>
          </p:cNvPicPr>
          <p:nvPr/>
        </p:nvPicPr>
        <p:blipFill>
          <a:blip r:embed="rId2"/>
          <a:stretch>
            <a:fillRect/>
          </a:stretch>
        </p:blipFill>
        <p:spPr>
          <a:xfrm>
            <a:off x="590499" y="2343802"/>
            <a:ext cx="5505501" cy="2805849"/>
          </a:xfrm>
          <a:prstGeom prst="rect">
            <a:avLst/>
          </a:prstGeom>
        </p:spPr>
      </p:pic>
    </p:spTree>
    <p:extLst>
      <p:ext uri="{BB962C8B-B14F-4D97-AF65-F5344CB8AC3E}">
        <p14:creationId xmlns:p14="http://schemas.microsoft.com/office/powerpoint/2010/main" val="2060553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8DE6A-7432-46A7-5579-E8E857C0A6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3EEE5C-45B2-9880-0CEB-F27F21382462}"/>
              </a:ext>
            </a:extLst>
          </p:cNvPr>
          <p:cNvSpPr>
            <a:spLocks noGrp="1"/>
          </p:cNvSpPr>
          <p:nvPr>
            <p:ph type="title"/>
          </p:nvPr>
        </p:nvSpPr>
        <p:spPr>
          <a:xfrm>
            <a:off x="623168" y="393020"/>
            <a:ext cx="10515600" cy="1325563"/>
          </a:xfrm>
        </p:spPr>
        <p:txBody>
          <a:bodyPr/>
          <a:lstStyle/>
          <a:p>
            <a:r>
              <a:rPr lang="en-US" dirty="0">
                <a:latin typeface="Palatino" pitchFamily="2" charset="77"/>
                <a:ea typeface="Palatino" pitchFamily="2" charset="77"/>
              </a:rPr>
              <a:t>A toy example: </a:t>
            </a:r>
            <a:r>
              <a:rPr lang="en-US" b="1" dirty="0">
                <a:latin typeface="Palatino" pitchFamily="2" charset="77"/>
                <a:ea typeface="Palatino" pitchFamily="2" charset="77"/>
              </a:rPr>
              <a:t>Sudoku</a:t>
            </a:r>
          </a:p>
        </p:txBody>
      </p:sp>
      <p:sp>
        <p:nvSpPr>
          <p:cNvPr id="13" name="Rectangle 12">
            <a:extLst>
              <a:ext uri="{FF2B5EF4-FFF2-40B4-BE49-F238E27FC236}">
                <a16:creationId xmlns:a16="http://schemas.microsoft.com/office/drawing/2014/main" id="{23AD3838-12D8-D300-D3D8-F1782E664E27}"/>
              </a:ext>
            </a:extLst>
          </p:cNvPr>
          <p:cNvSpPr/>
          <p:nvPr/>
        </p:nvSpPr>
        <p:spPr>
          <a:xfrm>
            <a:off x="933411" y="2743201"/>
            <a:ext cx="3695700" cy="1163412"/>
          </a:xfrm>
          <a:custGeom>
            <a:avLst/>
            <a:gdLst>
              <a:gd name="csX0" fmla="*/ 0 w 3695700"/>
              <a:gd name="csY0" fmla="*/ 0 h 1163412"/>
              <a:gd name="csX1" fmla="*/ 454043 w 3695700"/>
              <a:gd name="csY1" fmla="*/ 0 h 1163412"/>
              <a:gd name="csX2" fmla="*/ 1018957 w 3695700"/>
              <a:gd name="csY2" fmla="*/ 0 h 1163412"/>
              <a:gd name="csX3" fmla="*/ 1509957 w 3695700"/>
              <a:gd name="csY3" fmla="*/ 0 h 1163412"/>
              <a:gd name="csX4" fmla="*/ 1964001 w 3695700"/>
              <a:gd name="csY4" fmla="*/ 0 h 1163412"/>
              <a:gd name="csX5" fmla="*/ 2528915 w 3695700"/>
              <a:gd name="csY5" fmla="*/ 0 h 1163412"/>
              <a:gd name="csX6" fmla="*/ 3056872 w 3695700"/>
              <a:gd name="csY6" fmla="*/ 0 h 1163412"/>
              <a:gd name="csX7" fmla="*/ 3695700 w 3695700"/>
              <a:gd name="csY7" fmla="*/ 0 h 1163412"/>
              <a:gd name="csX8" fmla="*/ 3695700 w 3695700"/>
              <a:gd name="csY8" fmla="*/ 604974 h 1163412"/>
              <a:gd name="csX9" fmla="*/ 3695700 w 3695700"/>
              <a:gd name="csY9" fmla="*/ 1163412 h 1163412"/>
              <a:gd name="csX10" fmla="*/ 3241657 w 3695700"/>
              <a:gd name="csY10" fmla="*/ 1163412 h 1163412"/>
              <a:gd name="csX11" fmla="*/ 2824571 w 3695700"/>
              <a:gd name="csY11" fmla="*/ 1163412 h 1163412"/>
              <a:gd name="csX12" fmla="*/ 2259657 w 3695700"/>
              <a:gd name="csY12" fmla="*/ 1163412 h 1163412"/>
              <a:gd name="csX13" fmla="*/ 1805613 w 3695700"/>
              <a:gd name="csY13" fmla="*/ 1163412 h 1163412"/>
              <a:gd name="csX14" fmla="*/ 1240699 w 3695700"/>
              <a:gd name="csY14" fmla="*/ 1163412 h 1163412"/>
              <a:gd name="csX15" fmla="*/ 638828 w 3695700"/>
              <a:gd name="csY15" fmla="*/ 1163412 h 1163412"/>
              <a:gd name="csX16" fmla="*/ 0 w 3695700"/>
              <a:gd name="csY16" fmla="*/ 1163412 h 1163412"/>
              <a:gd name="csX17" fmla="*/ 0 w 3695700"/>
              <a:gd name="csY17" fmla="*/ 558438 h 1163412"/>
              <a:gd name="csX18" fmla="*/ 0 w 3695700"/>
              <a:gd name="csY18" fmla="*/ 0 h 11634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95700" h="1163412" fill="none" extrusionOk="0">
                <a:moveTo>
                  <a:pt x="0" y="0"/>
                </a:moveTo>
                <a:cubicBezTo>
                  <a:pt x="194773" y="-1520"/>
                  <a:pt x="305456" y="45642"/>
                  <a:pt x="454043" y="0"/>
                </a:cubicBezTo>
                <a:cubicBezTo>
                  <a:pt x="602630" y="-45642"/>
                  <a:pt x="788250" y="20188"/>
                  <a:pt x="1018957" y="0"/>
                </a:cubicBezTo>
                <a:cubicBezTo>
                  <a:pt x="1249664" y="-20188"/>
                  <a:pt x="1337710" y="43237"/>
                  <a:pt x="1509957" y="0"/>
                </a:cubicBezTo>
                <a:cubicBezTo>
                  <a:pt x="1682204" y="-43237"/>
                  <a:pt x="1755888" y="16859"/>
                  <a:pt x="1964001" y="0"/>
                </a:cubicBezTo>
                <a:cubicBezTo>
                  <a:pt x="2172114" y="-16859"/>
                  <a:pt x="2406964" y="30694"/>
                  <a:pt x="2528915" y="0"/>
                </a:cubicBezTo>
                <a:cubicBezTo>
                  <a:pt x="2650866" y="-30694"/>
                  <a:pt x="2907367" y="37687"/>
                  <a:pt x="3056872" y="0"/>
                </a:cubicBezTo>
                <a:cubicBezTo>
                  <a:pt x="3206377" y="-37687"/>
                  <a:pt x="3411150" y="48747"/>
                  <a:pt x="3695700" y="0"/>
                </a:cubicBezTo>
                <a:cubicBezTo>
                  <a:pt x="3762974" y="267036"/>
                  <a:pt x="3681277" y="309601"/>
                  <a:pt x="3695700" y="604974"/>
                </a:cubicBezTo>
                <a:cubicBezTo>
                  <a:pt x="3710123" y="900347"/>
                  <a:pt x="3681726" y="943953"/>
                  <a:pt x="3695700" y="1163412"/>
                </a:cubicBezTo>
                <a:cubicBezTo>
                  <a:pt x="3515590" y="1216896"/>
                  <a:pt x="3405529" y="1123004"/>
                  <a:pt x="3241657" y="1163412"/>
                </a:cubicBezTo>
                <a:cubicBezTo>
                  <a:pt x="3077785" y="1203820"/>
                  <a:pt x="3009859" y="1120647"/>
                  <a:pt x="2824571" y="1163412"/>
                </a:cubicBezTo>
                <a:cubicBezTo>
                  <a:pt x="2639283" y="1206177"/>
                  <a:pt x="2481680" y="1156921"/>
                  <a:pt x="2259657" y="1163412"/>
                </a:cubicBezTo>
                <a:cubicBezTo>
                  <a:pt x="2037634" y="1169903"/>
                  <a:pt x="2021607" y="1146745"/>
                  <a:pt x="1805613" y="1163412"/>
                </a:cubicBezTo>
                <a:cubicBezTo>
                  <a:pt x="1589619" y="1180079"/>
                  <a:pt x="1482004" y="1100154"/>
                  <a:pt x="1240699" y="1163412"/>
                </a:cubicBezTo>
                <a:cubicBezTo>
                  <a:pt x="999394" y="1226670"/>
                  <a:pt x="846525" y="1126519"/>
                  <a:pt x="638828" y="1163412"/>
                </a:cubicBezTo>
                <a:cubicBezTo>
                  <a:pt x="431131" y="1200305"/>
                  <a:pt x="203980" y="1144649"/>
                  <a:pt x="0" y="1163412"/>
                </a:cubicBezTo>
                <a:cubicBezTo>
                  <a:pt x="-57471" y="866424"/>
                  <a:pt x="32547" y="720191"/>
                  <a:pt x="0" y="558438"/>
                </a:cubicBezTo>
                <a:cubicBezTo>
                  <a:pt x="-32547" y="396685"/>
                  <a:pt x="37339" y="200657"/>
                  <a:pt x="0" y="0"/>
                </a:cubicBezTo>
                <a:close/>
              </a:path>
              <a:path w="3695700" h="1163412" stroke="0" extrusionOk="0">
                <a:moveTo>
                  <a:pt x="0" y="0"/>
                </a:moveTo>
                <a:cubicBezTo>
                  <a:pt x="207375" y="-22813"/>
                  <a:pt x="342726" y="36467"/>
                  <a:pt x="491000" y="0"/>
                </a:cubicBezTo>
                <a:cubicBezTo>
                  <a:pt x="639274" y="-36467"/>
                  <a:pt x="819542" y="43369"/>
                  <a:pt x="908086" y="0"/>
                </a:cubicBezTo>
                <a:cubicBezTo>
                  <a:pt x="996630" y="-43369"/>
                  <a:pt x="1297804" y="46858"/>
                  <a:pt x="1509957" y="0"/>
                </a:cubicBezTo>
                <a:cubicBezTo>
                  <a:pt x="1722110" y="-46858"/>
                  <a:pt x="1839989" y="25271"/>
                  <a:pt x="2000958" y="0"/>
                </a:cubicBezTo>
                <a:cubicBezTo>
                  <a:pt x="2161927" y="-25271"/>
                  <a:pt x="2386145" y="54313"/>
                  <a:pt x="2491958" y="0"/>
                </a:cubicBezTo>
                <a:cubicBezTo>
                  <a:pt x="2597771" y="-54313"/>
                  <a:pt x="2842649" y="6497"/>
                  <a:pt x="3093829" y="0"/>
                </a:cubicBezTo>
                <a:cubicBezTo>
                  <a:pt x="3345009" y="-6497"/>
                  <a:pt x="3508323" y="57207"/>
                  <a:pt x="3695700" y="0"/>
                </a:cubicBezTo>
                <a:cubicBezTo>
                  <a:pt x="3732265" y="298753"/>
                  <a:pt x="3678217" y="453872"/>
                  <a:pt x="3695700" y="604974"/>
                </a:cubicBezTo>
                <a:cubicBezTo>
                  <a:pt x="3713183" y="756076"/>
                  <a:pt x="3632207" y="933213"/>
                  <a:pt x="3695700" y="1163412"/>
                </a:cubicBezTo>
                <a:cubicBezTo>
                  <a:pt x="3532762" y="1171566"/>
                  <a:pt x="3337404" y="1134614"/>
                  <a:pt x="3241657" y="1163412"/>
                </a:cubicBezTo>
                <a:cubicBezTo>
                  <a:pt x="3145910" y="1192210"/>
                  <a:pt x="2841584" y="1112843"/>
                  <a:pt x="2713700" y="1163412"/>
                </a:cubicBezTo>
                <a:cubicBezTo>
                  <a:pt x="2585816" y="1213981"/>
                  <a:pt x="2459002" y="1105514"/>
                  <a:pt x="2222700" y="1163412"/>
                </a:cubicBezTo>
                <a:cubicBezTo>
                  <a:pt x="1986398" y="1221310"/>
                  <a:pt x="1778330" y="1145325"/>
                  <a:pt x="1620828" y="1163412"/>
                </a:cubicBezTo>
                <a:cubicBezTo>
                  <a:pt x="1463326" y="1181499"/>
                  <a:pt x="1274142" y="1125513"/>
                  <a:pt x="1018957" y="1163412"/>
                </a:cubicBezTo>
                <a:cubicBezTo>
                  <a:pt x="763772" y="1201311"/>
                  <a:pt x="759529" y="1151945"/>
                  <a:pt x="564914" y="1163412"/>
                </a:cubicBezTo>
                <a:cubicBezTo>
                  <a:pt x="370299" y="1174879"/>
                  <a:pt x="179644" y="1100253"/>
                  <a:pt x="0" y="1163412"/>
                </a:cubicBezTo>
                <a:cubicBezTo>
                  <a:pt x="-62261" y="984812"/>
                  <a:pt x="70169" y="798754"/>
                  <a:pt x="0" y="558438"/>
                </a:cubicBezTo>
                <a:cubicBezTo>
                  <a:pt x="-70169" y="318122"/>
                  <a:pt x="8433" y="152476"/>
                  <a:pt x="0" y="0"/>
                </a:cubicBezTo>
                <a:close/>
              </a:path>
            </a:pathLst>
          </a:custGeom>
          <a:solidFill>
            <a:schemeClr val="accent1">
              <a:lumMod val="20000"/>
              <a:lumOff val="80000"/>
            </a:schemeClr>
          </a:solidFill>
          <a:ln w="2222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Palatino" pitchFamily="2" charset="77"/>
                <a:ea typeface="Palatino" pitchFamily="2" charset="77"/>
              </a:rPr>
              <a:t>    </a:t>
            </a:r>
            <a:r>
              <a:rPr lang="en-US" sz="2800" b="1" dirty="0">
                <a:solidFill>
                  <a:schemeClr val="tx1"/>
                </a:solidFill>
                <a:latin typeface="Palatino" pitchFamily="2" charset="77"/>
                <a:ea typeface="Palatino" pitchFamily="2" charset="77"/>
              </a:rPr>
              <a:t>Variables: </a:t>
            </a:r>
            <a:endParaRPr lang="en-US" sz="2400" b="1" dirty="0">
              <a:solidFill>
                <a:schemeClr val="tx1"/>
              </a:solidFill>
              <a:latin typeface="Palatino" pitchFamily="2" charset="77"/>
              <a:ea typeface="Palatino" pitchFamily="2" charset="77"/>
            </a:endParaRPr>
          </a:p>
        </p:txBody>
      </p:sp>
      <p:sp>
        <p:nvSpPr>
          <p:cNvPr id="14" name="Rectangle 13">
            <a:extLst>
              <a:ext uri="{FF2B5EF4-FFF2-40B4-BE49-F238E27FC236}">
                <a16:creationId xmlns:a16="http://schemas.microsoft.com/office/drawing/2014/main" id="{9504D477-C4B2-50CE-F425-5C5B97D8F716}"/>
              </a:ext>
            </a:extLst>
          </p:cNvPr>
          <p:cNvSpPr/>
          <p:nvPr/>
        </p:nvSpPr>
        <p:spPr>
          <a:xfrm>
            <a:off x="3175867" y="2971800"/>
            <a:ext cx="1257300" cy="767443"/>
          </a:xfrm>
          <a:custGeom>
            <a:avLst/>
            <a:gdLst>
              <a:gd name="csX0" fmla="*/ 0 w 1257300"/>
              <a:gd name="csY0" fmla="*/ 0 h 767443"/>
              <a:gd name="csX1" fmla="*/ 406527 w 1257300"/>
              <a:gd name="csY1" fmla="*/ 0 h 767443"/>
              <a:gd name="csX2" fmla="*/ 825627 w 1257300"/>
              <a:gd name="csY2" fmla="*/ 0 h 767443"/>
              <a:gd name="csX3" fmla="*/ 1257300 w 1257300"/>
              <a:gd name="csY3" fmla="*/ 0 h 767443"/>
              <a:gd name="csX4" fmla="*/ 1257300 w 1257300"/>
              <a:gd name="csY4" fmla="*/ 383722 h 767443"/>
              <a:gd name="csX5" fmla="*/ 1257300 w 1257300"/>
              <a:gd name="csY5" fmla="*/ 767443 h 767443"/>
              <a:gd name="csX6" fmla="*/ 838200 w 1257300"/>
              <a:gd name="csY6" fmla="*/ 767443 h 767443"/>
              <a:gd name="csX7" fmla="*/ 444246 w 1257300"/>
              <a:gd name="csY7" fmla="*/ 767443 h 767443"/>
              <a:gd name="csX8" fmla="*/ 0 w 1257300"/>
              <a:gd name="csY8" fmla="*/ 767443 h 767443"/>
              <a:gd name="csX9" fmla="*/ 0 w 1257300"/>
              <a:gd name="csY9" fmla="*/ 391396 h 767443"/>
              <a:gd name="csX10" fmla="*/ 0 w 1257300"/>
              <a:gd name="csY10" fmla="*/ 0 h 7674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57300" h="767443" fill="none" extrusionOk="0">
                <a:moveTo>
                  <a:pt x="0" y="0"/>
                </a:moveTo>
                <a:cubicBezTo>
                  <a:pt x="178881" y="-33166"/>
                  <a:pt x="304846" y="31016"/>
                  <a:pt x="406527" y="0"/>
                </a:cubicBezTo>
                <a:cubicBezTo>
                  <a:pt x="508208" y="-31016"/>
                  <a:pt x="730451" y="46151"/>
                  <a:pt x="825627" y="0"/>
                </a:cubicBezTo>
                <a:cubicBezTo>
                  <a:pt x="920803" y="-46151"/>
                  <a:pt x="1170604" y="16902"/>
                  <a:pt x="1257300" y="0"/>
                </a:cubicBezTo>
                <a:cubicBezTo>
                  <a:pt x="1290085" y="96891"/>
                  <a:pt x="1241728" y="247183"/>
                  <a:pt x="1257300" y="383722"/>
                </a:cubicBezTo>
                <a:cubicBezTo>
                  <a:pt x="1272872" y="520261"/>
                  <a:pt x="1221256" y="577466"/>
                  <a:pt x="1257300" y="767443"/>
                </a:cubicBezTo>
                <a:cubicBezTo>
                  <a:pt x="1150926" y="790609"/>
                  <a:pt x="1042785" y="728779"/>
                  <a:pt x="838200" y="767443"/>
                </a:cubicBezTo>
                <a:cubicBezTo>
                  <a:pt x="633615" y="806107"/>
                  <a:pt x="556652" y="744373"/>
                  <a:pt x="444246" y="767443"/>
                </a:cubicBezTo>
                <a:cubicBezTo>
                  <a:pt x="331840" y="790513"/>
                  <a:pt x="122611" y="750884"/>
                  <a:pt x="0" y="767443"/>
                </a:cubicBezTo>
                <a:cubicBezTo>
                  <a:pt x="-22094" y="598329"/>
                  <a:pt x="33739" y="483830"/>
                  <a:pt x="0" y="391396"/>
                </a:cubicBezTo>
                <a:cubicBezTo>
                  <a:pt x="-33739" y="298962"/>
                  <a:pt x="21109" y="173666"/>
                  <a:pt x="0" y="0"/>
                </a:cubicBezTo>
                <a:close/>
              </a:path>
              <a:path w="1257300" h="767443" stroke="0" extrusionOk="0">
                <a:moveTo>
                  <a:pt x="0" y="0"/>
                </a:moveTo>
                <a:cubicBezTo>
                  <a:pt x="188357" y="-43517"/>
                  <a:pt x="273978" y="40126"/>
                  <a:pt x="406527" y="0"/>
                </a:cubicBezTo>
                <a:cubicBezTo>
                  <a:pt x="539076" y="-40126"/>
                  <a:pt x="692743" y="33360"/>
                  <a:pt x="787908" y="0"/>
                </a:cubicBezTo>
                <a:cubicBezTo>
                  <a:pt x="883073" y="-33360"/>
                  <a:pt x="1039822" y="17066"/>
                  <a:pt x="1257300" y="0"/>
                </a:cubicBezTo>
                <a:cubicBezTo>
                  <a:pt x="1262264" y="186063"/>
                  <a:pt x="1253516" y="269976"/>
                  <a:pt x="1257300" y="376047"/>
                </a:cubicBezTo>
                <a:cubicBezTo>
                  <a:pt x="1261084" y="482118"/>
                  <a:pt x="1251632" y="608700"/>
                  <a:pt x="1257300" y="767443"/>
                </a:cubicBezTo>
                <a:cubicBezTo>
                  <a:pt x="1111659" y="798551"/>
                  <a:pt x="973477" y="748823"/>
                  <a:pt x="863346" y="767443"/>
                </a:cubicBezTo>
                <a:cubicBezTo>
                  <a:pt x="753215" y="786063"/>
                  <a:pt x="617106" y="726173"/>
                  <a:pt x="469392" y="767443"/>
                </a:cubicBezTo>
                <a:cubicBezTo>
                  <a:pt x="321678" y="808713"/>
                  <a:pt x="142019" y="749980"/>
                  <a:pt x="0" y="767443"/>
                </a:cubicBezTo>
                <a:cubicBezTo>
                  <a:pt x="-39821" y="632525"/>
                  <a:pt x="11171" y="484925"/>
                  <a:pt x="0" y="406745"/>
                </a:cubicBezTo>
                <a:cubicBezTo>
                  <a:pt x="-11171" y="328565"/>
                  <a:pt x="30003" y="133159"/>
                  <a:pt x="0" y="0"/>
                </a:cubicBezTo>
                <a:close/>
              </a:path>
            </a:pathLst>
          </a:custGeom>
          <a:solidFill>
            <a:schemeClr val="bg1"/>
          </a:solidFill>
          <a:ln w="2222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pic>
        <p:nvPicPr>
          <p:cNvPr id="15" name="Picture 14">
            <a:extLst>
              <a:ext uri="{FF2B5EF4-FFF2-40B4-BE49-F238E27FC236}">
                <a16:creationId xmlns:a16="http://schemas.microsoft.com/office/drawing/2014/main" id="{E34F32CE-3853-C10A-05C8-D5A0F651C9F3}"/>
              </a:ext>
            </a:extLst>
          </p:cNvPr>
          <p:cNvPicPr>
            <a:picLocks noChangeAspect="1"/>
          </p:cNvPicPr>
          <p:nvPr/>
        </p:nvPicPr>
        <p:blipFill>
          <a:blip r:embed="rId3"/>
          <a:stretch>
            <a:fillRect/>
          </a:stretch>
        </p:blipFill>
        <p:spPr>
          <a:xfrm>
            <a:off x="4727080" y="1197621"/>
            <a:ext cx="7772400" cy="4957113"/>
          </a:xfrm>
          <a:prstGeom prst="rect">
            <a:avLst/>
          </a:prstGeom>
        </p:spPr>
      </p:pic>
      <p:pic>
        <p:nvPicPr>
          <p:cNvPr id="16" name="Picture 15">
            <a:extLst>
              <a:ext uri="{FF2B5EF4-FFF2-40B4-BE49-F238E27FC236}">
                <a16:creationId xmlns:a16="http://schemas.microsoft.com/office/drawing/2014/main" id="{F01DFDC5-7504-F941-1EED-C2097311DB79}"/>
              </a:ext>
            </a:extLst>
          </p:cNvPr>
          <p:cNvPicPr>
            <a:picLocks noChangeAspect="1"/>
          </p:cNvPicPr>
          <p:nvPr/>
        </p:nvPicPr>
        <p:blipFill>
          <a:blip r:embed="rId4"/>
          <a:stretch>
            <a:fillRect/>
          </a:stretch>
        </p:blipFill>
        <p:spPr>
          <a:xfrm>
            <a:off x="3318722" y="3159498"/>
            <a:ext cx="971589" cy="450592"/>
          </a:xfrm>
          <a:prstGeom prst="rect">
            <a:avLst/>
          </a:prstGeom>
        </p:spPr>
      </p:pic>
      <p:sp>
        <p:nvSpPr>
          <p:cNvPr id="17" name="TextBox 16">
            <a:extLst>
              <a:ext uri="{FF2B5EF4-FFF2-40B4-BE49-F238E27FC236}">
                <a16:creationId xmlns:a16="http://schemas.microsoft.com/office/drawing/2014/main" id="{82559D6F-8B23-E88D-FBD8-CAC497AAF50E}"/>
              </a:ext>
            </a:extLst>
          </p:cNvPr>
          <p:cNvSpPr txBox="1"/>
          <p:nvPr/>
        </p:nvSpPr>
        <p:spPr>
          <a:xfrm>
            <a:off x="719799" y="4147459"/>
            <a:ext cx="4122923" cy="523220"/>
          </a:xfrm>
          <a:prstGeom prst="rect">
            <a:avLst/>
          </a:prstGeom>
          <a:noFill/>
        </p:spPr>
        <p:txBody>
          <a:bodyPr wrap="square" rtlCol="0">
            <a:spAutoFit/>
          </a:bodyPr>
          <a:lstStyle/>
          <a:p>
            <a:r>
              <a:rPr lang="en-US" sz="2800" dirty="0">
                <a:latin typeface="Palatino" pitchFamily="2" charset="77"/>
                <a:ea typeface="Palatino" pitchFamily="2" charset="77"/>
              </a:rPr>
              <a:t>“cell </a:t>
            </a:r>
            <a:r>
              <a:rPr lang="en-US" sz="2800" i="1" dirty="0">
                <a:latin typeface="Palatino" pitchFamily="2" charset="77"/>
                <a:ea typeface="Palatino" pitchFamily="2" charset="77"/>
              </a:rPr>
              <a:t>(</a:t>
            </a:r>
            <a:r>
              <a:rPr lang="en-US" sz="2800" i="1" dirty="0" err="1">
                <a:latin typeface="Palatino" pitchFamily="2" charset="77"/>
                <a:ea typeface="Palatino" pitchFamily="2" charset="77"/>
              </a:rPr>
              <a:t>i</a:t>
            </a:r>
            <a:r>
              <a:rPr lang="en-US" sz="2800" i="1" dirty="0">
                <a:latin typeface="Palatino" pitchFamily="2" charset="77"/>
                <a:ea typeface="Palatino" pitchFamily="2" charset="77"/>
              </a:rPr>
              <a:t>, j) </a:t>
            </a:r>
            <a:r>
              <a:rPr lang="en-US" sz="2800" dirty="0">
                <a:latin typeface="Palatino" pitchFamily="2" charset="77"/>
                <a:ea typeface="Palatino" pitchFamily="2" charset="77"/>
              </a:rPr>
              <a:t>gets number </a:t>
            </a:r>
            <a:r>
              <a:rPr lang="en-US" sz="2800" i="1" dirty="0">
                <a:latin typeface="Palatino" pitchFamily="2" charset="77"/>
                <a:ea typeface="Palatino" pitchFamily="2" charset="77"/>
              </a:rPr>
              <a:t>n</a:t>
            </a:r>
            <a:r>
              <a:rPr lang="en-US" sz="2800" dirty="0">
                <a:latin typeface="Palatino" pitchFamily="2" charset="77"/>
                <a:ea typeface="Palatino" pitchFamily="2" charset="77"/>
              </a:rPr>
              <a:t>”</a:t>
            </a:r>
          </a:p>
        </p:txBody>
      </p:sp>
    </p:spTree>
    <p:extLst>
      <p:ext uri="{BB962C8B-B14F-4D97-AF65-F5344CB8AC3E}">
        <p14:creationId xmlns:p14="http://schemas.microsoft.com/office/powerpoint/2010/main" val="1900970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BFBDF-A6AD-8EAF-0A92-AFF047A5CCC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8EDE48E-453D-1B0F-335C-FBFFC79868D3}"/>
              </a:ext>
            </a:extLst>
          </p:cNvPr>
          <p:cNvSpPr/>
          <p:nvPr/>
        </p:nvSpPr>
        <p:spPr>
          <a:xfrm>
            <a:off x="552405" y="1363438"/>
            <a:ext cx="4754376" cy="2294165"/>
          </a:xfrm>
          <a:custGeom>
            <a:avLst/>
            <a:gdLst>
              <a:gd name="csX0" fmla="*/ 0 w 4754376"/>
              <a:gd name="csY0" fmla="*/ 0 h 2294165"/>
              <a:gd name="csX1" fmla="*/ 546753 w 4754376"/>
              <a:gd name="csY1" fmla="*/ 0 h 2294165"/>
              <a:gd name="csX2" fmla="*/ 1141050 w 4754376"/>
              <a:gd name="csY2" fmla="*/ 0 h 2294165"/>
              <a:gd name="csX3" fmla="*/ 1830435 w 4754376"/>
              <a:gd name="csY3" fmla="*/ 0 h 2294165"/>
              <a:gd name="csX4" fmla="*/ 2472276 w 4754376"/>
              <a:gd name="csY4" fmla="*/ 0 h 2294165"/>
              <a:gd name="csX5" fmla="*/ 2923941 w 4754376"/>
              <a:gd name="csY5" fmla="*/ 0 h 2294165"/>
              <a:gd name="csX6" fmla="*/ 3470694 w 4754376"/>
              <a:gd name="csY6" fmla="*/ 0 h 2294165"/>
              <a:gd name="csX7" fmla="*/ 4160079 w 4754376"/>
              <a:gd name="csY7" fmla="*/ 0 h 2294165"/>
              <a:gd name="csX8" fmla="*/ 4754376 w 4754376"/>
              <a:gd name="csY8" fmla="*/ 0 h 2294165"/>
              <a:gd name="csX9" fmla="*/ 4754376 w 4754376"/>
              <a:gd name="csY9" fmla="*/ 596483 h 2294165"/>
              <a:gd name="csX10" fmla="*/ 4754376 w 4754376"/>
              <a:gd name="csY10" fmla="*/ 1101199 h 2294165"/>
              <a:gd name="csX11" fmla="*/ 4754376 w 4754376"/>
              <a:gd name="csY11" fmla="*/ 1628857 h 2294165"/>
              <a:gd name="csX12" fmla="*/ 4754376 w 4754376"/>
              <a:gd name="csY12" fmla="*/ 2294165 h 2294165"/>
              <a:gd name="csX13" fmla="*/ 4255167 w 4754376"/>
              <a:gd name="csY13" fmla="*/ 2294165 h 2294165"/>
              <a:gd name="csX14" fmla="*/ 3803501 w 4754376"/>
              <a:gd name="csY14" fmla="*/ 2294165 h 2294165"/>
              <a:gd name="csX15" fmla="*/ 3351835 w 4754376"/>
              <a:gd name="csY15" fmla="*/ 2294165 h 2294165"/>
              <a:gd name="csX16" fmla="*/ 2709994 w 4754376"/>
              <a:gd name="csY16" fmla="*/ 2294165 h 2294165"/>
              <a:gd name="csX17" fmla="*/ 2258329 w 4754376"/>
              <a:gd name="csY17" fmla="*/ 2294165 h 2294165"/>
              <a:gd name="csX18" fmla="*/ 1664032 w 4754376"/>
              <a:gd name="csY18" fmla="*/ 2294165 h 2294165"/>
              <a:gd name="csX19" fmla="*/ 1164822 w 4754376"/>
              <a:gd name="csY19" fmla="*/ 2294165 h 2294165"/>
              <a:gd name="csX20" fmla="*/ 570525 w 4754376"/>
              <a:gd name="csY20" fmla="*/ 2294165 h 2294165"/>
              <a:gd name="csX21" fmla="*/ 0 w 4754376"/>
              <a:gd name="csY21" fmla="*/ 2294165 h 2294165"/>
              <a:gd name="csX22" fmla="*/ 0 w 4754376"/>
              <a:gd name="csY22" fmla="*/ 1720624 h 2294165"/>
              <a:gd name="csX23" fmla="*/ 0 w 4754376"/>
              <a:gd name="csY23" fmla="*/ 1170024 h 2294165"/>
              <a:gd name="csX24" fmla="*/ 0 w 4754376"/>
              <a:gd name="csY24" fmla="*/ 619425 h 2294165"/>
              <a:gd name="csX25" fmla="*/ 0 w 4754376"/>
              <a:gd name="csY25" fmla="*/ 0 h 2294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754376" h="2294165" fill="none" extrusionOk="0">
                <a:moveTo>
                  <a:pt x="0" y="0"/>
                </a:moveTo>
                <a:cubicBezTo>
                  <a:pt x="191294" y="-33998"/>
                  <a:pt x="358012" y="30769"/>
                  <a:pt x="546753" y="0"/>
                </a:cubicBezTo>
                <a:cubicBezTo>
                  <a:pt x="735494" y="-30769"/>
                  <a:pt x="918948" y="24564"/>
                  <a:pt x="1141050" y="0"/>
                </a:cubicBezTo>
                <a:cubicBezTo>
                  <a:pt x="1363152" y="-24564"/>
                  <a:pt x="1659362" y="82075"/>
                  <a:pt x="1830435" y="0"/>
                </a:cubicBezTo>
                <a:cubicBezTo>
                  <a:pt x="2001509" y="-82075"/>
                  <a:pt x="2219847" y="8685"/>
                  <a:pt x="2472276" y="0"/>
                </a:cubicBezTo>
                <a:cubicBezTo>
                  <a:pt x="2724705" y="-8685"/>
                  <a:pt x="2751849" y="18161"/>
                  <a:pt x="2923941" y="0"/>
                </a:cubicBezTo>
                <a:cubicBezTo>
                  <a:pt x="3096033" y="-18161"/>
                  <a:pt x="3313075" y="39208"/>
                  <a:pt x="3470694" y="0"/>
                </a:cubicBezTo>
                <a:cubicBezTo>
                  <a:pt x="3628313" y="-39208"/>
                  <a:pt x="3816739" y="81106"/>
                  <a:pt x="4160079" y="0"/>
                </a:cubicBezTo>
                <a:cubicBezTo>
                  <a:pt x="4503419" y="-81106"/>
                  <a:pt x="4548100" y="51672"/>
                  <a:pt x="4754376" y="0"/>
                </a:cubicBezTo>
                <a:cubicBezTo>
                  <a:pt x="4795984" y="245837"/>
                  <a:pt x="4698380" y="346214"/>
                  <a:pt x="4754376" y="596483"/>
                </a:cubicBezTo>
                <a:cubicBezTo>
                  <a:pt x="4810372" y="846752"/>
                  <a:pt x="4747245" y="927724"/>
                  <a:pt x="4754376" y="1101199"/>
                </a:cubicBezTo>
                <a:cubicBezTo>
                  <a:pt x="4761507" y="1274674"/>
                  <a:pt x="4704397" y="1503680"/>
                  <a:pt x="4754376" y="1628857"/>
                </a:cubicBezTo>
                <a:cubicBezTo>
                  <a:pt x="4804355" y="1754034"/>
                  <a:pt x="4740874" y="2013345"/>
                  <a:pt x="4754376" y="2294165"/>
                </a:cubicBezTo>
                <a:cubicBezTo>
                  <a:pt x="4615670" y="2311480"/>
                  <a:pt x="4451844" y="2239306"/>
                  <a:pt x="4255167" y="2294165"/>
                </a:cubicBezTo>
                <a:cubicBezTo>
                  <a:pt x="4058490" y="2349024"/>
                  <a:pt x="3994446" y="2273906"/>
                  <a:pt x="3803501" y="2294165"/>
                </a:cubicBezTo>
                <a:cubicBezTo>
                  <a:pt x="3612556" y="2314424"/>
                  <a:pt x="3543920" y="2247775"/>
                  <a:pt x="3351835" y="2294165"/>
                </a:cubicBezTo>
                <a:cubicBezTo>
                  <a:pt x="3159750" y="2340555"/>
                  <a:pt x="2934774" y="2238194"/>
                  <a:pt x="2709994" y="2294165"/>
                </a:cubicBezTo>
                <a:cubicBezTo>
                  <a:pt x="2485214" y="2350136"/>
                  <a:pt x="2400312" y="2287424"/>
                  <a:pt x="2258329" y="2294165"/>
                </a:cubicBezTo>
                <a:cubicBezTo>
                  <a:pt x="2116347" y="2300906"/>
                  <a:pt x="1900897" y="2269518"/>
                  <a:pt x="1664032" y="2294165"/>
                </a:cubicBezTo>
                <a:cubicBezTo>
                  <a:pt x="1427167" y="2318812"/>
                  <a:pt x="1317720" y="2288610"/>
                  <a:pt x="1164822" y="2294165"/>
                </a:cubicBezTo>
                <a:cubicBezTo>
                  <a:pt x="1011924" y="2299720"/>
                  <a:pt x="694222" y="2248210"/>
                  <a:pt x="570525" y="2294165"/>
                </a:cubicBezTo>
                <a:cubicBezTo>
                  <a:pt x="446828" y="2340120"/>
                  <a:pt x="162133" y="2277020"/>
                  <a:pt x="0" y="2294165"/>
                </a:cubicBezTo>
                <a:cubicBezTo>
                  <a:pt x="-16477" y="2113063"/>
                  <a:pt x="6791" y="1973748"/>
                  <a:pt x="0" y="1720624"/>
                </a:cubicBezTo>
                <a:cubicBezTo>
                  <a:pt x="-6791" y="1467500"/>
                  <a:pt x="13225" y="1299394"/>
                  <a:pt x="0" y="1170024"/>
                </a:cubicBezTo>
                <a:cubicBezTo>
                  <a:pt x="-13225" y="1040654"/>
                  <a:pt x="22832" y="765495"/>
                  <a:pt x="0" y="619425"/>
                </a:cubicBezTo>
                <a:cubicBezTo>
                  <a:pt x="-22832" y="473355"/>
                  <a:pt x="45144" y="268559"/>
                  <a:pt x="0" y="0"/>
                </a:cubicBezTo>
                <a:close/>
              </a:path>
              <a:path w="4754376" h="2294165" stroke="0" extrusionOk="0">
                <a:moveTo>
                  <a:pt x="0" y="0"/>
                </a:moveTo>
                <a:cubicBezTo>
                  <a:pt x="269394" y="-53938"/>
                  <a:pt x="329993" y="9204"/>
                  <a:pt x="546753" y="0"/>
                </a:cubicBezTo>
                <a:cubicBezTo>
                  <a:pt x="763513" y="-9204"/>
                  <a:pt x="836231" y="27938"/>
                  <a:pt x="998419" y="0"/>
                </a:cubicBezTo>
                <a:cubicBezTo>
                  <a:pt x="1160607" y="-27938"/>
                  <a:pt x="1411815" y="47550"/>
                  <a:pt x="1687803" y="0"/>
                </a:cubicBezTo>
                <a:cubicBezTo>
                  <a:pt x="1963791" y="-47550"/>
                  <a:pt x="2078127" y="60915"/>
                  <a:pt x="2234557" y="0"/>
                </a:cubicBezTo>
                <a:cubicBezTo>
                  <a:pt x="2390987" y="-60915"/>
                  <a:pt x="2653974" y="17722"/>
                  <a:pt x="2781310" y="0"/>
                </a:cubicBezTo>
                <a:cubicBezTo>
                  <a:pt x="2908646" y="-17722"/>
                  <a:pt x="3252360" y="44672"/>
                  <a:pt x="3470694" y="0"/>
                </a:cubicBezTo>
                <a:cubicBezTo>
                  <a:pt x="3689028" y="-44672"/>
                  <a:pt x="3816856" y="45176"/>
                  <a:pt x="3969904" y="0"/>
                </a:cubicBezTo>
                <a:cubicBezTo>
                  <a:pt x="4122952" y="-45176"/>
                  <a:pt x="4506777" y="122"/>
                  <a:pt x="4754376" y="0"/>
                </a:cubicBezTo>
                <a:cubicBezTo>
                  <a:pt x="4800650" y="189479"/>
                  <a:pt x="4750389" y="316540"/>
                  <a:pt x="4754376" y="619425"/>
                </a:cubicBezTo>
                <a:cubicBezTo>
                  <a:pt x="4758363" y="922310"/>
                  <a:pt x="4730229" y="1040583"/>
                  <a:pt x="4754376" y="1147083"/>
                </a:cubicBezTo>
                <a:cubicBezTo>
                  <a:pt x="4778523" y="1253583"/>
                  <a:pt x="4718907" y="1579121"/>
                  <a:pt x="4754376" y="1720624"/>
                </a:cubicBezTo>
                <a:cubicBezTo>
                  <a:pt x="4789845" y="1862127"/>
                  <a:pt x="4717516" y="2112009"/>
                  <a:pt x="4754376" y="2294165"/>
                </a:cubicBezTo>
                <a:cubicBezTo>
                  <a:pt x="4659626" y="2323775"/>
                  <a:pt x="4400110" y="2260603"/>
                  <a:pt x="4302710" y="2294165"/>
                </a:cubicBezTo>
                <a:cubicBezTo>
                  <a:pt x="4205310" y="2327727"/>
                  <a:pt x="3908124" y="2254413"/>
                  <a:pt x="3613326" y="2294165"/>
                </a:cubicBezTo>
                <a:cubicBezTo>
                  <a:pt x="3318528" y="2333917"/>
                  <a:pt x="3350180" y="2277899"/>
                  <a:pt x="3114116" y="2294165"/>
                </a:cubicBezTo>
                <a:cubicBezTo>
                  <a:pt x="2878052" y="2310431"/>
                  <a:pt x="2685085" y="2285672"/>
                  <a:pt x="2519819" y="2294165"/>
                </a:cubicBezTo>
                <a:cubicBezTo>
                  <a:pt x="2354553" y="2302658"/>
                  <a:pt x="2019590" y="2228400"/>
                  <a:pt x="1830435" y="2294165"/>
                </a:cubicBezTo>
                <a:cubicBezTo>
                  <a:pt x="1641280" y="2359930"/>
                  <a:pt x="1408381" y="2278412"/>
                  <a:pt x="1236138" y="2294165"/>
                </a:cubicBezTo>
                <a:cubicBezTo>
                  <a:pt x="1063895" y="2309918"/>
                  <a:pt x="984897" y="2281372"/>
                  <a:pt x="784472" y="2294165"/>
                </a:cubicBezTo>
                <a:cubicBezTo>
                  <a:pt x="584047" y="2306958"/>
                  <a:pt x="183787" y="2208037"/>
                  <a:pt x="0" y="2294165"/>
                </a:cubicBezTo>
                <a:cubicBezTo>
                  <a:pt x="-49021" y="2058458"/>
                  <a:pt x="23933" y="1817253"/>
                  <a:pt x="0" y="1674740"/>
                </a:cubicBezTo>
                <a:cubicBezTo>
                  <a:pt x="-23933" y="1532227"/>
                  <a:pt x="28186" y="1213355"/>
                  <a:pt x="0" y="1055316"/>
                </a:cubicBezTo>
                <a:cubicBezTo>
                  <a:pt x="-28186" y="897277"/>
                  <a:pt x="52452" y="410690"/>
                  <a:pt x="0" y="0"/>
                </a:cubicBezTo>
                <a:close/>
              </a:path>
            </a:pathLst>
          </a:custGeom>
          <a:solidFill>
            <a:schemeClr val="accent1">
              <a:lumMod val="20000"/>
              <a:lumOff val="80000"/>
            </a:schemeClr>
          </a:solidFill>
          <a:ln w="2222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Palatino" pitchFamily="2" charset="77"/>
                <a:ea typeface="Palatino" pitchFamily="2" charset="77"/>
              </a:rPr>
              <a:t>Each cell must contain a number from {1, …, 9}</a:t>
            </a:r>
          </a:p>
          <a:p>
            <a:pPr algn="ctr"/>
            <a:endParaRPr lang="en-US" sz="2400" dirty="0">
              <a:solidFill>
                <a:schemeClr val="tx1"/>
              </a:solidFill>
              <a:latin typeface="Palatino" pitchFamily="2" charset="77"/>
              <a:ea typeface="Palatino" pitchFamily="2" charset="77"/>
            </a:endParaRPr>
          </a:p>
          <a:p>
            <a:pPr algn="ctr"/>
            <a:endParaRPr lang="en-US" sz="2400" dirty="0">
              <a:solidFill>
                <a:schemeClr val="tx1"/>
              </a:solidFill>
              <a:latin typeface="Palatino" pitchFamily="2" charset="77"/>
              <a:ea typeface="Palatino" pitchFamily="2" charset="77"/>
            </a:endParaRPr>
          </a:p>
          <a:p>
            <a:pPr algn="ctr"/>
            <a:endParaRPr lang="en-US" sz="2400" dirty="0">
              <a:solidFill>
                <a:schemeClr val="tx1"/>
              </a:solidFill>
              <a:latin typeface="Palatino" pitchFamily="2" charset="77"/>
              <a:ea typeface="Palatino" pitchFamily="2" charset="77"/>
            </a:endParaRPr>
          </a:p>
          <a:p>
            <a:pPr algn="ctr"/>
            <a:endParaRPr lang="en-US" sz="2400" dirty="0">
              <a:solidFill>
                <a:schemeClr val="tx1"/>
              </a:solidFill>
              <a:latin typeface="Palatino" pitchFamily="2" charset="77"/>
              <a:ea typeface="Palatino" pitchFamily="2" charset="77"/>
            </a:endParaRPr>
          </a:p>
        </p:txBody>
      </p:sp>
      <p:sp>
        <p:nvSpPr>
          <p:cNvPr id="9" name="Title 1">
            <a:extLst>
              <a:ext uri="{FF2B5EF4-FFF2-40B4-BE49-F238E27FC236}">
                <a16:creationId xmlns:a16="http://schemas.microsoft.com/office/drawing/2014/main" id="{37BA9BE8-C682-17E1-BFA0-9F4EE22BB143}"/>
              </a:ext>
            </a:extLst>
          </p:cNvPr>
          <p:cNvSpPr>
            <a:spLocks noGrp="1"/>
          </p:cNvSpPr>
          <p:nvPr>
            <p:ph type="title"/>
          </p:nvPr>
        </p:nvSpPr>
        <p:spPr>
          <a:xfrm>
            <a:off x="879062" y="11975"/>
            <a:ext cx="10515600" cy="1325563"/>
          </a:xfrm>
        </p:spPr>
        <p:txBody>
          <a:bodyPr/>
          <a:lstStyle/>
          <a:p>
            <a:pPr algn="ctr"/>
            <a:r>
              <a:rPr lang="en-US" b="1" dirty="0">
                <a:latin typeface="Palatino" pitchFamily="2" charset="77"/>
                <a:ea typeface="Palatino" pitchFamily="2" charset="77"/>
              </a:rPr>
              <a:t>Sudoku Constraints</a:t>
            </a:r>
          </a:p>
        </p:txBody>
      </p:sp>
      <p:sp>
        <p:nvSpPr>
          <p:cNvPr id="12" name="Rectangle 11">
            <a:extLst>
              <a:ext uri="{FF2B5EF4-FFF2-40B4-BE49-F238E27FC236}">
                <a16:creationId xmlns:a16="http://schemas.microsoft.com/office/drawing/2014/main" id="{616AA8C0-BAB6-9DFF-1F82-2F6E5A5F1B59}"/>
              </a:ext>
            </a:extLst>
          </p:cNvPr>
          <p:cNvSpPr/>
          <p:nvPr/>
        </p:nvSpPr>
        <p:spPr>
          <a:xfrm>
            <a:off x="903825" y="2264457"/>
            <a:ext cx="4105924" cy="1197205"/>
          </a:xfrm>
          <a:custGeom>
            <a:avLst/>
            <a:gdLst>
              <a:gd name="csX0" fmla="*/ 0 w 4105924"/>
              <a:gd name="csY0" fmla="*/ 0 h 1197205"/>
              <a:gd name="csX1" fmla="*/ 504442 w 4105924"/>
              <a:gd name="csY1" fmla="*/ 0 h 1197205"/>
              <a:gd name="csX2" fmla="*/ 1132062 w 4105924"/>
              <a:gd name="csY2" fmla="*/ 0 h 1197205"/>
              <a:gd name="csX3" fmla="*/ 1677563 w 4105924"/>
              <a:gd name="csY3" fmla="*/ 0 h 1197205"/>
              <a:gd name="csX4" fmla="*/ 2182005 w 4105924"/>
              <a:gd name="csY4" fmla="*/ 0 h 1197205"/>
              <a:gd name="csX5" fmla="*/ 2809625 w 4105924"/>
              <a:gd name="csY5" fmla="*/ 0 h 1197205"/>
              <a:gd name="csX6" fmla="*/ 3396186 w 4105924"/>
              <a:gd name="csY6" fmla="*/ 0 h 1197205"/>
              <a:gd name="csX7" fmla="*/ 4105924 w 4105924"/>
              <a:gd name="csY7" fmla="*/ 0 h 1197205"/>
              <a:gd name="csX8" fmla="*/ 4105924 w 4105924"/>
              <a:gd name="csY8" fmla="*/ 622547 h 1197205"/>
              <a:gd name="csX9" fmla="*/ 4105924 w 4105924"/>
              <a:gd name="csY9" fmla="*/ 1197205 h 1197205"/>
              <a:gd name="csX10" fmla="*/ 3601482 w 4105924"/>
              <a:gd name="csY10" fmla="*/ 1197205 h 1197205"/>
              <a:gd name="csX11" fmla="*/ 3138099 w 4105924"/>
              <a:gd name="csY11" fmla="*/ 1197205 h 1197205"/>
              <a:gd name="csX12" fmla="*/ 2510479 w 4105924"/>
              <a:gd name="csY12" fmla="*/ 1197205 h 1197205"/>
              <a:gd name="csX13" fmla="*/ 2006037 w 4105924"/>
              <a:gd name="csY13" fmla="*/ 1197205 h 1197205"/>
              <a:gd name="csX14" fmla="*/ 1378417 w 4105924"/>
              <a:gd name="csY14" fmla="*/ 1197205 h 1197205"/>
              <a:gd name="csX15" fmla="*/ 709738 w 4105924"/>
              <a:gd name="csY15" fmla="*/ 1197205 h 1197205"/>
              <a:gd name="csX16" fmla="*/ 0 w 4105924"/>
              <a:gd name="csY16" fmla="*/ 1197205 h 1197205"/>
              <a:gd name="csX17" fmla="*/ 0 w 4105924"/>
              <a:gd name="csY17" fmla="*/ 574658 h 1197205"/>
              <a:gd name="csX18" fmla="*/ 0 w 4105924"/>
              <a:gd name="csY18" fmla="*/ 0 h 11972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105924" h="1197205" fill="none" extrusionOk="0">
                <a:moveTo>
                  <a:pt x="0" y="0"/>
                </a:moveTo>
                <a:cubicBezTo>
                  <a:pt x="153979" y="-55845"/>
                  <a:pt x="389194" y="13503"/>
                  <a:pt x="504442" y="0"/>
                </a:cubicBezTo>
                <a:cubicBezTo>
                  <a:pt x="619690" y="-13503"/>
                  <a:pt x="823876" y="2674"/>
                  <a:pt x="1132062" y="0"/>
                </a:cubicBezTo>
                <a:cubicBezTo>
                  <a:pt x="1440248" y="-2674"/>
                  <a:pt x="1454337" y="16134"/>
                  <a:pt x="1677563" y="0"/>
                </a:cubicBezTo>
                <a:cubicBezTo>
                  <a:pt x="1900789" y="-16134"/>
                  <a:pt x="2072171" y="4480"/>
                  <a:pt x="2182005" y="0"/>
                </a:cubicBezTo>
                <a:cubicBezTo>
                  <a:pt x="2291839" y="-4480"/>
                  <a:pt x="2574335" y="21415"/>
                  <a:pt x="2809625" y="0"/>
                </a:cubicBezTo>
                <a:cubicBezTo>
                  <a:pt x="3044915" y="-21415"/>
                  <a:pt x="3178541" y="1275"/>
                  <a:pt x="3396186" y="0"/>
                </a:cubicBezTo>
                <a:cubicBezTo>
                  <a:pt x="3613831" y="-1275"/>
                  <a:pt x="3858980" y="76654"/>
                  <a:pt x="4105924" y="0"/>
                </a:cubicBezTo>
                <a:cubicBezTo>
                  <a:pt x="4137842" y="239149"/>
                  <a:pt x="4067298" y="439739"/>
                  <a:pt x="4105924" y="622547"/>
                </a:cubicBezTo>
                <a:cubicBezTo>
                  <a:pt x="4144550" y="805355"/>
                  <a:pt x="4090365" y="977530"/>
                  <a:pt x="4105924" y="1197205"/>
                </a:cubicBezTo>
                <a:cubicBezTo>
                  <a:pt x="4000525" y="1251291"/>
                  <a:pt x="3728603" y="1165938"/>
                  <a:pt x="3601482" y="1197205"/>
                </a:cubicBezTo>
                <a:cubicBezTo>
                  <a:pt x="3474361" y="1228472"/>
                  <a:pt x="3292106" y="1157878"/>
                  <a:pt x="3138099" y="1197205"/>
                </a:cubicBezTo>
                <a:cubicBezTo>
                  <a:pt x="2984092" y="1236532"/>
                  <a:pt x="2766379" y="1171079"/>
                  <a:pt x="2510479" y="1197205"/>
                </a:cubicBezTo>
                <a:cubicBezTo>
                  <a:pt x="2254579" y="1223331"/>
                  <a:pt x="2221298" y="1158400"/>
                  <a:pt x="2006037" y="1197205"/>
                </a:cubicBezTo>
                <a:cubicBezTo>
                  <a:pt x="1790776" y="1236010"/>
                  <a:pt x="1662778" y="1183521"/>
                  <a:pt x="1378417" y="1197205"/>
                </a:cubicBezTo>
                <a:cubicBezTo>
                  <a:pt x="1094056" y="1210889"/>
                  <a:pt x="957176" y="1148420"/>
                  <a:pt x="709738" y="1197205"/>
                </a:cubicBezTo>
                <a:cubicBezTo>
                  <a:pt x="462300" y="1245990"/>
                  <a:pt x="219027" y="1136389"/>
                  <a:pt x="0" y="1197205"/>
                </a:cubicBezTo>
                <a:cubicBezTo>
                  <a:pt x="-54728" y="972039"/>
                  <a:pt x="17999" y="800900"/>
                  <a:pt x="0" y="574658"/>
                </a:cubicBezTo>
                <a:cubicBezTo>
                  <a:pt x="-17999" y="348416"/>
                  <a:pt x="47966" y="180159"/>
                  <a:pt x="0" y="0"/>
                </a:cubicBezTo>
                <a:close/>
              </a:path>
              <a:path w="4105924" h="1197205" stroke="0" extrusionOk="0">
                <a:moveTo>
                  <a:pt x="0" y="0"/>
                </a:moveTo>
                <a:cubicBezTo>
                  <a:pt x="180234" y="-5844"/>
                  <a:pt x="434708" y="28218"/>
                  <a:pt x="545501" y="0"/>
                </a:cubicBezTo>
                <a:cubicBezTo>
                  <a:pt x="656294" y="-28218"/>
                  <a:pt x="799638" y="41973"/>
                  <a:pt x="1008884" y="0"/>
                </a:cubicBezTo>
                <a:cubicBezTo>
                  <a:pt x="1218130" y="-41973"/>
                  <a:pt x="1444763" y="23644"/>
                  <a:pt x="1677563" y="0"/>
                </a:cubicBezTo>
                <a:cubicBezTo>
                  <a:pt x="1910363" y="-23644"/>
                  <a:pt x="2081480" y="19794"/>
                  <a:pt x="2223065" y="0"/>
                </a:cubicBezTo>
                <a:cubicBezTo>
                  <a:pt x="2364650" y="-19794"/>
                  <a:pt x="2525572" y="64035"/>
                  <a:pt x="2768566" y="0"/>
                </a:cubicBezTo>
                <a:cubicBezTo>
                  <a:pt x="3011560" y="-64035"/>
                  <a:pt x="3163025" y="25035"/>
                  <a:pt x="3437245" y="0"/>
                </a:cubicBezTo>
                <a:cubicBezTo>
                  <a:pt x="3711465" y="-25035"/>
                  <a:pt x="3823512" y="23127"/>
                  <a:pt x="4105924" y="0"/>
                </a:cubicBezTo>
                <a:cubicBezTo>
                  <a:pt x="4180513" y="152921"/>
                  <a:pt x="4051994" y="409752"/>
                  <a:pt x="4105924" y="622547"/>
                </a:cubicBezTo>
                <a:cubicBezTo>
                  <a:pt x="4159854" y="835342"/>
                  <a:pt x="4095820" y="1033847"/>
                  <a:pt x="4105924" y="1197205"/>
                </a:cubicBezTo>
                <a:cubicBezTo>
                  <a:pt x="3940392" y="1246289"/>
                  <a:pt x="3740432" y="1176494"/>
                  <a:pt x="3601482" y="1197205"/>
                </a:cubicBezTo>
                <a:cubicBezTo>
                  <a:pt x="3462532" y="1217916"/>
                  <a:pt x="3256915" y="1127797"/>
                  <a:pt x="3014921" y="1197205"/>
                </a:cubicBezTo>
                <a:cubicBezTo>
                  <a:pt x="2772927" y="1266613"/>
                  <a:pt x="2728452" y="1167706"/>
                  <a:pt x="2469420" y="1197205"/>
                </a:cubicBezTo>
                <a:cubicBezTo>
                  <a:pt x="2210388" y="1226704"/>
                  <a:pt x="2132092" y="1136073"/>
                  <a:pt x="1800741" y="1197205"/>
                </a:cubicBezTo>
                <a:cubicBezTo>
                  <a:pt x="1469390" y="1258337"/>
                  <a:pt x="1393978" y="1157777"/>
                  <a:pt x="1132062" y="1197205"/>
                </a:cubicBezTo>
                <a:cubicBezTo>
                  <a:pt x="870146" y="1236633"/>
                  <a:pt x="873881" y="1194363"/>
                  <a:pt x="627620" y="1197205"/>
                </a:cubicBezTo>
                <a:cubicBezTo>
                  <a:pt x="381359" y="1200047"/>
                  <a:pt x="236949" y="1177227"/>
                  <a:pt x="0" y="1197205"/>
                </a:cubicBezTo>
                <a:cubicBezTo>
                  <a:pt x="-12949" y="1046436"/>
                  <a:pt x="26184" y="710076"/>
                  <a:pt x="0" y="574658"/>
                </a:cubicBezTo>
                <a:cubicBezTo>
                  <a:pt x="-26184" y="439240"/>
                  <a:pt x="48853" y="123021"/>
                  <a:pt x="0" y="0"/>
                </a:cubicBezTo>
                <a:close/>
              </a:path>
            </a:pathLst>
          </a:custGeom>
          <a:solidFill>
            <a:schemeClr val="bg1"/>
          </a:solidFill>
          <a:ln w="2222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8170BED-4964-ADD3-AE65-5D40D10916CA}"/>
              </a:ext>
            </a:extLst>
          </p:cNvPr>
          <p:cNvSpPr/>
          <p:nvPr/>
        </p:nvSpPr>
        <p:spPr>
          <a:xfrm>
            <a:off x="552405" y="3984174"/>
            <a:ext cx="4754376" cy="2294165"/>
          </a:xfrm>
          <a:custGeom>
            <a:avLst/>
            <a:gdLst>
              <a:gd name="csX0" fmla="*/ 0 w 4754376"/>
              <a:gd name="csY0" fmla="*/ 0 h 2294165"/>
              <a:gd name="csX1" fmla="*/ 546753 w 4754376"/>
              <a:gd name="csY1" fmla="*/ 0 h 2294165"/>
              <a:gd name="csX2" fmla="*/ 1141050 w 4754376"/>
              <a:gd name="csY2" fmla="*/ 0 h 2294165"/>
              <a:gd name="csX3" fmla="*/ 1830435 w 4754376"/>
              <a:gd name="csY3" fmla="*/ 0 h 2294165"/>
              <a:gd name="csX4" fmla="*/ 2472276 w 4754376"/>
              <a:gd name="csY4" fmla="*/ 0 h 2294165"/>
              <a:gd name="csX5" fmla="*/ 2923941 w 4754376"/>
              <a:gd name="csY5" fmla="*/ 0 h 2294165"/>
              <a:gd name="csX6" fmla="*/ 3470694 w 4754376"/>
              <a:gd name="csY6" fmla="*/ 0 h 2294165"/>
              <a:gd name="csX7" fmla="*/ 4160079 w 4754376"/>
              <a:gd name="csY7" fmla="*/ 0 h 2294165"/>
              <a:gd name="csX8" fmla="*/ 4754376 w 4754376"/>
              <a:gd name="csY8" fmla="*/ 0 h 2294165"/>
              <a:gd name="csX9" fmla="*/ 4754376 w 4754376"/>
              <a:gd name="csY9" fmla="*/ 596483 h 2294165"/>
              <a:gd name="csX10" fmla="*/ 4754376 w 4754376"/>
              <a:gd name="csY10" fmla="*/ 1101199 h 2294165"/>
              <a:gd name="csX11" fmla="*/ 4754376 w 4754376"/>
              <a:gd name="csY11" fmla="*/ 1628857 h 2294165"/>
              <a:gd name="csX12" fmla="*/ 4754376 w 4754376"/>
              <a:gd name="csY12" fmla="*/ 2294165 h 2294165"/>
              <a:gd name="csX13" fmla="*/ 4255167 w 4754376"/>
              <a:gd name="csY13" fmla="*/ 2294165 h 2294165"/>
              <a:gd name="csX14" fmla="*/ 3803501 w 4754376"/>
              <a:gd name="csY14" fmla="*/ 2294165 h 2294165"/>
              <a:gd name="csX15" fmla="*/ 3351835 w 4754376"/>
              <a:gd name="csY15" fmla="*/ 2294165 h 2294165"/>
              <a:gd name="csX16" fmla="*/ 2709994 w 4754376"/>
              <a:gd name="csY16" fmla="*/ 2294165 h 2294165"/>
              <a:gd name="csX17" fmla="*/ 2258329 w 4754376"/>
              <a:gd name="csY17" fmla="*/ 2294165 h 2294165"/>
              <a:gd name="csX18" fmla="*/ 1664032 w 4754376"/>
              <a:gd name="csY18" fmla="*/ 2294165 h 2294165"/>
              <a:gd name="csX19" fmla="*/ 1164822 w 4754376"/>
              <a:gd name="csY19" fmla="*/ 2294165 h 2294165"/>
              <a:gd name="csX20" fmla="*/ 570525 w 4754376"/>
              <a:gd name="csY20" fmla="*/ 2294165 h 2294165"/>
              <a:gd name="csX21" fmla="*/ 0 w 4754376"/>
              <a:gd name="csY21" fmla="*/ 2294165 h 2294165"/>
              <a:gd name="csX22" fmla="*/ 0 w 4754376"/>
              <a:gd name="csY22" fmla="*/ 1720624 h 2294165"/>
              <a:gd name="csX23" fmla="*/ 0 w 4754376"/>
              <a:gd name="csY23" fmla="*/ 1170024 h 2294165"/>
              <a:gd name="csX24" fmla="*/ 0 w 4754376"/>
              <a:gd name="csY24" fmla="*/ 619425 h 2294165"/>
              <a:gd name="csX25" fmla="*/ 0 w 4754376"/>
              <a:gd name="csY25" fmla="*/ 0 h 22941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754376" h="2294165" fill="none" extrusionOk="0">
                <a:moveTo>
                  <a:pt x="0" y="0"/>
                </a:moveTo>
                <a:cubicBezTo>
                  <a:pt x="191294" y="-33998"/>
                  <a:pt x="358012" y="30769"/>
                  <a:pt x="546753" y="0"/>
                </a:cubicBezTo>
                <a:cubicBezTo>
                  <a:pt x="735494" y="-30769"/>
                  <a:pt x="918948" y="24564"/>
                  <a:pt x="1141050" y="0"/>
                </a:cubicBezTo>
                <a:cubicBezTo>
                  <a:pt x="1363152" y="-24564"/>
                  <a:pt x="1659362" y="82075"/>
                  <a:pt x="1830435" y="0"/>
                </a:cubicBezTo>
                <a:cubicBezTo>
                  <a:pt x="2001509" y="-82075"/>
                  <a:pt x="2219847" y="8685"/>
                  <a:pt x="2472276" y="0"/>
                </a:cubicBezTo>
                <a:cubicBezTo>
                  <a:pt x="2724705" y="-8685"/>
                  <a:pt x="2751849" y="18161"/>
                  <a:pt x="2923941" y="0"/>
                </a:cubicBezTo>
                <a:cubicBezTo>
                  <a:pt x="3096033" y="-18161"/>
                  <a:pt x="3313075" y="39208"/>
                  <a:pt x="3470694" y="0"/>
                </a:cubicBezTo>
                <a:cubicBezTo>
                  <a:pt x="3628313" y="-39208"/>
                  <a:pt x="3816739" y="81106"/>
                  <a:pt x="4160079" y="0"/>
                </a:cubicBezTo>
                <a:cubicBezTo>
                  <a:pt x="4503419" y="-81106"/>
                  <a:pt x="4548100" y="51672"/>
                  <a:pt x="4754376" y="0"/>
                </a:cubicBezTo>
                <a:cubicBezTo>
                  <a:pt x="4795984" y="245837"/>
                  <a:pt x="4698380" y="346214"/>
                  <a:pt x="4754376" y="596483"/>
                </a:cubicBezTo>
                <a:cubicBezTo>
                  <a:pt x="4810372" y="846752"/>
                  <a:pt x="4747245" y="927724"/>
                  <a:pt x="4754376" y="1101199"/>
                </a:cubicBezTo>
                <a:cubicBezTo>
                  <a:pt x="4761507" y="1274674"/>
                  <a:pt x="4704397" y="1503680"/>
                  <a:pt x="4754376" y="1628857"/>
                </a:cubicBezTo>
                <a:cubicBezTo>
                  <a:pt x="4804355" y="1754034"/>
                  <a:pt x="4740874" y="2013345"/>
                  <a:pt x="4754376" y="2294165"/>
                </a:cubicBezTo>
                <a:cubicBezTo>
                  <a:pt x="4615670" y="2311480"/>
                  <a:pt x="4451844" y="2239306"/>
                  <a:pt x="4255167" y="2294165"/>
                </a:cubicBezTo>
                <a:cubicBezTo>
                  <a:pt x="4058490" y="2349024"/>
                  <a:pt x="3994446" y="2273906"/>
                  <a:pt x="3803501" y="2294165"/>
                </a:cubicBezTo>
                <a:cubicBezTo>
                  <a:pt x="3612556" y="2314424"/>
                  <a:pt x="3543920" y="2247775"/>
                  <a:pt x="3351835" y="2294165"/>
                </a:cubicBezTo>
                <a:cubicBezTo>
                  <a:pt x="3159750" y="2340555"/>
                  <a:pt x="2934774" y="2238194"/>
                  <a:pt x="2709994" y="2294165"/>
                </a:cubicBezTo>
                <a:cubicBezTo>
                  <a:pt x="2485214" y="2350136"/>
                  <a:pt x="2400312" y="2287424"/>
                  <a:pt x="2258329" y="2294165"/>
                </a:cubicBezTo>
                <a:cubicBezTo>
                  <a:pt x="2116347" y="2300906"/>
                  <a:pt x="1900897" y="2269518"/>
                  <a:pt x="1664032" y="2294165"/>
                </a:cubicBezTo>
                <a:cubicBezTo>
                  <a:pt x="1427167" y="2318812"/>
                  <a:pt x="1317720" y="2288610"/>
                  <a:pt x="1164822" y="2294165"/>
                </a:cubicBezTo>
                <a:cubicBezTo>
                  <a:pt x="1011924" y="2299720"/>
                  <a:pt x="694222" y="2248210"/>
                  <a:pt x="570525" y="2294165"/>
                </a:cubicBezTo>
                <a:cubicBezTo>
                  <a:pt x="446828" y="2340120"/>
                  <a:pt x="162133" y="2277020"/>
                  <a:pt x="0" y="2294165"/>
                </a:cubicBezTo>
                <a:cubicBezTo>
                  <a:pt x="-16477" y="2113063"/>
                  <a:pt x="6791" y="1973748"/>
                  <a:pt x="0" y="1720624"/>
                </a:cubicBezTo>
                <a:cubicBezTo>
                  <a:pt x="-6791" y="1467500"/>
                  <a:pt x="13225" y="1299394"/>
                  <a:pt x="0" y="1170024"/>
                </a:cubicBezTo>
                <a:cubicBezTo>
                  <a:pt x="-13225" y="1040654"/>
                  <a:pt x="22832" y="765495"/>
                  <a:pt x="0" y="619425"/>
                </a:cubicBezTo>
                <a:cubicBezTo>
                  <a:pt x="-22832" y="473355"/>
                  <a:pt x="45144" y="268559"/>
                  <a:pt x="0" y="0"/>
                </a:cubicBezTo>
                <a:close/>
              </a:path>
              <a:path w="4754376" h="2294165" stroke="0" extrusionOk="0">
                <a:moveTo>
                  <a:pt x="0" y="0"/>
                </a:moveTo>
                <a:cubicBezTo>
                  <a:pt x="269394" y="-53938"/>
                  <a:pt x="329993" y="9204"/>
                  <a:pt x="546753" y="0"/>
                </a:cubicBezTo>
                <a:cubicBezTo>
                  <a:pt x="763513" y="-9204"/>
                  <a:pt x="836231" y="27938"/>
                  <a:pt x="998419" y="0"/>
                </a:cubicBezTo>
                <a:cubicBezTo>
                  <a:pt x="1160607" y="-27938"/>
                  <a:pt x="1411815" y="47550"/>
                  <a:pt x="1687803" y="0"/>
                </a:cubicBezTo>
                <a:cubicBezTo>
                  <a:pt x="1963791" y="-47550"/>
                  <a:pt x="2078127" y="60915"/>
                  <a:pt x="2234557" y="0"/>
                </a:cubicBezTo>
                <a:cubicBezTo>
                  <a:pt x="2390987" y="-60915"/>
                  <a:pt x="2653974" y="17722"/>
                  <a:pt x="2781310" y="0"/>
                </a:cubicBezTo>
                <a:cubicBezTo>
                  <a:pt x="2908646" y="-17722"/>
                  <a:pt x="3252360" y="44672"/>
                  <a:pt x="3470694" y="0"/>
                </a:cubicBezTo>
                <a:cubicBezTo>
                  <a:pt x="3689028" y="-44672"/>
                  <a:pt x="3816856" y="45176"/>
                  <a:pt x="3969904" y="0"/>
                </a:cubicBezTo>
                <a:cubicBezTo>
                  <a:pt x="4122952" y="-45176"/>
                  <a:pt x="4506777" y="122"/>
                  <a:pt x="4754376" y="0"/>
                </a:cubicBezTo>
                <a:cubicBezTo>
                  <a:pt x="4800650" y="189479"/>
                  <a:pt x="4750389" y="316540"/>
                  <a:pt x="4754376" y="619425"/>
                </a:cubicBezTo>
                <a:cubicBezTo>
                  <a:pt x="4758363" y="922310"/>
                  <a:pt x="4730229" y="1040583"/>
                  <a:pt x="4754376" y="1147083"/>
                </a:cubicBezTo>
                <a:cubicBezTo>
                  <a:pt x="4778523" y="1253583"/>
                  <a:pt x="4718907" y="1579121"/>
                  <a:pt x="4754376" y="1720624"/>
                </a:cubicBezTo>
                <a:cubicBezTo>
                  <a:pt x="4789845" y="1862127"/>
                  <a:pt x="4717516" y="2112009"/>
                  <a:pt x="4754376" y="2294165"/>
                </a:cubicBezTo>
                <a:cubicBezTo>
                  <a:pt x="4659626" y="2323775"/>
                  <a:pt x="4400110" y="2260603"/>
                  <a:pt x="4302710" y="2294165"/>
                </a:cubicBezTo>
                <a:cubicBezTo>
                  <a:pt x="4205310" y="2327727"/>
                  <a:pt x="3908124" y="2254413"/>
                  <a:pt x="3613326" y="2294165"/>
                </a:cubicBezTo>
                <a:cubicBezTo>
                  <a:pt x="3318528" y="2333917"/>
                  <a:pt x="3350180" y="2277899"/>
                  <a:pt x="3114116" y="2294165"/>
                </a:cubicBezTo>
                <a:cubicBezTo>
                  <a:pt x="2878052" y="2310431"/>
                  <a:pt x="2685085" y="2285672"/>
                  <a:pt x="2519819" y="2294165"/>
                </a:cubicBezTo>
                <a:cubicBezTo>
                  <a:pt x="2354553" y="2302658"/>
                  <a:pt x="2019590" y="2228400"/>
                  <a:pt x="1830435" y="2294165"/>
                </a:cubicBezTo>
                <a:cubicBezTo>
                  <a:pt x="1641280" y="2359930"/>
                  <a:pt x="1408381" y="2278412"/>
                  <a:pt x="1236138" y="2294165"/>
                </a:cubicBezTo>
                <a:cubicBezTo>
                  <a:pt x="1063895" y="2309918"/>
                  <a:pt x="984897" y="2281372"/>
                  <a:pt x="784472" y="2294165"/>
                </a:cubicBezTo>
                <a:cubicBezTo>
                  <a:pt x="584047" y="2306958"/>
                  <a:pt x="183787" y="2208037"/>
                  <a:pt x="0" y="2294165"/>
                </a:cubicBezTo>
                <a:cubicBezTo>
                  <a:pt x="-49021" y="2058458"/>
                  <a:pt x="23933" y="1817253"/>
                  <a:pt x="0" y="1674740"/>
                </a:cubicBezTo>
                <a:cubicBezTo>
                  <a:pt x="-23933" y="1532227"/>
                  <a:pt x="28186" y="1213355"/>
                  <a:pt x="0" y="1055316"/>
                </a:cubicBezTo>
                <a:cubicBezTo>
                  <a:pt x="-28186" y="897277"/>
                  <a:pt x="52452" y="410690"/>
                  <a:pt x="0" y="0"/>
                </a:cubicBezTo>
                <a:close/>
              </a:path>
            </a:pathLst>
          </a:custGeom>
          <a:solidFill>
            <a:schemeClr val="accent1">
              <a:lumMod val="20000"/>
              <a:lumOff val="80000"/>
            </a:schemeClr>
          </a:solidFill>
          <a:ln w="2222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ctr"/>
            <a:r>
              <a:rPr lang="en-US" sz="2400" dirty="0">
                <a:solidFill>
                  <a:schemeClr val="tx1"/>
                </a:solidFill>
                <a:latin typeface="Palatino" pitchFamily="2" charset="77"/>
                <a:ea typeface="Palatino" pitchFamily="2" charset="77"/>
              </a:rPr>
              <a:t>Respect clues!</a:t>
            </a:r>
          </a:p>
          <a:p>
            <a:pPr algn="ctr"/>
            <a:endParaRPr lang="en-US" sz="2400" dirty="0">
              <a:solidFill>
                <a:schemeClr val="tx1"/>
              </a:solidFill>
              <a:latin typeface="Palatino" pitchFamily="2" charset="77"/>
              <a:ea typeface="Palatino" pitchFamily="2" charset="77"/>
            </a:endParaRPr>
          </a:p>
          <a:p>
            <a:pPr algn="ctr"/>
            <a:endParaRPr lang="en-US" sz="2400" dirty="0">
              <a:solidFill>
                <a:schemeClr val="tx1"/>
              </a:solidFill>
              <a:latin typeface="Palatino" pitchFamily="2" charset="77"/>
              <a:ea typeface="Palatino" pitchFamily="2" charset="77"/>
            </a:endParaRPr>
          </a:p>
          <a:p>
            <a:pPr algn="ctr"/>
            <a:endParaRPr lang="en-US" sz="2400" dirty="0">
              <a:solidFill>
                <a:schemeClr val="tx1"/>
              </a:solidFill>
              <a:latin typeface="Palatino" pitchFamily="2" charset="77"/>
              <a:ea typeface="Palatino" pitchFamily="2" charset="77"/>
            </a:endParaRPr>
          </a:p>
          <a:p>
            <a:pPr algn="ctr"/>
            <a:endParaRPr lang="en-US" sz="2400" dirty="0">
              <a:solidFill>
                <a:schemeClr val="tx1"/>
              </a:solidFill>
              <a:latin typeface="Palatino" pitchFamily="2" charset="77"/>
              <a:ea typeface="Palatino" pitchFamily="2" charset="77"/>
            </a:endParaRPr>
          </a:p>
        </p:txBody>
      </p:sp>
      <p:sp>
        <p:nvSpPr>
          <p:cNvPr id="15" name="Rectangle 14">
            <a:extLst>
              <a:ext uri="{FF2B5EF4-FFF2-40B4-BE49-F238E27FC236}">
                <a16:creationId xmlns:a16="http://schemas.microsoft.com/office/drawing/2014/main" id="{9F23D460-3201-7A51-60FC-E3AD8DD1FC8E}"/>
              </a:ext>
            </a:extLst>
          </p:cNvPr>
          <p:cNvSpPr/>
          <p:nvPr/>
        </p:nvSpPr>
        <p:spPr>
          <a:xfrm>
            <a:off x="734781" y="4787219"/>
            <a:ext cx="4389271" cy="1197205"/>
          </a:xfrm>
          <a:custGeom>
            <a:avLst/>
            <a:gdLst>
              <a:gd name="csX0" fmla="*/ 0 w 4389271"/>
              <a:gd name="csY0" fmla="*/ 0 h 1197205"/>
              <a:gd name="csX1" fmla="*/ 460873 w 4389271"/>
              <a:gd name="csY1" fmla="*/ 0 h 1197205"/>
              <a:gd name="csX2" fmla="*/ 965640 w 4389271"/>
              <a:gd name="csY2" fmla="*/ 0 h 1197205"/>
              <a:gd name="csX3" fmla="*/ 1426513 w 4389271"/>
              <a:gd name="csY3" fmla="*/ 0 h 1197205"/>
              <a:gd name="csX4" fmla="*/ 2019065 w 4389271"/>
              <a:gd name="csY4" fmla="*/ 0 h 1197205"/>
              <a:gd name="csX5" fmla="*/ 2567724 w 4389271"/>
              <a:gd name="csY5" fmla="*/ 0 h 1197205"/>
              <a:gd name="csX6" fmla="*/ 3116382 w 4389271"/>
              <a:gd name="csY6" fmla="*/ 0 h 1197205"/>
              <a:gd name="csX7" fmla="*/ 3752827 w 4389271"/>
              <a:gd name="csY7" fmla="*/ 0 h 1197205"/>
              <a:gd name="csX8" fmla="*/ 4389271 w 4389271"/>
              <a:gd name="csY8" fmla="*/ 0 h 1197205"/>
              <a:gd name="csX9" fmla="*/ 4389271 w 4389271"/>
              <a:gd name="csY9" fmla="*/ 562686 h 1197205"/>
              <a:gd name="csX10" fmla="*/ 4389271 w 4389271"/>
              <a:gd name="csY10" fmla="*/ 1197205 h 1197205"/>
              <a:gd name="csX11" fmla="*/ 3972290 w 4389271"/>
              <a:gd name="csY11" fmla="*/ 1197205 h 1197205"/>
              <a:gd name="csX12" fmla="*/ 3511417 w 4389271"/>
              <a:gd name="csY12" fmla="*/ 1197205 h 1197205"/>
              <a:gd name="csX13" fmla="*/ 2918865 w 4389271"/>
              <a:gd name="csY13" fmla="*/ 1197205 h 1197205"/>
              <a:gd name="csX14" fmla="*/ 2282421 w 4389271"/>
              <a:gd name="csY14" fmla="*/ 1197205 h 1197205"/>
              <a:gd name="csX15" fmla="*/ 1777655 w 4389271"/>
              <a:gd name="csY15" fmla="*/ 1197205 h 1197205"/>
              <a:gd name="csX16" fmla="*/ 1141210 w 4389271"/>
              <a:gd name="csY16" fmla="*/ 1197205 h 1197205"/>
              <a:gd name="csX17" fmla="*/ 680337 w 4389271"/>
              <a:gd name="csY17" fmla="*/ 1197205 h 1197205"/>
              <a:gd name="csX18" fmla="*/ 0 w 4389271"/>
              <a:gd name="csY18" fmla="*/ 1197205 h 1197205"/>
              <a:gd name="csX19" fmla="*/ 0 w 4389271"/>
              <a:gd name="csY19" fmla="*/ 634519 h 1197205"/>
              <a:gd name="csX20" fmla="*/ 0 w 4389271"/>
              <a:gd name="csY20" fmla="*/ 0 h 11972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389271" h="1197205" fill="none" extrusionOk="0">
                <a:moveTo>
                  <a:pt x="0" y="0"/>
                </a:moveTo>
                <a:cubicBezTo>
                  <a:pt x="101029" y="-39907"/>
                  <a:pt x="335047" y="20904"/>
                  <a:pt x="460873" y="0"/>
                </a:cubicBezTo>
                <a:cubicBezTo>
                  <a:pt x="586699" y="-20904"/>
                  <a:pt x="824603" y="46218"/>
                  <a:pt x="965640" y="0"/>
                </a:cubicBezTo>
                <a:cubicBezTo>
                  <a:pt x="1106677" y="-46218"/>
                  <a:pt x="1326632" y="39314"/>
                  <a:pt x="1426513" y="0"/>
                </a:cubicBezTo>
                <a:cubicBezTo>
                  <a:pt x="1526394" y="-39314"/>
                  <a:pt x="1816003" y="48422"/>
                  <a:pt x="2019065" y="0"/>
                </a:cubicBezTo>
                <a:cubicBezTo>
                  <a:pt x="2222127" y="-48422"/>
                  <a:pt x="2332678" y="3009"/>
                  <a:pt x="2567724" y="0"/>
                </a:cubicBezTo>
                <a:cubicBezTo>
                  <a:pt x="2802770" y="-3009"/>
                  <a:pt x="2971903" y="13243"/>
                  <a:pt x="3116382" y="0"/>
                </a:cubicBezTo>
                <a:cubicBezTo>
                  <a:pt x="3260861" y="-13243"/>
                  <a:pt x="3532910" y="45504"/>
                  <a:pt x="3752827" y="0"/>
                </a:cubicBezTo>
                <a:cubicBezTo>
                  <a:pt x="3972745" y="-45504"/>
                  <a:pt x="4180671" y="62971"/>
                  <a:pt x="4389271" y="0"/>
                </a:cubicBezTo>
                <a:cubicBezTo>
                  <a:pt x="4419042" y="274010"/>
                  <a:pt x="4359881" y="438833"/>
                  <a:pt x="4389271" y="562686"/>
                </a:cubicBezTo>
                <a:cubicBezTo>
                  <a:pt x="4418661" y="686539"/>
                  <a:pt x="4343178" y="1055633"/>
                  <a:pt x="4389271" y="1197205"/>
                </a:cubicBezTo>
                <a:cubicBezTo>
                  <a:pt x="4196129" y="1246640"/>
                  <a:pt x="4148300" y="1149413"/>
                  <a:pt x="3972290" y="1197205"/>
                </a:cubicBezTo>
                <a:cubicBezTo>
                  <a:pt x="3796280" y="1244997"/>
                  <a:pt x="3623251" y="1170741"/>
                  <a:pt x="3511417" y="1197205"/>
                </a:cubicBezTo>
                <a:cubicBezTo>
                  <a:pt x="3399583" y="1223669"/>
                  <a:pt x="3174349" y="1147271"/>
                  <a:pt x="2918865" y="1197205"/>
                </a:cubicBezTo>
                <a:cubicBezTo>
                  <a:pt x="2663381" y="1247139"/>
                  <a:pt x="2566885" y="1133303"/>
                  <a:pt x="2282421" y="1197205"/>
                </a:cubicBezTo>
                <a:cubicBezTo>
                  <a:pt x="1997957" y="1261107"/>
                  <a:pt x="1977127" y="1181115"/>
                  <a:pt x="1777655" y="1197205"/>
                </a:cubicBezTo>
                <a:cubicBezTo>
                  <a:pt x="1578183" y="1213295"/>
                  <a:pt x="1442627" y="1131732"/>
                  <a:pt x="1141210" y="1197205"/>
                </a:cubicBezTo>
                <a:cubicBezTo>
                  <a:pt x="839793" y="1262678"/>
                  <a:pt x="901282" y="1146768"/>
                  <a:pt x="680337" y="1197205"/>
                </a:cubicBezTo>
                <a:cubicBezTo>
                  <a:pt x="459392" y="1247642"/>
                  <a:pt x="194590" y="1170059"/>
                  <a:pt x="0" y="1197205"/>
                </a:cubicBezTo>
                <a:cubicBezTo>
                  <a:pt x="-34579" y="925030"/>
                  <a:pt x="43036" y="891289"/>
                  <a:pt x="0" y="634519"/>
                </a:cubicBezTo>
                <a:cubicBezTo>
                  <a:pt x="-43036" y="377749"/>
                  <a:pt x="21406" y="170450"/>
                  <a:pt x="0" y="0"/>
                </a:cubicBezTo>
                <a:close/>
              </a:path>
              <a:path w="4389271" h="1197205" stroke="0" extrusionOk="0">
                <a:moveTo>
                  <a:pt x="0" y="0"/>
                </a:moveTo>
                <a:cubicBezTo>
                  <a:pt x="211237" y="-54812"/>
                  <a:pt x="257435" y="13013"/>
                  <a:pt x="504766" y="0"/>
                </a:cubicBezTo>
                <a:cubicBezTo>
                  <a:pt x="752097" y="-13013"/>
                  <a:pt x="763358" y="24385"/>
                  <a:pt x="921747" y="0"/>
                </a:cubicBezTo>
                <a:cubicBezTo>
                  <a:pt x="1080136" y="-24385"/>
                  <a:pt x="1426822" y="15378"/>
                  <a:pt x="1558191" y="0"/>
                </a:cubicBezTo>
                <a:cubicBezTo>
                  <a:pt x="1689560" y="-15378"/>
                  <a:pt x="1929591" y="29155"/>
                  <a:pt x="2062957" y="0"/>
                </a:cubicBezTo>
                <a:cubicBezTo>
                  <a:pt x="2196323" y="-29155"/>
                  <a:pt x="2441522" y="8527"/>
                  <a:pt x="2567724" y="0"/>
                </a:cubicBezTo>
                <a:cubicBezTo>
                  <a:pt x="2693926" y="-8527"/>
                  <a:pt x="2927006" y="14622"/>
                  <a:pt x="3204168" y="0"/>
                </a:cubicBezTo>
                <a:cubicBezTo>
                  <a:pt x="3481330" y="-14622"/>
                  <a:pt x="3483193" y="28049"/>
                  <a:pt x="3665041" y="0"/>
                </a:cubicBezTo>
                <a:cubicBezTo>
                  <a:pt x="3846889" y="-28049"/>
                  <a:pt x="4115575" y="81778"/>
                  <a:pt x="4389271" y="0"/>
                </a:cubicBezTo>
                <a:cubicBezTo>
                  <a:pt x="4401916" y="283455"/>
                  <a:pt x="4319310" y="376764"/>
                  <a:pt x="4389271" y="622547"/>
                </a:cubicBezTo>
                <a:cubicBezTo>
                  <a:pt x="4459232" y="868330"/>
                  <a:pt x="4328974" y="1039093"/>
                  <a:pt x="4389271" y="1197205"/>
                </a:cubicBezTo>
                <a:cubicBezTo>
                  <a:pt x="4152531" y="1252286"/>
                  <a:pt x="4019936" y="1166249"/>
                  <a:pt x="3840612" y="1197205"/>
                </a:cubicBezTo>
                <a:cubicBezTo>
                  <a:pt x="3661288" y="1228161"/>
                  <a:pt x="3467415" y="1158313"/>
                  <a:pt x="3335846" y="1197205"/>
                </a:cubicBezTo>
                <a:cubicBezTo>
                  <a:pt x="3204277" y="1236097"/>
                  <a:pt x="2967305" y="1132377"/>
                  <a:pt x="2699402" y="1197205"/>
                </a:cubicBezTo>
                <a:cubicBezTo>
                  <a:pt x="2431499" y="1262033"/>
                  <a:pt x="2339914" y="1163563"/>
                  <a:pt x="2062957" y="1197205"/>
                </a:cubicBezTo>
                <a:cubicBezTo>
                  <a:pt x="1786000" y="1230847"/>
                  <a:pt x="1822397" y="1171744"/>
                  <a:pt x="1602084" y="1197205"/>
                </a:cubicBezTo>
                <a:cubicBezTo>
                  <a:pt x="1381771" y="1222666"/>
                  <a:pt x="1279733" y="1182375"/>
                  <a:pt x="1053425" y="1197205"/>
                </a:cubicBezTo>
                <a:cubicBezTo>
                  <a:pt x="827117" y="1212035"/>
                  <a:pt x="281924" y="1157564"/>
                  <a:pt x="0" y="1197205"/>
                </a:cubicBezTo>
                <a:cubicBezTo>
                  <a:pt x="-62646" y="985927"/>
                  <a:pt x="51885" y="840294"/>
                  <a:pt x="0" y="598603"/>
                </a:cubicBezTo>
                <a:cubicBezTo>
                  <a:pt x="-51885" y="356912"/>
                  <a:pt x="60911" y="251385"/>
                  <a:pt x="0" y="0"/>
                </a:cubicBezTo>
                <a:close/>
              </a:path>
            </a:pathLst>
          </a:custGeom>
          <a:solidFill>
            <a:schemeClr val="bg1"/>
          </a:solidFill>
          <a:ln w="2222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C2AC1B3D-8CE0-B376-0EB1-40D1651C712F}"/>
              </a:ext>
            </a:extLst>
          </p:cNvPr>
          <p:cNvPicPr>
            <a:picLocks noChangeAspect="1"/>
          </p:cNvPicPr>
          <p:nvPr/>
        </p:nvPicPr>
        <p:blipFill>
          <a:blip r:embed="rId3"/>
          <a:stretch>
            <a:fillRect/>
          </a:stretch>
        </p:blipFill>
        <p:spPr>
          <a:xfrm>
            <a:off x="1184474" y="2361860"/>
            <a:ext cx="3620598" cy="1002397"/>
          </a:xfrm>
          <a:prstGeom prst="rect">
            <a:avLst/>
          </a:prstGeom>
        </p:spPr>
      </p:pic>
      <p:pic>
        <p:nvPicPr>
          <p:cNvPr id="19" name="Picture 18">
            <a:extLst>
              <a:ext uri="{FF2B5EF4-FFF2-40B4-BE49-F238E27FC236}">
                <a16:creationId xmlns:a16="http://schemas.microsoft.com/office/drawing/2014/main" id="{0CDD5FC4-3AD2-BC44-7FBD-B61968A1FDA3}"/>
              </a:ext>
            </a:extLst>
          </p:cNvPr>
          <p:cNvPicPr>
            <a:picLocks noChangeAspect="1"/>
          </p:cNvPicPr>
          <p:nvPr/>
        </p:nvPicPr>
        <p:blipFill>
          <a:blip r:embed="rId4"/>
          <a:stretch>
            <a:fillRect/>
          </a:stretch>
        </p:blipFill>
        <p:spPr>
          <a:xfrm>
            <a:off x="1018128" y="5149001"/>
            <a:ext cx="3898422" cy="473640"/>
          </a:xfrm>
          <a:prstGeom prst="rect">
            <a:avLst/>
          </a:prstGeom>
        </p:spPr>
      </p:pic>
      <p:pic>
        <p:nvPicPr>
          <p:cNvPr id="20" name="Picture 19">
            <a:extLst>
              <a:ext uri="{FF2B5EF4-FFF2-40B4-BE49-F238E27FC236}">
                <a16:creationId xmlns:a16="http://schemas.microsoft.com/office/drawing/2014/main" id="{2C3DCA8A-252E-968F-31F2-A07BA334DB8E}"/>
              </a:ext>
            </a:extLst>
          </p:cNvPr>
          <p:cNvPicPr>
            <a:picLocks noChangeAspect="1"/>
          </p:cNvPicPr>
          <p:nvPr/>
        </p:nvPicPr>
        <p:blipFill>
          <a:blip r:embed="rId5"/>
          <a:stretch>
            <a:fillRect/>
          </a:stretch>
        </p:blipFill>
        <p:spPr>
          <a:xfrm>
            <a:off x="4968362" y="1235359"/>
            <a:ext cx="7772400" cy="4482378"/>
          </a:xfrm>
          <a:prstGeom prst="rect">
            <a:avLst/>
          </a:prstGeom>
        </p:spPr>
      </p:pic>
    </p:spTree>
    <p:extLst>
      <p:ext uri="{BB962C8B-B14F-4D97-AF65-F5344CB8AC3E}">
        <p14:creationId xmlns:p14="http://schemas.microsoft.com/office/powerpoint/2010/main" val="34904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CC448-40C5-E86E-7E9C-A264C83B569F}"/>
              </a:ext>
            </a:extLst>
          </p:cNvPr>
          <p:cNvSpPr>
            <a:spLocks noGrp="1"/>
          </p:cNvSpPr>
          <p:nvPr>
            <p:ph type="title"/>
          </p:nvPr>
        </p:nvSpPr>
        <p:spPr>
          <a:xfrm>
            <a:off x="696687" y="185993"/>
            <a:ext cx="10515600" cy="1325563"/>
          </a:xfrm>
        </p:spPr>
        <p:txBody>
          <a:bodyPr/>
          <a:lstStyle/>
          <a:p>
            <a:pPr algn="ctr"/>
            <a:r>
              <a:rPr lang="en-US" b="1" dirty="0">
                <a:latin typeface="Palatino" pitchFamily="2" charset="77"/>
                <a:ea typeface="Palatino" pitchFamily="2" charset="77"/>
              </a:rPr>
              <a:t>Sudoku Constraints</a:t>
            </a:r>
            <a:endParaRPr lang="en-US" dirty="0"/>
          </a:p>
        </p:txBody>
      </p:sp>
      <p:sp>
        <p:nvSpPr>
          <p:cNvPr id="4" name="Rectangle 3">
            <a:extLst>
              <a:ext uri="{FF2B5EF4-FFF2-40B4-BE49-F238E27FC236}">
                <a16:creationId xmlns:a16="http://schemas.microsoft.com/office/drawing/2014/main" id="{9DBD6DD5-5A00-B9B2-5178-0C02EF86DE1B}"/>
              </a:ext>
            </a:extLst>
          </p:cNvPr>
          <p:cNvSpPr/>
          <p:nvPr/>
        </p:nvSpPr>
        <p:spPr>
          <a:xfrm>
            <a:off x="979713" y="1433968"/>
            <a:ext cx="10515600" cy="1325563"/>
          </a:xfrm>
          <a:custGeom>
            <a:avLst/>
            <a:gdLst>
              <a:gd name="csX0" fmla="*/ 0 w 10515600"/>
              <a:gd name="csY0" fmla="*/ 0 h 1325563"/>
              <a:gd name="csX1" fmla="*/ 584200 w 10515600"/>
              <a:gd name="csY1" fmla="*/ 0 h 1325563"/>
              <a:gd name="csX2" fmla="*/ 1063244 w 10515600"/>
              <a:gd name="csY2" fmla="*/ 0 h 1325563"/>
              <a:gd name="csX3" fmla="*/ 1542288 w 10515600"/>
              <a:gd name="csY3" fmla="*/ 0 h 1325563"/>
              <a:gd name="csX4" fmla="*/ 2126488 w 10515600"/>
              <a:gd name="csY4" fmla="*/ 0 h 1325563"/>
              <a:gd name="csX5" fmla="*/ 2815844 w 10515600"/>
              <a:gd name="csY5" fmla="*/ 0 h 1325563"/>
              <a:gd name="csX6" fmla="*/ 3505200 w 10515600"/>
              <a:gd name="csY6" fmla="*/ 0 h 1325563"/>
              <a:gd name="csX7" fmla="*/ 4194556 w 10515600"/>
              <a:gd name="csY7" fmla="*/ 0 h 1325563"/>
              <a:gd name="csX8" fmla="*/ 4989068 w 10515600"/>
              <a:gd name="csY8" fmla="*/ 0 h 1325563"/>
              <a:gd name="csX9" fmla="*/ 5573268 w 10515600"/>
              <a:gd name="csY9" fmla="*/ 0 h 1325563"/>
              <a:gd name="csX10" fmla="*/ 6262624 w 10515600"/>
              <a:gd name="csY10" fmla="*/ 0 h 1325563"/>
              <a:gd name="csX11" fmla="*/ 6846824 w 10515600"/>
              <a:gd name="csY11" fmla="*/ 0 h 1325563"/>
              <a:gd name="csX12" fmla="*/ 7431024 w 10515600"/>
              <a:gd name="csY12" fmla="*/ 0 h 1325563"/>
              <a:gd name="csX13" fmla="*/ 8015224 w 10515600"/>
              <a:gd name="csY13" fmla="*/ 0 h 1325563"/>
              <a:gd name="csX14" fmla="*/ 8283956 w 10515600"/>
              <a:gd name="csY14" fmla="*/ 0 h 1325563"/>
              <a:gd name="csX15" fmla="*/ 8973312 w 10515600"/>
              <a:gd name="csY15" fmla="*/ 0 h 1325563"/>
              <a:gd name="csX16" fmla="*/ 9242044 w 10515600"/>
              <a:gd name="csY16" fmla="*/ 0 h 1325563"/>
              <a:gd name="csX17" fmla="*/ 9826244 w 10515600"/>
              <a:gd name="csY17" fmla="*/ 0 h 1325563"/>
              <a:gd name="csX18" fmla="*/ 10515600 w 10515600"/>
              <a:gd name="csY18" fmla="*/ 0 h 1325563"/>
              <a:gd name="csX19" fmla="*/ 10515600 w 10515600"/>
              <a:gd name="csY19" fmla="*/ 468366 h 1325563"/>
              <a:gd name="csX20" fmla="*/ 10515600 w 10515600"/>
              <a:gd name="csY20" fmla="*/ 870453 h 1325563"/>
              <a:gd name="csX21" fmla="*/ 10515600 w 10515600"/>
              <a:gd name="csY21" fmla="*/ 1325563 h 1325563"/>
              <a:gd name="csX22" fmla="*/ 10141712 w 10515600"/>
              <a:gd name="csY22" fmla="*/ 1325563 h 1325563"/>
              <a:gd name="csX23" fmla="*/ 9767824 w 10515600"/>
              <a:gd name="csY23" fmla="*/ 1325563 h 1325563"/>
              <a:gd name="csX24" fmla="*/ 8973312 w 10515600"/>
              <a:gd name="csY24" fmla="*/ 1325563 h 1325563"/>
              <a:gd name="csX25" fmla="*/ 8178800 w 10515600"/>
              <a:gd name="csY25" fmla="*/ 1325563 h 1325563"/>
              <a:gd name="csX26" fmla="*/ 7594600 w 10515600"/>
              <a:gd name="csY26" fmla="*/ 1325563 h 1325563"/>
              <a:gd name="csX27" fmla="*/ 6800088 w 10515600"/>
              <a:gd name="csY27" fmla="*/ 1325563 h 1325563"/>
              <a:gd name="csX28" fmla="*/ 6215888 w 10515600"/>
              <a:gd name="csY28" fmla="*/ 1325563 h 1325563"/>
              <a:gd name="csX29" fmla="*/ 5526532 w 10515600"/>
              <a:gd name="csY29" fmla="*/ 1325563 h 1325563"/>
              <a:gd name="csX30" fmla="*/ 5257800 w 10515600"/>
              <a:gd name="csY30" fmla="*/ 1325563 h 1325563"/>
              <a:gd name="csX31" fmla="*/ 4463288 w 10515600"/>
              <a:gd name="csY31" fmla="*/ 1325563 h 1325563"/>
              <a:gd name="csX32" fmla="*/ 3984244 w 10515600"/>
              <a:gd name="csY32" fmla="*/ 1325563 h 1325563"/>
              <a:gd name="csX33" fmla="*/ 3294888 w 10515600"/>
              <a:gd name="csY33" fmla="*/ 1325563 h 1325563"/>
              <a:gd name="csX34" fmla="*/ 3026156 w 10515600"/>
              <a:gd name="csY34" fmla="*/ 1325563 h 1325563"/>
              <a:gd name="csX35" fmla="*/ 2231644 w 10515600"/>
              <a:gd name="csY35" fmla="*/ 1325563 h 1325563"/>
              <a:gd name="csX36" fmla="*/ 1752600 w 10515600"/>
              <a:gd name="csY36" fmla="*/ 1325563 h 1325563"/>
              <a:gd name="csX37" fmla="*/ 1168400 w 10515600"/>
              <a:gd name="csY37" fmla="*/ 1325563 h 1325563"/>
              <a:gd name="csX38" fmla="*/ 794512 w 10515600"/>
              <a:gd name="csY38" fmla="*/ 1325563 h 1325563"/>
              <a:gd name="csX39" fmla="*/ 0 w 10515600"/>
              <a:gd name="csY39" fmla="*/ 1325563 h 1325563"/>
              <a:gd name="csX40" fmla="*/ 0 w 10515600"/>
              <a:gd name="csY40" fmla="*/ 857197 h 1325563"/>
              <a:gd name="csX41" fmla="*/ 0 w 10515600"/>
              <a:gd name="csY41" fmla="*/ 415343 h 1325563"/>
              <a:gd name="csX42" fmla="*/ 0 w 10515600"/>
              <a:gd name="csY42"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0515600" h="1325563" fill="none" extrusionOk="0">
                <a:moveTo>
                  <a:pt x="0" y="0"/>
                </a:moveTo>
                <a:cubicBezTo>
                  <a:pt x="199634" y="-51373"/>
                  <a:pt x="446638" y="49318"/>
                  <a:pt x="584200" y="0"/>
                </a:cubicBezTo>
                <a:cubicBezTo>
                  <a:pt x="721762" y="-49318"/>
                  <a:pt x="930663" y="38378"/>
                  <a:pt x="1063244" y="0"/>
                </a:cubicBezTo>
                <a:cubicBezTo>
                  <a:pt x="1195825" y="-38378"/>
                  <a:pt x="1431271" y="30342"/>
                  <a:pt x="1542288" y="0"/>
                </a:cubicBezTo>
                <a:cubicBezTo>
                  <a:pt x="1653305" y="-30342"/>
                  <a:pt x="2002343" y="6432"/>
                  <a:pt x="2126488" y="0"/>
                </a:cubicBezTo>
                <a:cubicBezTo>
                  <a:pt x="2250633" y="-6432"/>
                  <a:pt x="2527769" y="42761"/>
                  <a:pt x="2815844" y="0"/>
                </a:cubicBezTo>
                <a:cubicBezTo>
                  <a:pt x="3103919" y="-42761"/>
                  <a:pt x="3245895" y="80955"/>
                  <a:pt x="3505200" y="0"/>
                </a:cubicBezTo>
                <a:cubicBezTo>
                  <a:pt x="3764505" y="-80955"/>
                  <a:pt x="3973551" y="60894"/>
                  <a:pt x="4194556" y="0"/>
                </a:cubicBezTo>
                <a:cubicBezTo>
                  <a:pt x="4415561" y="-60894"/>
                  <a:pt x="4634215" y="38307"/>
                  <a:pt x="4989068" y="0"/>
                </a:cubicBezTo>
                <a:cubicBezTo>
                  <a:pt x="5343921" y="-38307"/>
                  <a:pt x="5366694" y="14017"/>
                  <a:pt x="5573268" y="0"/>
                </a:cubicBezTo>
                <a:cubicBezTo>
                  <a:pt x="5779842" y="-14017"/>
                  <a:pt x="5981864" y="46115"/>
                  <a:pt x="6262624" y="0"/>
                </a:cubicBezTo>
                <a:cubicBezTo>
                  <a:pt x="6543384" y="-46115"/>
                  <a:pt x="6606752" y="68194"/>
                  <a:pt x="6846824" y="0"/>
                </a:cubicBezTo>
                <a:cubicBezTo>
                  <a:pt x="7086896" y="-68194"/>
                  <a:pt x="7217835" y="65291"/>
                  <a:pt x="7431024" y="0"/>
                </a:cubicBezTo>
                <a:cubicBezTo>
                  <a:pt x="7644213" y="-65291"/>
                  <a:pt x="7879463" y="31774"/>
                  <a:pt x="8015224" y="0"/>
                </a:cubicBezTo>
                <a:cubicBezTo>
                  <a:pt x="8150985" y="-31774"/>
                  <a:pt x="8212154" y="4755"/>
                  <a:pt x="8283956" y="0"/>
                </a:cubicBezTo>
                <a:cubicBezTo>
                  <a:pt x="8355758" y="-4755"/>
                  <a:pt x="8826519" y="17716"/>
                  <a:pt x="8973312" y="0"/>
                </a:cubicBezTo>
                <a:cubicBezTo>
                  <a:pt x="9120105" y="-17716"/>
                  <a:pt x="9173478" y="9199"/>
                  <a:pt x="9242044" y="0"/>
                </a:cubicBezTo>
                <a:cubicBezTo>
                  <a:pt x="9310610" y="-9199"/>
                  <a:pt x="9591506" y="8584"/>
                  <a:pt x="9826244" y="0"/>
                </a:cubicBezTo>
                <a:cubicBezTo>
                  <a:pt x="10060982" y="-8584"/>
                  <a:pt x="10201720" y="53859"/>
                  <a:pt x="10515600" y="0"/>
                </a:cubicBezTo>
                <a:cubicBezTo>
                  <a:pt x="10528818" y="97495"/>
                  <a:pt x="10505274" y="259415"/>
                  <a:pt x="10515600" y="468366"/>
                </a:cubicBezTo>
                <a:cubicBezTo>
                  <a:pt x="10525926" y="677317"/>
                  <a:pt x="10508682" y="677626"/>
                  <a:pt x="10515600" y="870453"/>
                </a:cubicBezTo>
                <a:cubicBezTo>
                  <a:pt x="10522518" y="1063280"/>
                  <a:pt x="10510955" y="1218240"/>
                  <a:pt x="10515600" y="1325563"/>
                </a:cubicBezTo>
                <a:cubicBezTo>
                  <a:pt x="10340140" y="1355842"/>
                  <a:pt x="10274695" y="1293885"/>
                  <a:pt x="10141712" y="1325563"/>
                </a:cubicBezTo>
                <a:cubicBezTo>
                  <a:pt x="10008729" y="1357241"/>
                  <a:pt x="9902744" y="1312872"/>
                  <a:pt x="9767824" y="1325563"/>
                </a:cubicBezTo>
                <a:cubicBezTo>
                  <a:pt x="9632904" y="1338254"/>
                  <a:pt x="9328068" y="1240126"/>
                  <a:pt x="8973312" y="1325563"/>
                </a:cubicBezTo>
                <a:cubicBezTo>
                  <a:pt x="8618556" y="1411000"/>
                  <a:pt x="8531308" y="1259411"/>
                  <a:pt x="8178800" y="1325563"/>
                </a:cubicBezTo>
                <a:cubicBezTo>
                  <a:pt x="7826292" y="1391715"/>
                  <a:pt x="7713557" y="1282190"/>
                  <a:pt x="7594600" y="1325563"/>
                </a:cubicBezTo>
                <a:cubicBezTo>
                  <a:pt x="7475643" y="1368936"/>
                  <a:pt x="7009492" y="1305285"/>
                  <a:pt x="6800088" y="1325563"/>
                </a:cubicBezTo>
                <a:cubicBezTo>
                  <a:pt x="6590684" y="1345841"/>
                  <a:pt x="6389801" y="1260904"/>
                  <a:pt x="6215888" y="1325563"/>
                </a:cubicBezTo>
                <a:cubicBezTo>
                  <a:pt x="6041975" y="1390222"/>
                  <a:pt x="5678912" y="1265992"/>
                  <a:pt x="5526532" y="1325563"/>
                </a:cubicBezTo>
                <a:cubicBezTo>
                  <a:pt x="5374152" y="1385134"/>
                  <a:pt x="5382254" y="1306310"/>
                  <a:pt x="5257800" y="1325563"/>
                </a:cubicBezTo>
                <a:cubicBezTo>
                  <a:pt x="5133346" y="1344816"/>
                  <a:pt x="4836155" y="1289227"/>
                  <a:pt x="4463288" y="1325563"/>
                </a:cubicBezTo>
                <a:cubicBezTo>
                  <a:pt x="4090421" y="1361899"/>
                  <a:pt x="4151020" y="1298534"/>
                  <a:pt x="3984244" y="1325563"/>
                </a:cubicBezTo>
                <a:cubicBezTo>
                  <a:pt x="3817468" y="1352592"/>
                  <a:pt x="3572374" y="1304693"/>
                  <a:pt x="3294888" y="1325563"/>
                </a:cubicBezTo>
                <a:cubicBezTo>
                  <a:pt x="3017402" y="1346433"/>
                  <a:pt x="3151456" y="1317654"/>
                  <a:pt x="3026156" y="1325563"/>
                </a:cubicBezTo>
                <a:cubicBezTo>
                  <a:pt x="2900856" y="1333472"/>
                  <a:pt x="2418455" y="1297159"/>
                  <a:pt x="2231644" y="1325563"/>
                </a:cubicBezTo>
                <a:cubicBezTo>
                  <a:pt x="2044833" y="1353967"/>
                  <a:pt x="1940374" y="1306516"/>
                  <a:pt x="1752600" y="1325563"/>
                </a:cubicBezTo>
                <a:cubicBezTo>
                  <a:pt x="1564826" y="1344610"/>
                  <a:pt x="1305095" y="1305552"/>
                  <a:pt x="1168400" y="1325563"/>
                </a:cubicBezTo>
                <a:cubicBezTo>
                  <a:pt x="1031705" y="1345574"/>
                  <a:pt x="927881" y="1303665"/>
                  <a:pt x="794512" y="1325563"/>
                </a:cubicBezTo>
                <a:cubicBezTo>
                  <a:pt x="661143" y="1347461"/>
                  <a:pt x="164008" y="1239848"/>
                  <a:pt x="0" y="1325563"/>
                </a:cubicBezTo>
                <a:cubicBezTo>
                  <a:pt x="-43827" y="1107128"/>
                  <a:pt x="40367" y="1071636"/>
                  <a:pt x="0" y="857197"/>
                </a:cubicBezTo>
                <a:cubicBezTo>
                  <a:pt x="-40367" y="642758"/>
                  <a:pt x="24937" y="567712"/>
                  <a:pt x="0" y="415343"/>
                </a:cubicBezTo>
                <a:cubicBezTo>
                  <a:pt x="-24937" y="262974"/>
                  <a:pt x="39094" y="119383"/>
                  <a:pt x="0" y="0"/>
                </a:cubicBezTo>
                <a:close/>
              </a:path>
              <a:path w="10515600" h="1325563" stroke="0" extrusionOk="0">
                <a:moveTo>
                  <a:pt x="0" y="0"/>
                </a:moveTo>
                <a:cubicBezTo>
                  <a:pt x="117769" y="-54612"/>
                  <a:pt x="363642" y="16397"/>
                  <a:pt x="479044" y="0"/>
                </a:cubicBezTo>
                <a:cubicBezTo>
                  <a:pt x="594446" y="-16397"/>
                  <a:pt x="677892" y="18700"/>
                  <a:pt x="747776" y="0"/>
                </a:cubicBezTo>
                <a:cubicBezTo>
                  <a:pt x="817660" y="-18700"/>
                  <a:pt x="1147191" y="42425"/>
                  <a:pt x="1542288" y="0"/>
                </a:cubicBezTo>
                <a:cubicBezTo>
                  <a:pt x="1937385" y="-42425"/>
                  <a:pt x="1903667" y="55036"/>
                  <a:pt x="2021332" y="0"/>
                </a:cubicBezTo>
                <a:cubicBezTo>
                  <a:pt x="2138997" y="-55036"/>
                  <a:pt x="2261555" y="30614"/>
                  <a:pt x="2500376" y="0"/>
                </a:cubicBezTo>
                <a:cubicBezTo>
                  <a:pt x="2739197" y="-30614"/>
                  <a:pt x="2992326" y="934"/>
                  <a:pt x="3294888" y="0"/>
                </a:cubicBezTo>
                <a:cubicBezTo>
                  <a:pt x="3597450" y="-934"/>
                  <a:pt x="3536470" y="20588"/>
                  <a:pt x="3668776" y="0"/>
                </a:cubicBezTo>
                <a:cubicBezTo>
                  <a:pt x="3801082" y="-20588"/>
                  <a:pt x="4167052" y="95069"/>
                  <a:pt x="4463288" y="0"/>
                </a:cubicBezTo>
                <a:cubicBezTo>
                  <a:pt x="4759524" y="-95069"/>
                  <a:pt x="4927052" y="44879"/>
                  <a:pt x="5257800" y="0"/>
                </a:cubicBezTo>
                <a:cubicBezTo>
                  <a:pt x="5588548" y="-44879"/>
                  <a:pt x="5635378" y="45685"/>
                  <a:pt x="5842000" y="0"/>
                </a:cubicBezTo>
                <a:cubicBezTo>
                  <a:pt x="6048622" y="-45685"/>
                  <a:pt x="6336244" y="84925"/>
                  <a:pt x="6636512" y="0"/>
                </a:cubicBezTo>
                <a:cubicBezTo>
                  <a:pt x="6936780" y="-84925"/>
                  <a:pt x="6983770" y="37784"/>
                  <a:pt x="7115556" y="0"/>
                </a:cubicBezTo>
                <a:cubicBezTo>
                  <a:pt x="7247342" y="-37784"/>
                  <a:pt x="7473141" y="52757"/>
                  <a:pt x="7594600" y="0"/>
                </a:cubicBezTo>
                <a:cubicBezTo>
                  <a:pt x="7716059" y="-52757"/>
                  <a:pt x="8131150" y="920"/>
                  <a:pt x="8283956" y="0"/>
                </a:cubicBezTo>
                <a:cubicBezTo>
                  <a:pt x="8436762" y="-920"/>
                  <a:pt x="8664826" y="24800"/>
                  <a:pt x="8763000" y="0"/>
                </a:cubicBezTo>
                <a:cubicBezTo>
                  <a:pt x="8861174" y="-24800"/>
                  <a:pt x="9272964" y="43339"/>
                  <a:pt x="9557512" y="0"/>
                </a:cubicBezTo>
                <a:cubicBezTo>
                  <a:pt x="9842060" y="-43339"/>
                  <a:pt x="10044680" y="73864"/>
                  <a:pt x="10515600" y="0"/>
                </a:cubicBezTo>
                <a:cubicBezTo>
                  <a:pt x="10536968" y="118651"/>
                  <a:pt x="10479712" y="227816"/>
                  <a:pt x="10515600" y="441854"/>
                </a:cubicBezTo>
                <a:cubicBezTo>
                  <a:pt x="10551488" y="655892"/>
                  <a:pt x="10487580" y="795649"/>
                  <a:pt x="10515600" y="896964"/>
                </a:cubicBezTo>
                <a:cubicBezTo>
                  <a:pt x="10543620" y="998279"/>
                  <a:pt x="10467886" y="1134345"/>
                  <a:pt x="10515600" y="1325563"/>
                </a:cubicBezTo>
                <a:cubicBezTo>
                  <a:pt x="10386768" y="1345314"/>
                  <a:pt x="10232234" y="1296468"/>
                  <a:pt x="10141712" y="1325563"/>
                </a:cubicBezTo>
                <a:cubicBezTo>
                  <a:pt x="10051190" y="1354658"/>
                  <a:pt x="9821524" y="1272248"/>
                  <a:pt x="9557512" y="1325563"/>
                </a:cubicBezTo>
                <a:cubicBezTo>
                  <a:pt x="9293500" y="1378878"/>
                  <a:pt x="9328409" y="1285987"/>
                  <a:pt x="9183624" y="1325563"/>
                </a:cubicBezTo>
                <a:cubicBezTo>
                  <a:pt x="9038839" y="1365139"/>
                  <a:pt x="8786483" y="1307681"/>
                  <a:pt x="8599424" y="1325563"/>
                </a:cubicBezTo>
                <a:cubicBezTo>
                  <a:pt x="8412365" y="1343445"/>
                  <a:pt x="8414709" y="1295618"/>
                  <a:pt x="8330692" y="1325563"/>
                </a:cubicBezTo>
                <a:cubicBezTo>
                  <a:pt x="8246675" y="1355508"/>
                  <a:pt x="8177963" y="1311461"/>
                  <a:pt x="8061960" y="1325563"/>
                </a:cubicBezTo>
                <a:cubicBezTo>
                  <a:pt x="7945957" y="1339665"/>
                  <a:pt x="7703014" y="1305435"/>
                  <a:pt x="7477760" y="1325563"/>
                </a:cubicBezTo>
                <a:cubicBezTo>
                  <a:pt x="7252506" y="1345691"/>
                  <a:pt x="7252717" y="1303457"/>
                  <a:pt x="7103872" y="1325563"/>
                </a:cubicBezTo>
                <a:cubicBezTo>
                  <a:pt x="6955027" y="1347669"/>
                  <a:pt x="6731082" y="1266922"/>
                  <a:pt x="6414516" y="1325563"/>
                </a:cubicBezTo>
                <a:cubicBezTo>
                  <a:pt x="6097950" y="1384204"/>
                  <a:pt x="6209104" y="1291605"/>
                  <a:pt x="6040628" y="1325563"/>
                </a:cubicBezTo>
                <a:cubicBezTo>
                  <a:pt x="5872152" y="1359521"/>
                  <a:pt x="5612756" y="1250928"/>
                  <a:pt x="5351272" y="1325563"/>
                </a:cubicBezTo>
                <a:cubicBezTo>
                  <a:pt x="5089788" y="1400198"/>
                  <a:pt x="5214554" y="1299028"/>
                  <a:pt x="5082540" y="1325563"/>
                </a:cubicBezTo>
                <a:cubicBezTo>
                  <a:pt x="4950526" y="1352098"/>
                  <a:pt x="4664612" y="1292268"/>
                  <a:pt x="4393184" y="1325563"/>
                </a:cubicBezTo>
                <a:cubicBezTo>
                  <a:pt x="4121756" y="1358858"/>
                  <a:pt x="4202348" y="1294794"/>
                  <a:pt x="4019296" y="1325563"/>
                </a:cubicBezTo>
                <a:cubicBezTo>
                  <a:pt x="3836244" y="1356332"/>
                  <a:pt x="3833682" y="1302544"/>
                  <a:pt x="3750564" y="1325563"/>
                </a:cubicBezTo>
                <a:cubicBezTo>
                  <a:pt x="3667446" y="1348582"/>
                  <a:pt x="3558774" y="1289251"/>
                  <a:pt x="3376676" y="1325563"/>
                </a:cubicBezTo>
                <a:cubicBezTo>
                  <a:pt x="3194578" y="1361875"/>
                  <a:pt x="2934693" y="1260449"/>
                  <a:pt x="2687320" y="1325563"/>
                </a:cubicBezTo>
                <a:cubicBezTo>
                  <a:pt x="2439947" y="1390677"/>
                  <a:pt x="2409273" y="1286072"/>
                  <a:pt x="2313432" y="1325563"/>
                </a:cubicBezTo>
                <a:cubicBezTo>
                  <a:pt x="2217591" y="1365054"/>
                  <a:pt x="2115947" y="1322974"/>
                  <a:pt x="2044700" y="1325563"/>
                </a:cubicBezTo>
                <a:cubicBezTo>
                  <a:pt x="1973453" y="1328152"/>
                  <a:pt x="1746704" y="1313098"/>
                  <a:pt x="1670812" y="1325563"/>
                </a:cubicBezTo>
                <a:cubicBezTo>
                  <a:pt x="1594920" y="1338028"/>
                  <a:pt x="1361608" y="1274437"/>
                  <a:pt x="1191768" y="1325563"/>
                </a:cubicBezTo>
                <a:cubicBezTo>
                  <a:pt x="1021928" y="1376689"/>
                  <a:pt x="747020" y="1259611"/>
                  <a:pt x="607568" y="1325563"/>
                </a:cubicBezTo>
                <a:cubicBezTo>
                  <a:pt x="468116" y="1391515"/>
                  <a:pt x="299108" y="1260064"/>
                  <a:pt x="0" y="1325563"/>
                </a:cubicBezTo>
                <a:cubicBezTo>
                  <a:pt x="-42502" y="1110413"/>
                  <a:pt x="24566" y="1060159"/>
                  <a:pt x="0" y="857197"/>
                </a:cubicBezTo>
                <a:cubicBezTo>
                  <a:pt x="-24566" y="654235"/>
                  <a:pt x="2557" y="605171"/>
                  <a:pt x="0" y="415343"/>
                </a:cubicBezTo>
                <a:cubicBezTo>
                  <a:pt x="-2557" y="225515"/>
                  <a:pt x="15012" y="88770"/>
                  <a:pt x="0" y="0"/>
                </a:cubicBezTo>
                <a:close/>
              </a:path>
            </a:pathLst>
          </a:custGeom>
          <a:solidFill>
            <a:schemeClr val="accent1">
              <a:lumMod val="20000"/>
              <a:lumOff val="80000"/>
            </a:schemeClr>
          </a:solidFill>
          <a:ln w="2222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Palatino" pitchFamily="2" charset="77"/>
                <a:ea typeface="Palatino" pitchFamily="2" charset="77"/>
              </a:rPr>
              <a:t>How to encode “</a:t>
            </a:r>
            <a:r>
              <a:rPr lang="en-US" sz="2800" b="1" dirty="0">
                <a:solidFill>
                  <a:schemeClr val="tx1"/>
                </a:solidFill>
                <a:latin typeface="Palatino" pitchFamily="2" charset="77"/>
                <a:ea typeface="Palatino" pitchFamily="2" charset="77"/>
              </a:rPr>
              <a:t>Exactly one </a:t>
            </a:r>
            <a:r>
              <a:rPr lang="en-US" sz="2800" dirty="0">
                <a:solidFill>
                  <a:schemeClr val="tx1"/>
                </a:solidFill>
                <a:latin typeface="Palatino" pitchFamily="2" charset="77"/>
                <a:ea typeface="Palatino" pitchFamily="2" charset="77"/>
              </a:rPr>
              <a:t>of the variables </a:t>
            </a:r>
            <a:r>
              <a:rPr lang="en-US" sz="2800" i="1" dirty="0">
                <a:solidFill>
                  <a:schemeClr val="tx1"/>
                </a:solidFill>
                <a:latin typeface="Palatino" pitchFamily="2" charset="77"/>
                <a:ea typeface="Palatino" pitchFamily="2" charset="77"/>
              </a:rPr>
              <a:t>x</a:t>
            </a:r>
            <a:r>
              <a:rPr lang="en-US" sz="2800" i="1" baseline="-25000" dirty="0">
                <a:solidFill>
                  <a:schemeClr val="tx1"/>
                </a:solidFill>
                <a:latin typeface="Palatino" pitchFamily="2" charset="77"/>
                <a:ea typeface="Palatino" pitchFamily="2" charset="77"/>
              </a:rPr>
              <a:t>1</a:t>
            </a:r>
            <a:r>
              <a:rPr lang="en-US" sz="2800" i="1" dirty="0">
                <a:solidFill>
                  <a:schemeClr val="tx1"/>
                </a:solidFill>
                <a:latin typeface="Palatino" pitchFamily="2" charset="77"/>
                <a:ea typeface="Palatino" pitchFamily="2" charset="77"/>
              </a:rPr>
              <a:t>, x</a:t>
            </a:r>
            <a:r>
              <a:rPr lang="en-US" sz="2800" i="1" baseline="-25000" dirty="0">
                <a:solidFill>
                  <a:schemeClr val="tx1"/>
                </a:solidFill>
                <a:latin typeface="Palatino" pitchFamily="2" charset="77"/>
                <a:ea typeface="Palatino" pitchFamily="2" charset="77"/>
              </a:rPr>
              <a:t>2</a:t>
            </a:r>
            <a:r>
              <a:rPr lang="en-US" sz="2800" i="1" dirty="0">
                <a:solidFill>
                  <a:schemeClr val="tx1"/>
                </a:solidFill>
                <a:latin typeface="Palatino" pitchFamily="2" charset="77"/>
                <a:ea typeface="Palatino" pitchFamily="2" charset="77"/>
              </a:rPr>
              <a:t>, …, </a:t>
            </a:r>
            <a:r>
              <a:rPr lang="en-US" sz="2800" i="1" dirty="0" err="1">
                <a:solidFill>
                  <a:schemeClr val="tx1"/>
                </a:solidFill>
                <a:latin typeface="Palatino" pitchFamily="2" charset="77"/>
                <a:ea typeface="Palatino" pitchFamily="2" charset="77"/>
              </a:rPr>
              <a:t>x</a:t>
            </a:r>
            <a:r>
              <a:rPr lang="en-US" sz="2800" i="1" baseline="-25000" dirty="0" err="1">
                <a:solidFill>
                  <a:schemeClr val="tx1"/>
                </a:solidFill>
                <a:latin typeface="Palatino" pitchFamily="2" charset="77"/>
                <a:ea typeface="Palatino" pitchFamily="2" charset="77"/>
              </a:rPr>
              <a:t>n</a:t>
            </a:r>
            <a:r>
              <a:rPr lang="en-US" sz="2800" i="1" dirty="0">
                <a:solidFill>
                  <a:schemeClr val="tx1"/>
                </a:solidFill>
                <a:latin typeface="Palatino" pitchFamily="2" charset="77"/>
                <a:ea typeface="Palatino" pitchFamily="2" charset="77"/>
              </a:rPr>
              <a:t> </a:t>
            </a:r>
            <a:r>
              <a:rPr lang="en-US" sz="2800" dirty="0">
                <a:solidFill>
                  <a:schemeClr val="tx1"/>
                </a:solidFill>
                <a:latin typeface="Palatino" pitchFamily="2" charset="77"/>
                <a:ea typeface="Palatino" pitchFamily="2" charset="77"/>
              </a:rPr>
              <a:t>is true”?</a:t>
            </a:r>
          </a:p>
        </p:txBody>
      </p:sp>
      <p:grpSp>
        <p:nvGrpSpPr>
          <p:cNvPr id="5" name="Group 4">
            <a:extLst>
              <a:ext uri="{FF2B5EF4-FFF2-40B4-BE49-F238E27FC236}">
                <a16:creationId xmlns:a16="http://schemas.microsoft.com/office/drawing/2014/main" id="{D7B2F916-5722-ACEF-25CF-1058DA63DAC4}"/>
              </a:ext>
            </a:extLst>
          </p:cNvPr>
          <p:cNvGrpSpPr/>
          <p:nvPr/>
        </p:nvGrpSpPr>
        <p:grpSpPr>
          <a:xfrm>
            <a:off x="527955" y="2982676"/>
            <a:ext cx="4501243" cy="2748653"/>
            <a:chOff x="527955" y="2982676"/>
            <a:chExt cx="4501243" cy="2748653"/>
          </a:xfrm>
        </p:grpSpPr>
        <p:sp>
          <p:nvSpPr>
            <p:cNvPr id="9" name="Rectangle 8">
              <a:extLst>
                <a:ext uri="{FF2B5EF4-FFF2-40B4-BE49-F238E27FC236}">
                  <a16:creationId xmlns:a16="http://schemas.microsoft.com/office/drawing/2014/main" id="{A758CFBA-B880-1C69-A9C4-1AD9A0FA8549}"/>
                </a:ext>
              </a:extLst>
            </p:cNvPr>
            <p:cNvSpPr/>
            <p:nvPr/>
          </p:nvSpPr>
          <p:spPr>
            <a:xfrm>
              <a:off x="527955" y="3755572"/>
              <a:ext cx="4501243" cy="1975757"/>
            </a:xfrm>
            <a:custGeom>
              <a:avLst/>
              <a:gdLst>
                <a:gd name="csX0" fmla="*/ 0 w 4501243"/>
                <a:gd name="csY0" fmla="*/ 0 h 1975757"/>
                <a:gd name="csX1" fmla="*/ 517643 w 4501243"/>
                <a:gd name="csY1" fmla="*/ 0 h 1975757"/>
                <a:gd name="csX2" fmla="*/ 1080298 w 4501243"/>
                <a:gd name="csY2" fmla="*/ 0 h 1975757"/>
                <a:gd name="csX3" fmla="*/ 1732979 w 4501243"/>
                <a:gd name="csY3" fmla="*/ 0 h 1975757"/>
                <a:gd name="csX4" fmla="*/ 2340646 w 4501243"/>
                <a:gd name="csY4" fmla="*/ 0 h 1975757"/>
                <a:gd name="csX5" fmla="*/ 2768264 w 4501243"/>
                <a:gd name="csY5" fmla="*/ 0 h 1975757"/>
                <a:gd name="csX6" fmla="*/ 3285907 w 4501243"/>
                <a:gd name="csY6" fmla="*/ 0 h 1975757"/>
                <a:gd name="csX7" fmla="*/ 3938588 w 4501243"/>
                <a:gd name="csY7" fmla="*/ 0 h 1975757"/>
                <a:gd name="csX8" fmla="*/ 4501243 w 4501243"/>
                <a:gd name="csY8" fmla="*/ 0 h 1975757"/>
                <a:gd name="csX9" fmla="*/ 4501243 w 4501243"/>
                <a:gd name="csY9" fmla="*/ 513697 h 1975757"/>
                <a:gd name="csX10" fmla="*/ 4501243 w 4501243"/>
                <a:gd name="csY10" fmla="*/ 948363 h 1975757"/>
                <a:gd name="csX11" fmla="*/ 4501243 w 4501243"/>
                <a:gd name="csY11" fmla="*/ 1402787 h 1975757"/>
                <a:gd name="csX12" fmla="*/ 4501243 w 4501243"/>
                <a:gd name="csY12" fmla="*/ 1975757 h 1975757"/>
                <a:gd name="csX13" fmla="*/ 4028612 w 4501243"/>
                <a:gd name="csY13" fmla="*/ 1975757 h 1975757"/>
                <a:gd name="csX14" fmla="*/ 3600994 w 4501243"/>
                <a:gd name="csY14" fmla="*/ 1975757 h 1975757"/>
                <a:gd name="csX15" fmla="*/ 3173376 w 4501243"/>
                <a:gd name="csY15" fmla="*/ 1975757 h 1975757"/>
                <a:gd name="csX16" fmla="*/ 2565709 w 4501243"/>
                <a:gd name="csY16" fmla="*/ 1975757 h 1975757"/>
                <a:gd name="csX17" fmla="*/ 2138090 w 4501243"/>
                <a:gd name="csY17" fmla="*/ 1975757 h 1975757"/>
                <a:gd name="csX18" fmla="*/ 1575435 w 4501243"/>
                <a:gd name="csY18" fmla="*/ 1975757 h 1975757"/>
                <a:gd name="csX19" fmla="*/ 1102805 w 4501243"/>
                <a:gd name="csY19" fmla="*/ 1975757 h 1975757"/>
                <a:gd name="csX20" fmla="*/ 540149 w 4501243"/>
                <a:gd name="csY20" fmla="*/ 1975757 h 1975757"/>
                <a:gd name="csX21" fmla="*/ 0 w 4501243"/>
                <a:gd name="csY21" fmla="*/ 1975757 h 1975757"/>
                <a:gd name="csX22" fmla="*/ 0 w 4501243"/>
                <a:gd name="csY22" fmla="*/ 1481818 h 1975757"/>
                <a:gd name="csX23" fmla="*/ 0 w 4501243"/>
                <a:gd name="csY23" fmla="*/ 1007636 h 1975757"/>
                <a:gd name="csX24" fmla="*/ 0 w 4501243"/>
                <a:gd name="csY24" fmla="*/ 533454 h 1975757"/>
                <a:gd name="csX25" fmla="*/ 0 w 4501243"/>
                <a:gd name="csY25" fmla="*/ 0 h 19757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501243" h="1975757" fill="none" extrusionOk="0">
                  <a:moveTo>
                    <a:pt x="0" y="0"/>
                  </a:moveTo>
                  <a:cubicBezTo>
                    <a:pt x="131169" y="-20703"/>
                    <a:pt x="400462" y="7534"/>
                    <a:pt x="517643" y="0"/>
                  </a:cubicBezTo>
                  <a:cubicBezTo>
                    <a:pt x="634824" y="-7534"/>
                    <a:pt x="896243" y="11028"/>
                    <a:pt x="1080298" y="0"/>
                  </a:cubicBezTo>
                  <a:cubicBezTo>
                    <a:pt x="1264353" y="-11028"/>
                    <a:pt x="1452153" y="26059"/>
                    <a:pt x="1732979" y="0"/>
                  </a:cubicBezTo>
                  <a:cubicBezTo>
                    <a:pt x="2013805" y="-26059"/>
                    <a:pt x="2184549" y="13307"/>
                    <a:pt x="2340646" y="0"/>
                  </a:cubicBezTo>
                  <a:cubicBezTo>
                    <a:pt x="2496743" y="-13307"/>
                    <a:pt x="2582282" y="17107"/>
                    <a:pt x="2768264" y="0"/>
                  </a:cubicBezTo>
                  <a:cubicBezTo>
                    <a:pt x="2954246" y="-17107"/>
                    <a:pt x="3056930" y="54821"/>
                    <a:pt x="3285907" y="0"/>
                  </a:cubicBezTo>
                  <a:cubicBezTo>
                    <a:pt x="3514884" y="-54821"/>
                    <a:pt x="3740254" y="4604"/>
                    <a:pt x="3938588" y="0"/>
                  </a:cubicBezTo>
                  <a:cubicBezTo>
                    <a:pt x="4136922" y="-4604"/>
                    <a:pt x="4308664" y="33169"/>
                    <a:pt x="4501243" y="0"/>
                  </a:cubicBezTo>
                  <a:cubicBezTo>
                    <a:pt x="4523658" y="182855"/>
                    <a:pt x="4463566" y="311337"/>
                    <a:pt x="4501243" y="513697"/>
                  </a:cubicBezTo>
                  <a:cubicBezTo>
                    <a:pt x="4538920" y="716057"/>
                    <a:pt x="4464614" y="758609"/>
                    <a:pt x="4501243" y="948363"/>
                  </a:cubicBezTo>
                  <a:cubicBezTo>
                    <a:pt x="4537872" y="1138117"/>
                    <a:pt x="4499597" y="1242059"/>
                    <a:pt x="4501243" y="1402787"/>
                  </a:cubicBezTo>
                  <a:cubicBezTo>
                    <a:pt x="4502889" y="1563515"/>
                    <a:pt x="4444441" y="1784179"/>
                    <a:pt x="4501243" y="1975757"/>
                  </a:cubicBezTo>
                  <a:cubicBezTo>
                    <a:pt x="4275504" y="2002427"/>
                    <a:pt x="4175091" y="1943642"/>
                    <a:pt x="4028612" y="1975757"/>
                  </a:cubicBezTo>
                  <a:cubicBezTo>
                    <a:pt x="3882133" y="2007872"/>
                    <a:pt x="3689240" y="1966497"/>
                    <a:pt x="3600994" y="1975757"/>
                  </a:cubicBezTo>
                  <a:cubicBezTo>
                    <a:pt x="3512748" y="1985017"/>
                    <a:pt x="3387124" y="1927927"/>
                    <a:pt x="3173376" y="1975757"/>
                  </a:cubicBezTo>
                  <a:cubicBezTo>
                    <a:pt x="2959628" y="2023587"/>
                    <a:pt x="2704402" y="1903783"/>
                    <a:pt x="2565709" y="1975757"/>
                  </a:cubicBezTo>
                  <a:cubicBezTo>
                    <a:pt x="2427016" y="2047731"/>
                    <a:pt x="2345686" y="1958209"/>
                    <a:pt x="2138090" y="1975757"/>
                  </a:cubicBezTo>
                  <a:cubicBezTo>
                    <a:pt x="1930494" y="1993305"/>
                    <a:pt x="1746903" y="1971935"/>
                    <a:pt x="1575435" y="1975757"/>
                  </a:cubicBezTo>
                  <a:cubicBezTo>
                    <a:pt x="1403968" y="1979579"/>
                    <a:pt x="1203661" y="1919580"/>
                    <a:pt x="1102805" y="1975757"/>
                  </a:cubicBezTo>
                  <a:cubicBezTo>
                    <a:pt x="1001949" y="2031934"/>
                    <a:pt x="791628" y="1942517"/>
                    <a:pt x="540149" y="1975757"/>
                  </a:cubicBezTo>
                  <a:cubicBezTo>
                    <a:pt x="288670" y="2008997"/>
                    <a:pt x="137768" y="1961156"/>
                    <a:pt x="0" y="1975757"/>
                  </a:cubicBezTo>
                  <a:cubicBezTo>
                    <a:pt x="-51313" y="1768172"/>
                    <a:pt x="7873" y="1713114"/>
                    <a:pt x="0" y="1481818"/>
                  </a:cubicBezTo>
                  <a:cubicBezTo>
                    <a:pt x="-7873" y="1250522"/>
                    <a:pt x="44342" y="1107807"/>
                    <a:pt x="0" y="1007636"/>
                  </a:cubicBezTo>
                  <a:cubicBezTo>
                    <a:pt x="-44342" y="907465"/>
                    <a:pt x="53163" y="759317"/>
                    <a:pt x="0" y="533454"/>
                  </a:cubicBezTo>
                  <a:cubicBezTo>
                    <a:pt x="-53163" y="307591"/>
                    <a:pt x="22457" y="261063"/>
                    <a:pt x="0" y="0"/>
                  </a:cubicBezTo>
                  <a:close/>
                </a:path>
                <a:path w="4501243" h="1975757" stroke="0" extrusionOk="0">
                  <a:moveTo>
                    <a:pt x="0" y="0"/>
                  </a:moveTo>
                  <a:cubicBezTo>
                    <a:pt x="220981" y="-16158"/>
                    <a:pt x="287102" y="59594"/>
                    <a:pt x="517643" y="0"/>
                  </a:cubicBezTo>
                  <a:cubicBezTo>
                    <a:pt x="748184" y="-59594"/>
                    <a:pt x="849315" y="41540"/>
                    <a:pt x="945261" y="0"/>
                  </a:cubicBezTo>
                  <a:cubicBezTo>
                    <a:pt x="1041207" y="-41540"/>
                    <a:pt x="1379316" y="32347"/>
                    <a:pt x="1597941" y="0"/>
                  </a:cubicBezTo>
                  <a:cubicBezTo>
                    <a:pt x="1816566" y="-32347"/>
                    <a:pt x="2002952" y="5661"/>
                    <a:pt x="2115584" y="0"/>
                  </a:cubicBezTo>
                  <a:cubicBezTo>
                    <a:pt x="2228216" y="-5661"/>
                    <a:pt x="2383945" y="50479"/>
                    <a:pt x="2633227" y="0"/>
                  </a:cubicBezTo>
                  <a:cubicBezTo>
                    <a:pt x="2882509" y="-50479"/>
                    <a:pt x="3128715" y="50426"/>
                    <a:pt x="3285907" y="0"/>
                  </a:cubicBezTo>
                  <a:cubicBezTo>
                    <a:pt x="3443099" y="-50426"/>
                    <a:pt x="3578901" y="24031"/>
                    <a:pt x="3758538" y="0"/>
                  </a:cubicBezTo>
                  <a:cubicBezTo>
                    <a:pt x="3938175" y="-24031"/>
                    <a:pt x="4330460" y="24148"/>
                    <a:pt x="4501243" y="0"/>
                  </a:cubicBezTo>
                  <a:cubicBezTo>
                    <a:pt x="4537272" y="146452"/>
                    <a:pt x="4447936" y="293840"/>
                    <a:pt x="4501243" y="533454"/>
                  </a:cubicBezTo>
                  <a:cubicBezTo>
                    <a:pt x="4554550" y="773068"/>
                    <a:pt x="4489009" y="824845"/>
                    <a:pt x="4501243" y="987879"/>
                  </a:cubicBezTo>
                  <a:cubicBezTo>
                    <a:pt x="4513477" y="1150913"/>
                    <a:pt x="4486492" y="1292350"/>
                    <a:pt x="4501243" y="1481818"/>
                  </a:cubicBezTo>
                  <a:cubicBezTo>
                    <a:pt x="4515994" y="1671286"/>
                    <a:pt x="4462923" y="1814251"/>
                    <a:pt x="4501243" y="1975757"/>
                  </a:cubicBezTo>
                  <a:cubicBezTo>
                    <a:pt x="4298993" y="1996463"/>
                    <a:pt x="4210977" y="1931408"/>
                    <a:pt x="4073625" y="1975757"/>
                  </a:cubicBezTo>
                  <a:cubicBezTo>
                    <a:pt x="3936273" y="2020106"/>
                    <a:pt x="3684646" y="1928119"/>
                    <a:pt x="3420945" y="1975757"/>
                  </a:cubicBezTo>
                  <a:cubicBezTo>
                    <a:pt x="3157244" y="2023395"/>
                    <a:pt x="3130256" y="1941296"/>
                    <a:pt x="2948314" y="1975757"/>
                  </a:cubicBezTo>
                  <a:cubicBezTo>
                    <a:pt x="2766372" y="2010218"/>
                    <a:pt x="2603154" y="1933951"/>
                    <a:pt x="2385659" y="1975757"/>
                  </a:cubicBezTo>
                  <a:cubicBezTo>
                    <a:pt x="2168164" y="2017563"/>
                    <a:pt x="1863609" y="1901858"/>
                    <a:pt x="1732979" y="1975757"/>
                  </a:cubicBezTo>
                  <a:cubicBezTo>
                    <a:pt x="1602349" y="2049656"/>
                    <a:pt x="1443908" y="1970371"/>
                    <a:pt x="1170323" y="1975757"/>
                  </a:cubicBezTo>
                  <a:cubicBezTo>
                    <a:pt x="896738" y="1981143"/>
                    <a:pt x="885396" y="1970120"/>
                    <a:pt x="742705" y="1975757"/>
                  </a:cubicBezTo>
                  <a:cubicBezTo>
                    <a:pt x="600014" y="1981394"/>
                    <a:pt x="220101" y="1951874"/>
                    <a:pt x="0" y="1975757"/>
                  </a:cubicBezTo>
                  <a:cubicBezTo>
                    <a:pt x="-19468" y="1727250"/>
                    <a:pt x="5586" y="1615306"/>
                    <a:pt x="0" y="1442303"/>
                  </a:cubicBezTo>
                  <a:cubicBezTo>
                    <a:pt x="-5586" y="1269300"/>
                    <a:pt x="40168" y="1022554"/>
                    <a:pt x="0" y="908848"/>
                  </a:cubicBezTo>
                  <a:cubicBezTo>
                    <a:pt x="-40168" y="795143"/>
                    <a:pt x="103941" y="267439"/>
                    <a:pt x="0" y="0"/>
                  </a:cubicBezTo>
                  <a:close/>
                </a:path>
              </a:pathLst>
            </a:custGeom>
            <a:solidFill>
              <a:schemeClr val="bg1"/>
            </a:solidFill>
            <a:ln w="2222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dirty="0">
                  <a:solidFill>
                    <a:schemeClr val="tx1"/>
                  </a:solidFill>
                  <a:latin typeface="Palatino" pitchFamily="2" charset="77"/>
                  <a:ea typeface="Palatino" pitchFamily="2" charset="77"/>
                </a:rPr>
                <a:t> At least one</a:t>
              </a:r>
            </a:p>
          </p:txBody>
        </p:sp>
        <p:pic>
          <p:nvPicPr>
            <p:cNvPr id="8" name="Picture 7">
              <a:extLst>
                <a:ext uri="{FF2B5EF4-FFF2-40B4-BE49-F238E27FC236}">
                  <a16:creationId xmlns:a16="http://schemas.microsoft.com/office/drawing/2014/main" id="{18BCDB10-8F86-2389-D8E1-851C10589411}"/>
                </a:ext>
              </a:extLst>
            </p:cNvPr>
            <p:cNvPicPr>
              <a:picLocks noChangeAspect="1"/>
            </p:cNvPicPr>
            <p:nvPr/>
          </p:nvPicPr>
          <p:blipFill>
            <a:blip r:embed="rId3"/>
            <a:stretch>
              <a:fillRect/>
            </a:stretch>
          </p:blipFill>
          <p:spPr>
            <a:xfrm>
              <a:off x="3389675" y="4100613"/>
              <a:ext cx="1202871" cy="1245831"/>
            </a:xfrm>
            <a:prstGeom prst="rect">
              <a:avLst/>
            </a:prstGeom>
          </p:spPr>
        </p:pic>
        <p:sp>
          <p:nvSpPr>
            <p:cNvPr id="12" name="Down Arrow 11">
              <a:extLst>
                <a:ext uri="{FF2B5EF4-FFF2-40B4-BE49-F238E27FC236}">
                  <a16:creationId xmlns:a16="http://schemas.microsoft.com/office/drawing/2014/main" id="{53FCF389-D3B2-C265-D881-6E025221F1F7}"/>
                </a:ext>
              </a:extLst>
            </p:cNvPr>
            <p:cNvSpPr/>
            <p:nvPr/>
          </p:nvSpPr>
          <p:spPr>
            <a:xfrm rot="2868556">
              <a:off x="3636538" y="2173602"/>
              <a:ext cx="435201" cy="2053350"/>
            </a:xfrm>
            <a:custGeom>
              <a:avLst/>
              <a:gdLst>
                <a:gd name="csX0" fmla="*/ 0 w 435201"/>
                <a:gd name="csY0" fmla="*/ 1835750 h 2053350"/>
                <a:gd name="csX1" fmla="*/ 108800 w 435201"/>
                <a:gd name="csY1" fmla="*/ 1835750 h 2053350"/>
                <a:gd name="csX2" fmla="*/ 108800 w 435201"/>
                <a:gd name="csY2" fmla="*/ 1358455 h 2053350"/>
                <a:gd name="csX3" fmla="*/ 108800 w 435201"/>
                <a:gd name="csY3" fmla="*/ 936233 h 2053350"/>
                <a:gd name="csX4" fmla="*/ 108800 w 435201"/>
                <a:gd name="csY4" fmla="*/ 440580 h 2053350"/>
                <a:gd name="csX5" fmla="*/ 108800 w 435201"/>
                <a:gd name="csY5" fmla="*/ 0 h 2053350"/>
                <a:gd name="csX6" fmla="*/ 326401 w 435201"/>
                <a:gd name="csY6" fmla="*/ 0 h 2053350"/>
                <a:gd name="csX7" fmla="*/ 326401 w 435201"/>
                <a:gd name="csY7" fmla="*/ 440580 h 2053350"/>
                <a:gd name="csX8" fmla="*/ 326401 w 435201"/>
                <a:gd name="csY8" fmla="*/ 899518 h 2053350"/>
                <a:gd name="csX9" fmla="*/ 326401 w 435201"/>
                <a:gd name="csY9" fmla="*/ 1395170 h 2053350"/>
                <a:gd name="csX10" fmla="*/ 326401 w 435201"/>
                <a:gd name="csY10" fmla="*/ 1835750 h 2053350"/>
                <a:gd name="csX11" fmla="*/ 435201 w 435201"/>
                <a:gd name="csY11" fmla="*/ 1835750 h 2053350"/>
                <a:gd name="csX12" fmla="*/ 217601 w 435201"/>
                <a:gd name="csY12" fmla="*/ 2053350 h 2053350"/>
                <a:gd name="csX13" fmla="*/ 0 w 435201"/>
                <a:gd name="csY13" fmla="*/ 1835750 h 20533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435201" h="2053350" fill="none" extrusionOk="0">
                  <a:moveTo>
                    <a:pt x="0" y="1835750"/>
                  </a:moveTo>
                  <a:cubicBezTo>
                    <a:pt x="53082" y="1834026"/>
                    <a:pt x="70776" y="1839899"/>
                    <a:pt x="108800" y="1835750"/>
                  </a:cubicBezTo>
                  <a:cubicBezTo>
                    <a:pt x="100779" y="1701469"/>
                    <a:pt x="121625" y="1561036"/>
                    <a:pt x="108800" y="1358455"/>
                  </a:cubicBezTo>
                  <a:cubicBezTo>
                    <a:pt x="95975" y="1155875"/>
                    <a:pt x="121396" y="1145606"/>
                    <a:pt x="108800" y="936233"/>
                  </a:cubicBezTo>
                  <a:cubicBezTo>
                    <a:pt x="96204" y="726860"/>
                    <a:pt x="140153" y="548480"/>
                    <a:pt x="108800" y="440580"/>
                  </a:cubicBezTo>
                  <a:cubicBezTo>
                    <a:pt x="77447" y="332680"/>
                    <a:pt x="136533" y="177268"/>
                    <a:pt x="108800" y="0"/>
                  </a:cubicBezTo>
                  <a:cubicBezTo>
                    <a:pt x="210456" y="-10831"/>
                    <a:pt x="217718" y="1881"/>
                    <a:pt x="326401" y="0"/>
                  </a:cubicBezTo>
                  <a:cubicBezTo>
                    <a:pt x="373181" y="217887"/>
                    <a:pt x="289431" y="232624"/>
                    <a:pt x="326401" y="440580"/>
                  </a:cubicBezTo>
                  <a:cubicBezTo>
                    <a:pt x="363371" y="648536"/>
                    <a:pt x="305980" y="779146"/>
                    <a:pt x="326401" y="899518"/>
                  </a:cubicBezTo>
                  <a:cubicBezTo>
                    <a:pt x="346822" y="1019890"/>
                    <a:pt x="309024" y="1181350"/>
                    <a:pt x="326401" y="1395170"/>
                  </a:cubicBezTo>
                  <a:cubicBezTo>
                    <a:pt x="343778" y="1608990"/>
                    <a:pt x="286863" y="1700054"/>
                    <a:pt x="326401" y="1835750"/>
                  </a:cubicBezTo>
                  <a:cubicBezTo>
                    <a:pt x="369755" y="1828287"/>
                    <a:pt x="398924" y="1843366"/>
                    <a:pt x="435201" y="1835750"/>
                  </a:cubicBezTo>
                  <a:cubicBezTo>
                    <a:pt x="368430" y="1910818"/>
                    <a:pt x="287391" y="1953456"/>
                    <a:pt x="217601" y="2053350"/>
                  </a:cubicBezTo>
                  <a:cubicBezTo>
                    <a:pt x="152819" y="2018908"/>
                    <a:pt x="121415" y="1926323"/>
                    <a:pt x="0" y="1835750"/>
                  </a:cubicBezTo>
                  <a:close/>
                </a:path>
                <a:path w="435201" h="2053350" stroke="0" extrusionOk="0">
                  <a:moveTo>
                    <a:pt x="0" y="1835750"/>
                  </a:moveTo>
                  <a:cubicBezTo>
                    <a:pt x="35539" y="1825705"/>
                    <a:pt x="59632" y="1838473"/>
                    <a:pt x="108800" y="1835750"/>
                  </a:cubicBezTo>
                  <a:cubicBezTo>
                    <a:pt x="90546" y="1709523"/>
                    <a:pt x="143541" y="1553843"/>
                    <a:pt x="108800" y="1431885"/>
                  </a:cubicBezTo>
                  <a:cubicBezTo>
                    <a:pt x="74059" y="1309927"/>
                    <a:pt x="165522" y="1159702"/>
                    <a:pt x="108800" y="936233"/>
                  </a:cubicBezTo>
                  <a:cubicBezTo>
                    <a:pt x="52078" y="712764"/>
                    <a:pt x="110622" y="661340"/>
                    <a:pt x="108800" y="477295"/>
                  </a:cubicBezTo>
                  <a:cubicBezTo>
                    <a:pt x="106978" y="293250"/>
                    <a:pt x="144391" y="163372"/>
                    <a:pt x="108800" y="0"/>
                  </a:cubicBezTo>
                  <a:cubicBezTo>
                    <a:pt x="161724" y="-19599"/>
                    <a:pt x="249860" y="19665"/>
                    <a:pt x="326401" y="0"/>
                  </a:cubicBezTo>
                  <a:cubicBezTo>
                    <a:pt x="355436" y="122313"/>
                    <a:pt x="292371" y="310515"/>
                    <a:pt x="326401" y="422223"/>
                  </a:cubicBezTo>
                  <a:cubicBezTo>
                    <a:pt x="360431" y="533931"/>
                    <a:pt x="279710" y="679679"/>
                    <a:pt x="326401" y="881160"/>
                  </a:cubicBezTo>
                  <a:cubicBezTo>
                    <a:pt x="373092" y="1082641"/>
                    <a:pt x="275713" y="1203933"/>
                    <a:pt x="326401" y="1376813"/>
                  </a:cubicBezTo>
                  <a:cubicBezTo>
                    <a:pt x="377089" y="1549693"/>
                    <a:pt x="311870" y="1680921"/>
                    <a:pt x="326401" y="1835750"/>
                  </a:cubicBezTo>
                  <a:cubicBezTo>
                    <a:pt x="370773" y="1827536"/>
                    <a:pt x="388987" y="1845199"/>
                    <a:pt x="435201" y="1835750"/>
                  </a:cubicBezTo>
                  <a:cubicBezTo>
                    <a:pt x="332224" y="1946183"/>
                    <a:pt x="300556" y="1948627"/>
                    <a:pt x="217601" y="2053350"/>
                  </a:cubicBezTo>
                  <a:cubicBezTo>
                    <a:pt x="90022" y="1972626"/>
                    <a:pt x="84443" y="1904677"/>
                    <a:pt x="0" y="1835750"/>
                  </a:cubicBezTo>
                  <a:close/>
                </a:path>
              </a:pathLst>
            </a:custGeom>
            <a:solidFill>
              <a:schemeClr val="accent6">
                <a:lumMod val="20000"/>
                <a:lumOff val="80000"/>
              </a:schemeClr>
            </a:solidFill>
            <a:ln>
              <a:extLst>
                <a:ext uri="{C807C97D-BFC1-408E-A445-0C87EB9F89A2}">
                  <ask:lineSketchStyleProps xmlns:ask="http://schemas.microsoft.com/office/drawing/2018/sketchyshapes" sd="1219033472">
                    <a:prstGeom prst="downArrow">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B224D4E7-FFA9-D0D1-763D-3828E0CBE259}"/>
              </a:ext>
            </a:extLst>
          </p:cNvPr>
          <p:cNvGrpSpPr/>
          <p:nvPr/>
        </p:nvGrpSpPr>
        <p:grpSpPr>
          <a:xfrm>
            <a:off x="5407476" y="2262075"/>
            <a:ext cx="6251122" cy="3488190"/>
            <a:chOff x="5407476" y="2262075"/>
            <a:chExt cx="6251122" cy="3488190"/>
          </a:xfrm>
        </p:grpSpPr>
        <p:sp>
          <p:nvSpPr>
            <p:cNvPr id="13" name="Rectangle 12">
              <a:extLst>
                <a:ext uri="{FF2B5EF4-FFF2-40B4-BE49-F238E27FC236}">
                  <a16:creationId xmlns:a16="http://schemas.microsoft.com/office/drawing/2014/main" id="{51860D10-F671-4C8B-8FC7-D1D697C708E9}"/>
                </a:ext>
              </a:extLst>
            </p:cNvPr>
            <p:cNvSpPr/>
            <p:nvPr/>
          </p:nvSpPr>
          <p:spPr>
            <a:xfrm>
              <a:off x="5407476" y="3774508"/>
              <a:ext cx="6251122" cy="1975757"/>
            </a:xfrm>
            <a:custGeom>
              <a:avLst/>
              <a:gdLst>
                <a:gd name="csX0" fmla="*/ 0 w 6251122"/>
                <a:gd name="csY0" fmla="*/ 0 h 1975757"/>
                <a:gd name="csX1" fmla="*/ 630795 w 6251122"/>
                <a:gd name="csY1" fmla="*/ 0 h 1975757"/>
                <a:gd name="csX2" fmla="*/ 1136568 w 6251122"/>
                <a:gd name="csY2" fmla="*/ 0 h 1975757"/>
                <a:gd name="csX3" fmla="*/ 1704851 w 6251122"/>
                <a:gd name="csY3" fmla="*/ 0 h 1975757"/>
                <a:gd name="csX4" fmla="*/ 2398158 w 6251122"/>
                <a:gd name="csY4" fmla="*/ 0 h 1975757"/>
                <a:gd name="csX5" fmla="*/ 2841419 w 6251122"/>
                <a:gd name="csY5" fmla="*/ 0 h 1975757"/>
                <a:gd name="csX6" fmla="*/ 3472214 w 6251122"/>
                <a:gd name="csY6" fmla="*/ 0 h 1975757"/>
                <a:gd name="csX7" fmla="*/ 3915476 w 6251122"/>
                <a:gd name="csY7" fmla="*/ 0 h 1975757"/>
                <a:gd name="csX8" fmla="*/ 4483759 w 6251122"/>
                <a:gd name="csY8" fmla="*/ 0 h 1975757"/>
                <a:gd name="csX9" fmla="*/ 5114554 w 6251122"/>
                <a:gd name="csY9" fmla="*/ 0 h 1975757"/>
                <a:gd name="csX10" fmla="*/ 5495305 w 6251122"/>
                <a:gd name="csY10" fmla="*/ 0 h 1975757"/>
                <a:gd name="csX11" fmla="*/ 6251122 w 6251122"/>
                <a:gd name="csY11" fmla="*/ 0 h 1975757"/>
                <a:gd name="csX12" fmla="*/ 6251122 w 6251122"/>
                <a:gd name="csY12" fmla="*/ 533454 h 1975757"/>
                <a:gd name="csX13" fmla="*/ 6251122 w 6251122"/>
                <a:gd name="csY13" fmla="*/ 1066909 h 1975757"/>
                <a:gd name="csX14" fmla="*/ 6251122 w 6251122"/>
                <a:gd name="csY14" fmla="*/ 1975757 h 1975757"/>
                <a:gd name="csX15" fmla="*/ 5745349 w 6251122"/>
                <a:gd name="csY15" fmla="*/ 1975757 h 1975757"/>
                <a:gd name="csX16" fmla="*/ 5239577 w 6251122"/>
                <a:gd name="csY16" fmla="*/ 1975757 h 1975757"/>
                <a:gd name="csX17" fmla="*/ 4608782 w 6251122"/>
                <a:gd name="csY17" fmla="*/ 1975757 h 1975757"/>
                <a:gd name="csX18" fmla="*/ 4040498 w 6251122"/>
                <a:gd name="csY18" fmla="*/ 1975757 h 1975757"/>
                <a:gd name="csX19" fmla="*/ 3347192 w 6251122"/>
                <a:gd name="csY19" fmla="*/ 1975757 h 1975757"/>
                <a:gd name="csX20" fmla="*/ 2653885 w 6251122"/>
                <a:gd name="csY20" fmla="*/ 1975757 h 1975757"/>
                <a:gd name="csX21" fmla="*/ 2023090 w 6251122"/>
                <a:gd name="csY21" fmla="*/ 1975757 h 1975757"/>
                <a:gd name="csX22" fmla="*/ 1392295 w 6251122"/>
                <a:gd name="csY22" fmla="*/ 1975757 h 1975757"/>
                <a:gd name="csX23" fmla="*/ 761500 w 6251122"/>
                <a:gd name="csY23" fmla="*/ 1975757 h 1975757"/>
                <a:gd name="csX24" fmla="*/ 0 w 6251122"/>
                <a:gd name="csY24" fmla="*/ 1975757 h 1975757"/>
                <a:gd name="csX25" fmla="*/ 0 w 6251122"/>
                <a:gd name="csY25" fmla="*/ 1442303 h 1975757"/>
                <a:gd name="csX26" fmla="*/ 0 w 6251122"/>
                <a:gd name="csY26" fmla="*/ 948363 h 1975757"/>
                <a:gd name="csX27" fmla="*/ 0 w 6251122"/>
                <a:gd name="csY27" fmla="*/ 513697 h 1975757"/>
                <a:gd name="csX28" fmla="*/ 0 w 6251122"/>
                <a:gd name="csY28" fmla="*/ 0 h 19757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251122" h="1975757" fill="none" extrusionOk="0">
                  <a:moveTo>
                    <a:pt x="0" y="0"/>
                  </a:moveTo>
                  <a:cubicBezTo>
                    <a:pt x="285177" y="-32766"/>
                    <a:pt x="340243" y="23991"/>
                    <a:pt x="630795" y="0"/>
                  </a:cubicBezTo>
                  <a:cubicBezTo>
                    <a:pt x="921348" y="-23991"/>
                    <a:pt x="1000720" y="26298"/>
                    <a:pt x="1136568" y="0"/>
                  </a:cubicBezTo>
                  <a:cubicBezTo>
                    <a:pt x="1272416" y="-26298"/>
                    <a:pt x="1500190" y="43171"/>
                    <a:pt x="1704851" y="0"/>
                  </a:cubicBezTo>
                  <a:cubicBezTo>
                    <a:pt x="1909512" y="-43171"/>
                    <a:pt x="2079991" y="51305"/>
                    <a:pt x="2398158" y="0"/>
                  </a:cubicBezTo>
                  <a:cubicBezTo>
                    <a:pt x="2716325" y="-51305"/>
                    <a:pt x="2739586" y="16044"/>
                    <a:pt x="2841419" y="0"/>
                  </a:cubicBezTo>
                  <a:cubicBezTo>
                    <a:pt x="2943252" y="-16044"/>
                    <a:pt x="3278208" y="55920"/>
                    <a:pt x="3472214" y="0"/>
                  </a:cubicBezTo>
                  <a:cubicBezTo>
                    <a:pt x="3666220" y="-55920"/>
                    <a:pt x="3775849" y="17725"/>
                    <a:pt x="3915476" y="0"/>
                  </a:cubicBezTo>
                  <a:cubicBezTo>
                    <a:pt x="4055103" y="-17725"/>
                    <a:pt x="4268864" y="35824"/>
                    <a:pt x="4483759" y="0"/>
                  </a:cubicBezTo>
                  <a:cubicBezTo>
                    <a:pt x="4698654" y="-35824"/>
                    <a:pt x="4899734" y="20860"/>
                    <a:pt x="5114554" y="0"/>
                  </a:cubicBezTo>
                  <a:cubicBezTo>
                    <a:pt x="5329374" y="-20860"/>
                    <a:pt x="5334794" y="12477"/>
                    <a:pt x="5495305" y="0"/>
                  </a:cubicBezTo>
                  <a:cubicBezTo>
                    <a:pt x="5655816" y="-12477"/>
                    <a:pt x="5992969" y="83541"/>
                    <a:pt x="6251122" y="0"/>
                  </a:cubicBezTo>
                  <a:cubicBezTo>
                    <a:pt x="6286422" y="258154"/>
                    <a:pt x="6207683" y="425573"/>
                    <a:pt x="6251122" y="533454"/>
                  </a:cubicBezTo>
                  <a:cubicBezTo>
                    <a:pt x="6294561" y="641335"/>
                    <a:pt x="6191603" y="959132"/>
                    <a:pt x="6251122" y="1066909"/>
                  </a:cubicBezTo>
                  <a:cubicBezTo>
                    <a:pt x="6310641" y="1174686"/>
                    <a:pt x="6250410" y="1589741"/>
                    <a:pt x="6251122" y="1975757"/>
                  </a:cubicBezTo>
                  <a:cubicBezTo>
                    <a:pt x="6114338" y="1995146"/>
                    <a:pt x="5863673" y="1931370"/>
                    <a:pt x="5745349" y="1975757"/>
                  </a:cubicBezTo>
                  <a:cubicBezTo>
                    <a:pt x="5627025" y="2020144"/>
                    <a:pt x="5342027" y="1960974"/>
                    <a:pt x="5239577" y="1975757"/>
                  </a:cubicBezTo>
                  <a:cubicBezTo>
                    <a:pt x="5137127" y="1990540"/>
                    <a:pt x="4871816" y="1930189"/>
                    <a:pt x="4608782" y="1975757"/>
                  </a:cubicBezTo>
                  <a:cubicBezTo>
                    <a:pt x="4345749" y="2021325"/>
                    <a:pt x="4303617" y="1921067"/>
                    <a:pt x="4040498" y="1975757"/>
                  </a:cubicBezTo>
                  <a:cubicBezTo>
                    <a:pt x="3777379" y="2030447"/>
                    <a:pt x="3532312" y="1915449"/>
                    <a:pt x="3347192" y="1975757"/>
                  </a:cubicBezTo>
                  <a:cubicBezTo>
                    <a:pt x="3162072" y="2036065"/>
                    <a:pt x="2924995" y="1967549"/>
                    <a:pt x="2653885" y="1975757"/>
                  </a:cubicBezTo>
                  <a:cubicBezTo>
                    <a:pt x="2382775" y="1983965"/>
                    <a:pt x="2174627" y="1905481"/>
                    <a:pt x="2023090" y="1975757"/>
                  </a:cubicBezTo>
                  <a:cubicBezTo>
                    <a:pt x="1871554" y="2046033"/>
                    <a:pt x="1623164" y="1930089"/>
                    <a:pt x="1392295" y="1975757"/>
                  </a:cubicBezTo>
                  <a:cubicBezTo>
                    <a:pt x="1161426" y="2021425"/>
                    <a:pt x="969437" y="1925828"/>
                    <a:pt x="761500" y="1975757"/>
                  </a:cubicBezTo>
                  <a:cubicBezTo>
                    <a:pt x="553564" y="2025686"/>
                    <a:pt x="287785" y="1908770"/>
                    <a:pt x="0" y="1975757"/>
                  </a:cubicBezTo>
                  <a:cubicBezTo>
                    <a:pt x="-29398" y="1727652"/>
                    <a:pt x="3342" y="1637056"/>
                    <a:pt x="0" y="1442303"/>
                  </a:cubicBezTo>
                  <a:cubicBezTo>
                    <a:pt x="-3342" y="1247550"/>
                    <a:pt x="2165" y="1124591"/>
                    <a:pt x="0" y="948363"/>
                  </a:cubicBezTo>
                  <a:cubicBezTo>
                    <a:pt x="-2165" y="772135"/>
                    <a:pt x="19646" y="659968"/>
                    <a:pt x="0" y="513697"/>
                  </a:cubicBezTo>
                  <a:cubicBezTo>
                    <a:pt x="-19646" y="367426"/>
                    <a:pt x="44462" y="116031"/>
                    <a:pt x="0" y="0"/>
                  </a:cubicBezTo>
                  <a:close/>
                </a:path>
                <a:path w="6251122" h="1975757" stroke="0" extrusionOk="0">
                  <a:moveTo>
                    <a:pt x="0" y="0"/>
                  </a:moveTo>
                  <a:cubicBezTo>
                    <a:pt x="150163" y="-31296"/>
                    <a:pt x="367520" y="33633"/>
                    <a:pt x="505773" y="0"/>
                  </a:cubicBezTo>
                  <a:cubicBezTo>
                    <a:pt x="644026" y="-33633"/>
                    <a:pt x="718719" y="43979"/>
                    <a:pt x="886523" y="0"/>
                  </a:cubicBezTo>
                  <a:cubicBezTo>
                    <a:pt x="1054327" y="-43979"/>
                    <a:pt x="1329561" y="35065"/>
                    <a:pt x="1579829" y="0"/>
                  </a:cubicBezTo>
                  <a:cubicBezTo>
                    <a:pt x="1830097" y="-35065"/>
                    <a:pt x="1970750" y="7887"/>
                    <a:pt x="2085602" y="0"/>
                  </a:cubicBezTo>
                  <a:cubicBezTo>
                    <a:pt x="2200454" y="-7887"/>
                    <a:pt x="2403877" y="12175"/>
                    <a:pt x="2591374" y="0"/>
                  </a:cubicBezTo>
                  <a:cubicBezTo>
                    <a:pt x="2778871" y="-12175"/>
                    <a:pt x="2948725" y="29008"/>
                    <a:pt x="3284680" y="0"/>
                  </a:cubicBezTo>
                  <a:cubicBezTo>
                    <a:pt x="3620635" y="-29008"/>
                    <a:pt x="3509472" y="2654"/>
                    <a:pt x="3727942" y="0"/>
                  </a:cubicBezTo>
                  <a:cubicBezTo>
                    <a:pt x="3946412" y="-2654"/>
                    <a:pt x="4132278" y="6100"/>
                    <a:pt x="4421248" y="0"/>
                  </a:cubicBezTo>
                  <a:cubicBezTo>
                    <a:pt x="4710218" y="-6100"/>
                    <a:pt x="4966979" y="3472"/>
                    <a:pt x="5114554" y="0"/>
                  </a:cubicBezTo>
                  <a:cubicBezTo>
                    <a:pt x="5262129" y="-3472"/>
                    <a:pt x="5408397" y="20933"/>
                    <a:pt x="5682838" y="0"/>
                  </a:cubicBezTo>
                  <a:cubicBezTo>
                    <a:pt x="5957279" y="-20933"/>
                    <a:pt x="6130666" y="32474"/>
                    <a:pt x="6251122" y="0"/>
                  </a:cubicBezTo>
                  <a:cubicBezTo>
                    <a:pt x="6296697" y="181883"/>
                    <a:pt x="6233195" y="290553"/>
                    <a:pt x="6251122" y="474182"/>
                  </a:cubicBezTo>
                  <a:cubicBezTo>
                    <a:pt x="6269049" y="657811"/>
                    <a:pt x="6223956" y="718202"/>
                    <a:pt x="6251122" y="908848"/>
                  </a:cubicBezTo>
                  <a:cubicBezTo>
                    <a:pt x="6278288" y="1099494"/>
                    <a:pt x="6226885" y="1245422"/>
                    <a:pt x="6251122" y="1402787"/>
                  </a:cubicBezTo>
                  <a:cubicBezTo>
                    <a:pt x="6275359" y="1560152"/>
                    <a:pt x="6224884" y="1853569"/>
                    <a:pt x="6251122" y="1975757"/>
                  </a:cubicBezTo>
                  <a:cubicBezTo>
                    <a:pt x="6104033" y="1985935"/>
                    <a:pt x="5802432" y="1962221"/>
                    <a:pt x="5682838" y="1975757"/>
                  </a:cubicBezTo>
                  <a:cubicBezTo>
                    <a:pt x="5563244" y="1989293"/>
                    <a:pt x="5224439" y="1931668"/>
                    <a:pt x="4989532" y="1975757"/>
                  </a:cubicBezTo>
                  <a:cubicBezTo>
                    <a:pt x="4754625" y="2019846"/>
                    <a:pt x="4604572" y="1911020"/>
                    <a:pt x="4421248" y="1975757"/>
                  </a:cubicBezTo>
                  <a:cubicBezTo>
                    <a:pt x="4237924" y="2040494"/>
                    <a:pt x="4201573" y="1932424"/>
                    <a:pt x="4040498" y="1975757"/>
                  </a:cubicBezTo>
                  <a:cubicBezTo>
                    <a:pt x="3879423" y="2019090"/>
                    <a:pt x="3760429" y="1947898"/>
                    <a:pt x="3597237" y="1975757"/>
                  </a:cubicBezTo>
                  <a:cubicBezTo>
                    <a:pt x="3434045" y="2003616"/>
                    <a:pt x="3043414" y="1948562"/>
                    <a:pt x="2903930" y="1975757"/>
                  </a:cubicBezTo>
                  <a:cubicBezTo>
                    <a:pt x="2764446" y="2002952"/>
                    <a:pt x="2482358" y="1949302"/>
                    <a:pt x="2335646" y="1975757"/>
                  </a:cubicBezTo>
                  <a:cubicBezTo>
                    <a:pt x="2188934" y="2002212"/>
                    <a:pt x="2083952" y="1948222"/>
                    <a:pt x="1892385" y="1975757"/>
                  </a:cubicBezTo>
                  <a:cubicBezTo>
                    <a:pt x="1700818" y="2003292"/>
                    <a:pt x="1504045" y="1962490"/>
                    <a:pt x="1324101" y="1975757"/>
                  </a:cubicBezTo>
                  <a:cubicBezTo>
                    <a:pt x="1144157" y="1989024"/>
                    <a:pt x="1090937" y="1950683"/>
                    <a:pt x="943351" y="1975757"/>
                  </a:cubicBezTo>
                  <a:cubicBezTo>
                    <a:pt x="795765" y="2000831"/>
                    <a:pt x="695173" y="1938467"/>
                    <a:pt x="562601" y="1975757"/>
                  </a:cubicBezTo>
                  <a:cubicBezTo>
                    <a:pt x="430029" y="2013047"/>
                    <a:pt x="279068" y="1948428"/>
                    <a:pt x="0" y="1975757"/>
                  </a:cubicBezTo>
                  <a:cubicBezTo>
                    <a:pt x="-16364" y="1763021"/>
                    <a:pt x="23638" y="1620255"/>
                    <a:pt x="0" y="1521333"/>
                  </a:cubicBezTo>
                  <a:cubicBezTo>
                    <a:pt x="-23638" y="1422411"/>
                    <a:pt x="49555" y="1109990"/>
                    <a:pt x="0" y="987879"/>
                  </a:cubicBezTo>
                  <a:cubicBezTo>
                    <a:pt x="-49555" y="865768"/>
                    <a:pt x="27888" y="690898"/>
                    <a:pt x="0" y="513697"/>
                  </a:cubicBezTo>
                  <a:cubicBezTo>
                    <a:pt x="-27888" y="336496"/>
                    <a:pt x="17447" y="253624"/>
                    <a:pt x="0" y="0"/>
                  </a:cubicBezTo>
                  <a:close/>
                </a:path>
              </a:pathLst>
            </a:custGeom>
            <a:solidFill>
              <a:schemeClr val="bg1"/>
            </a:solidFill>
            <a:ln w="2222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dirty="0">
                  <a:solidFill>
                    <a:schemeClr val="tx1"/>
                  </a:solidFill>
                  <a:latin typeface="Palatino" pitchFamily="2" charset="77"/>
                  <a:ea typeface="Palatino" pitchFamily="2" charset="77"/>
                </a:rPr>
                <a:t> At most one</a:t>
              </a:r>
            </a:p>
            <a:p>
              <a:r>
                <a:rPr lang="en-US" sz="3200" dirty="0">
                  <a:solidFill>
                    <a:schemeClr val="tx1"/>
                  </a:solidFill>
                  <a:latin typeface="Palatino" pitchFamily="2" charset="77"/>
                  <a:ea typeface="Palatino" pitchFamily="2" charset="77"/>
                </a:rPr>
                <a:t>     (naïve)</a:t>
              </a:r>
            </a:p>
          </p:txBody>
        </p:sp>
        <p:pic>
          <p:nvPicPr>
            <p:cNvPr id="14" name="Picture 13">
              <a:extLst>
                <a:ext uri="{FF2B5EF4-FFF2-40B4-BE49-F238E27FC236}">
                  <a16:creationId xmlns:a16="http://schemas.microsoft.com/office/drawing/2014/main" id="{64AB87F4-DAD1-1A85-E239-39FBA2E70A64}"/>
                </a:ext>
              </a:extLst>
            </p:cNvPr>
            <p:cNvPicPr>
              <a:picLocks noChangeAspect="1"/>
            </p:cNvPicPr>
            <p:nvPr/>
          </p:nvPicPr>
          <p:blipFill>
            <a:blip r:embed="rId4"/>
            <a:stretch>
              <a:fillRect/>
            </a:stretch>
          </p:blipFill>
          <p:spPr>
            <a:xfrm>
              <a:off x="8240208" y="4115989"/>
              <a:ext cx="3157133" cy="1215081"/>
            </a:xfrm>
            <a:prstGeom prst="rect">
              <a:avLst/>
            </a:prstGeom>
          </p:spPr>
        </p:pic>
        <p:sp>
          <p:nvSpPr>
            <p:cNvPr id="15" name="Down Arrow 14">
              <a:extLst>
                <a:ext uri="{FF2B5EF4-FFF2-40B4-BE49-F238E27FC236}">
                  <a16:creationId xmlns:a16="http://schemas.microsoft.com/office/drawing/2014/main" id="{843C335D-B3F6-6806-7043-0ECAFC5BD52A}"/>
                </a:ext>
              </a:extLst>
            </p:cNvPr>
            <p:cNvSpPr/>
            <p:nvPr/>
          </p:nvSpPr>
          <p:spPr>
            <a:xfrm rot="19462843">
              <a:off x="5935475" y="2262075"/>
              <a:ext cx="435201" cy="1909977"/>
            </a:xfrm>
            <a:custGeom>
              <a:avLst/>
              <a:gdLst>
                <a:gd name="csX0" fmla="*/ 0 w 435201"/>
                <a:gd name="csY0" fmla="*/ 1692377 h 1909977"/>
                <a:gd name="csX1" fmla="*/ 108800 w 435201"/>
                <a:gd name="csY1" fmla="*/ 1692377 h 1909977"/>
                <a:gd name="csX2" fmla="*/ 108800 w 435201"/>
                <a:gd name="csY2" fmla="*/ 1111328 h 1909977"/>
                <a:gd name="csX3" fmla="*/ 108800 w 435201"/>
                <a:gd name="csY3" fmla="*/ 547202 h 1909977"/>
                <a:gd name="csX4" fmla="*/ 108800 w 435201"/>
                <a:gd name="csY4" fmla="*/ 0 h 1909977"/>
                <a:gd name="csX5" fmla="*/ 326401 w 435201"/>
                <a:gd name="csY5" fmla="*/ 0 h 1909977"/>
                <a:gd name="csX6" fmla="*/ 326401 w 435201"/>
                <a:gd name="csY6" fmla="*/ 547202 h 1909977"/>
                <a:gd name="csX7" fmla="*/ 326401 w 435201"/>
                <a:gd name="csY7" fmla="*/ 1077480 h 1909977"/>
                <a:gd name="csX8" fmla="*/ 326401 w 435201"/>
                <a:gd name="csY8" fmla="*/ 1692377 h 1909977"/>
                <a:gd name="csX9" fmla="*/ 435201 w 435201"/>
                <a:gd name="csY9" fmla="*/ 1692377 h 1909977"/>
                <a:gd name="csX10" fmla="*/ 217601 w 435201"/>
                <a:gd name="csY10" fmla="*/ 1909977 h 1909977"/>
                <a:gd name="csX11" fmla="*/ 0 w 435201"/>
                <a:gd name="csY11" fmla="*/ 1692377 h 190997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35201" h="1909977" fill="none" extrusionOk="0">
                  <a:moveTo>
                    <a:pt x="0" y="1692377"/>
                  </a:moveTo>
                  <a:cubicBezTo>
                    <a:pt x="40753" y="1688486"/>
                    <a:pt x="58362" y="1701944"/>
                    <a:pt x="108800" y="1692377"/>
                  </a:cubicBezTo>
                  <a:cubicBezTo>
                    <a:pt x="54020" y="1431365"/>
                    <a:pt x="158507" y="1311742"/>
                    <a:pt x="108800" y="1111328"/>
                  </a:cubicBezTo>
                  <a:cubicBezTo>
                    <a:pt x="59093" y="910914"/>
                    <a:pt x="172865" y="760567"/>
                    <a:pt x="108800" y="547202"/>
                  </a:cubicBezTo>
                  <a:cubicBezTo>
                    <a:pt x="44735" y="333837"/>
                    <a:pt x="128801" y="192004"/>
                    <a:pt x="108800" y="0"/>
                  </a:cubicBezTo>
                  <a:cubicBezTo>
                    <a:pt x="172106" y="-19440"/>
                    <a:pt x="242322" y="23178"/>
                    <a:pt x="326401" y="0"/>
                  </a:cubicBezTo>
                  <a:cubicBezTo>
                    <a:pt x="350822" y="161903"/>
                    <a:pt x="310200" y="343828"/>
                    <a:pt x="326401" y="547202"/>
                  </a:cubicBezTo>
                  <a:cubicBezTo>
                    <a:pt x="342602" y="750576"/>
                    <a:pt x="278879" y="865218"/>
                    <a:pt x="326401" y="1077480"/>
                  </a:cubicBezTo>
                  <a:cubicBezTo>
                    <a:pt x="373923" y="1289742"/>
                    <a:pt x="262011" y="1491735"/>
                    <a:pt x="326401" y="1692377"/>
                  </a:cubicBezTo>
                  <a:cubicBezTo>
                    <a:pt x="379700" y="1683845"/>
                    <a:pt x="411969" y="1692419"/>
                    <a:pt x="435201" y="1692377"/>
                  </a:cubicBezTo>
                  <a:cubicBezTo>
                    <a:pt x="335870" y="1809949"/>
                    <a:pt x="269513" y="1814563"/>
                    <a:pt x="217601" y="1909977"/>
                  </a:cubicBezTo>
                  <a:cubicBezTo>
                    <a:pt x="140829" y="1882301"/>
                    <a:pt x="74045" y="1737266"/>
                    <a:pt x="0" y="1692377"/>
                  </a:cubicBezTo>
                  <a:close/>
                </a:path>
                <a:path w="435201" h="1909977" stroke="0" extrusionOk="0">
                  <a:moveTo>
                    <a:pt x="0" y="1692377"/>
                  </a:moveTo>
                  <a:cubicBezTo>
                    <a:pt x="35539" y="1682332"/>
                    <a:pt x="59632" y="1695100"/>
                    <a:pt x="108800" y="1692377"/>
                  </a:cubicBezTo>
                  <a:cubicBezTo>
                    <a:pt x="76855" y="1457801"/>
                    <a:pt x="125777" y="1323901"/>
                    <a:pt x="108800" y="1179023"/>
                  </a:cubicBezTo>
                  <a:cubicBezTo>
                    <a:pt x="91823" y="1034145"/>
                    <a:pt x="151903" y="760877"/>
                    <a:pt x="108800" y="581049"/>
                  </a:cubicBezTo>
                  <a:cubicBezTo>
                    <a:pt x="65697" y="401221"/>
                    <a:pt x="141630" y="206106"/>
                    <a:pt x="108800" y="0"/>
                  </a:cubicBezTo>
                  <a:cubicBezTo>
                    <a:pt x="177510" y="-20055"/>
                    <a:pt x="232893" y="23029"/>
                    <a:pt x="326401" y="0"/>
                  </a:cubicBezTo>
                  <a:cubicBezTo>
                    <a:pt x="370747" y="267495"/>
                    <a:pt x="289928" y="446128"/>
                    <a:pt x="326401" y="597973"/>
                  </a:cubicBezTo>
                  <a:cubicBezTo>
                    <a:pt x="362874" y="749818"/>
                    <a:pt x="273495" y="954369"/>
                    <a:pt x="326401" y="1195946"/>
                  </a:cubicBezTo>
                  <a:cubicBezTo>
                    <a:pt x="379307" y="1437523"/>
                    <a:pt x="279815" y="1466582"/>
                    <a:pt x="326401" y="1692377"/>
                  </a:cubicBezTo>
                  <a:cubicBezTo>
                    <a:pt x="358879" y="1687118"/>
                    <a:pt x="396143" y="1697156"/>
                    <a:pt x="435201" y="1692377"/>
                  </a:cubicBezTo>
                  <a:cubicBezTo>
                    <a:pt x="367537" y="1765695"/>
                    <a:pt x="278564" y="1811597"/>
                    <a:pt x="217601" y="1909977"/>
                  </a:cubicBezTo>
                  <a:cubicBezTo>
                    <a:pt x="116311" y="1850398"/>
                    <a:pt x="70681" y="1762290"/>
                    <a:pt x="0" y="1692377"/>
                  </a:cubicBezTo>
                  <a:close/>
                </a:path>
              </a:pathLst>
            </a:custGeom>
            <a:solidFill>
              <a:schemeClr val="accent6">
                <a:lumMod val="20000"/>
                <a:lumOff val="80000"/>
              </a:schemeClr>
            </a:solidFill>
            <a:ln>
              <a:extLst>
                <a:ext uri="{C807C97D-BFC1-408E-A445-0C87EB9F89A2}">
                  <ask:lineSketchStyleProps xmlns:ask="http://schemas.microsoft.com/office/drawing/2018/sketchyshapes" sd="1219033472">
                    <a:prstGeom prst="downArrow">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41461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7A968-47B7-89F3-0B92-70C5094384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84FFE1-C4FB-A785-399D-A1B5E5F39E09}"/>
              </a:ext>
            </a:extLst>
          </p:cNvPr>
          <p:cNvSpPr>
            <a:spLocks noGrp="1"/>
          </p:cNvSpPr>
          <p:nvPr>
            <p:ph type="title"/>
          </p:nvPr>
        </p:nvSpPr>
        <p:spPr>
          <a:xfrm>
            <a:off x="838200" y="218164"/>
            <a:ext cx="10515600" cy="1325563"/>
          </a:xfrm>
        </p:spPr>
        <p:txBody>
          <a:bodyPr/>
          <a:lstStyle/>
          <a:p>
            <a:r>
              <a:rPr lang="en-US" dirty="0">
                <a:latin typeface="Palatino" pitchFamily="2" charset="77"/>
                <a:ea typeface="Palatino" pitchFamily="2" charset="77"/>
              </a:rPr>
              <a:t>SAT encodings can be interesting </a:t>
            </a:r>
            <a:r>
              <a:rPr lang="en-US" dirty="0">
                <a:latin typeface="Palatino" pitchFamily="2" charset="77"/>
                <a:ea typeface="Palatino" pitchFamily="2" charset="77"/>
                <a:sym typeface="Wingdings" pitchFamily="2" charset="2"/>
              </a:rPr>
              <a:t>;)</a:t>
            </a:r>
            <a:endParaRPr lang="en-US" dirty="0">
              <a:latin typeface="Palatino" pitchFamily="2" charset="77"/>
              <a:ea typeface="Palatino" pitchFamily="2" charset="77"/>
            </a:endParaRPr>
          </a:p>
        </p:txBody>
      </p:sp>
      <p:sp>
        <p:nvSpPr>
          <p:cNvPr id="5" name="Rectangle 4">
            <a:extLst>
              <a:ext uri="{FF2B5EF4-FFF2-40B4-BE49-F238E27FC236}">
                <a16:creationId xmlns:a16="http://schemas.microsoft.com/office/drawing/2014/main" id="{0F88E2F8-EC6E-F282-E0F9-3EE38E87F335}"/>
              </a:ext>
            </a:extLst>
          </p:cNvPr>
          <p:cNvSpPr/>
          <p:nvPr/>
        </p:nvSpPr>
        <p:spPr>
          <a:xfrm>
            <a:off x="1654627" y="1508080"/>
            <a:ext cx="8588829" cy="1325562"/>
          </a:xfrm>
          <a:custGeom>
            <a:avLst/>
            <a:gdLst>
              <a:gd name="csX0" fmla="*/ 0 w 8588829"/>
              <a:gd name="csY0" fmla="*/ 0 h 1325562"/>
              <a:gd name="csX1" fmla="*/ 314924 w 8588829"/>
              <a:gd name="csY1" fmla="*/ 0 h 1325562"/>
              <a:gd name="csX2" fmla="*/ 973401 w 8588829"/>
              <a:gd name="csY2" fmla="*/ 0 h 1325562"/>
              <a:gd name="csX3" fmla="*/ 1288324 w 8588829"/>
              <a:gd name="csY3" fmla="*/ 0 h 1325562"/>
              <a:gd name="csX4" fmla="*/ 1603248 w 8588829"/>
              <a:gd name="csY4" fmla="*/ 0 h 1325562"/>
              <a:gd name="csX5" fmla="*/ 2347613 w 8588829"/>
              <a:gd name="csY5" fmla="*/ 0 h 1325562"/>
              <a:gd name="csX6" fmla="*/ 2920202 w 8588829"/>
              <a:gd name="csY6" fmla="*/ 0 h 1325562"/>
              <a:gd name="csX7" fmla="*/ 3235126 w 8588829"/>
              <a:gd name="csY7" fmla="*/ 0 h 1325562"/>
              <a:gd name="csX8" fmla="*/ 3807714 w 8588829"/>
              <a:gd name="csY8" fmla="*/ 0 h 1325562"/>
              <a:gd name="csX9" fmla="*/ 4552079 w 8588829"/>
              <a:gd name="csY9" fmla="*/ 0 h 1325562"/>
              <a:gd name="csX10" fmla="*/ 5038780 w 8588829"/>
              <a:gd name="csY10" fmla="*/ 0 h 1325562"/>
              <a:gd name="csX11" fmla="*/ 5525480 w 8588829"/>
              <a:gd name="csY11" fmla="*/ 0 h 1325562"/>
              <a:gd name="csX12" fmla="*/ 6098069 w 8588829"/>
              <a:gd name="csY12" fmla="*/ 0 h 1325562"/>
              <a:gd name="csX13" fmla="*/ 6756545 w 8588829"/>
              <a:gd name="csY13" fmla="*/ 0 h 1325562"/>
              <a:gd name="csX14" fmla="*/ 7415022 w 8588829"/>
              <a:gd name="csY14" fmla="*/ 0 h 1325562"/>
              <a:gd name="csX15" fmla="*/ 8073499 w 8588829"/>
              <a:gd name="csY15" fmla="*/ 0 h 1325562"/>
              <a:gd name="csX16" fmla="*/ 8588829 w 8588829"/>
              <a:gd name="csY16" fmla="*/ 0 h 1325562"/>
              <a:gd name="csX17" fmla="*/ 8588829 w 8588829"/>
              <a:gd name="csY17" fmla="*/ 441854 h 1325562"/>
              <a:gd name="csX18" fmla="*/ 8588829 w 8588829"/>
              <a:gd name="csY18" fmla="*/ 883708 h 1325562"/>
              <a:gd name="csX19" fmla="*/ 8588829 w 8588829"/>
              <a:gd name="csY19" fmla="*/ 1325562 h 1325562"/>
              <a:gd name="csX20" fmla="*/ 7844464 w 8588829"/>
              <a:gd name="csY20" fmla="*/ 1325562 h 1325562"/>
              <a:gd name="csX21" fmla="*/ 7271875 w 8588829"/>
              <a:gd name="csY21" fmla="*/ 1325562 h 1325562"/>
              <a:gd name="csX22" fmla="*/ 6785175 w 8588829"/>
              <a:gd name="csY22" fmla="*/ 1325562 h 1325562"/>
              <a:gd name="csX23" fmla="*/ 6298475 w 8588829"/>
              <a:gd name="csY23" fmla="*/ 1325562 h 1325562"/>
              <a:gd name="csX24" fmla="*/ 5811774 w 8588829"/>
              <a:gd name="csY24" fmla="*/ 1325562 h 1325562"/>
              <a:gd name="csX25" fmla="*/ 5325074 w 8588829"/>
              <a:gd name="csY25" fmla="*/ 1325562 h 1325562"/>
              <a:gd name="csX26" fmla="*/ 4666597 w 8588829"/>
              <a:gd name="csY26" fmla="*/ 1325562 h 1325562"/>
              <a:gd name="csX27" fmla="*/ 4094008 w 8588829"/>
              <a:gd name="csY27" fmla="*/ 1325562 h 1325562"/>
              <a:gd name="csX28" fmla="*/ 3779085 w 8588829"/>
              <a:gd name="csY28" fmla="*/ 1325562 h 1325562"/>
              <a:gd name="csX29" fmla="*/ 3292384 w 8588829"/>
              <a:gd name="csY29" fmla="*/ 1325562 h 1325562"/>
              <a:gd name="csX30" fmla="*/ 2633908 w 8588829"/>
              <a:gd name="csY30" fmla="*/ 1325562 h 1325562"/>
              <a:gd name="csX31" fmla="*/ 2233096 w 8588829"/>
              <a:gd name="csY31" fmla="*/ 1325562 h 1325562"/>
              <a:gd name="csX32" fmla="*/ 1488730 w 8588829"/>
              <a:gd name="csY32" fmla="*/ 1325562 h 1325562"/>
              <a:gd name="csX33" fmla="*/ 744365 w 8588829"/>
              <a:gd name="csY33" fmla="*/ 1325562 h 1325562"/>
              <a:gd name="csX34" fmla="*/ 0 w 8588829"/>
              <a:gd name="csY34" fmla="*/ 1325562 h 1325562"/>
              <a:gd name="csX35" fmla="*/ 0 w 8588829"/>
              <a:gd name="csY35" fmla="*/ 857197 h 1325562"/>
              <a:gd name="csX36" fmla="*/ 0 w 8588829"/>
              <a:gd name="csY36" fmla="*/ 415343 h 1325562"/>
              <a:gd name="csX37" fmla="*/ 0 w 8588829"/>
              <a:gd name="csY37" fmla="*/ 0 h 1325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8588829" h="1325562" fill="none" extrusionOk="0">
                <a:moveTo>
                  <a:pt x="0" y="0"/>
                </a:moveTo>
                <a:cubicBezTo>
                  <a:pt x="121605" y="-2874"/>
                  <a:pt x="203581" y="8272"/>
                  <a:pt x="314924" y="0"/>
                </a:cubicBezTo>
                <a:cubicBezTo>
                  <a:pt x="426267" y="-8272"/>
                  <a:pt x="826624" y="43166"/>
                  <a:pt x="973401" y="0"/>
                </a:cubicBezTo>
                <a:cubicBezTo>
                  <a:pt x="1120178" y="-43166"/>
                  <a:pt x="1134072" y="1855"/>
                  <a:pt x="1288324" y="0"/>
                </a:cubicBezTo>
                <a:cubicBezTo>
                  <a:pt x="1442576" y="-1855"/>
                  <a:pt x="1488232" y="28056"/>
                  <a:pt x="1603248" y="0"/>
                </a:cubicBezTo>
                <a:cubicBezTo>
                  <a:pt x="1718264" y="-28056"/>
                  <a:pt x="2060295" y="20167"/>
                  <a:pt x="2347613" y="0"/>
                </a:cubicBezTo>
                <a:cubicBezTo>
                  <a:pt x="2634931" y="-20167"/>
                  <a:pt x="2649327" y="61676"/>
                  <a:pt x="2920202" y="0"/>
                </a:cubicBezTo>
                <a:cubicBezTo>
                  <a:pt x="3191077" y="-61676"/>
                  <a:pt x="3116105" y="29266"/>
                  <a:pt x="3235126" y="0"/>
                </a:cubicBezTo>
                <a:cubicBezTo>
                  <a:pt x="3354147" y="-29266"/>
                  <a:pt x="3682249" y="42607"/>
                  <a:pt x="3807714" y="0"/>
                </a:cubicBezTo>
                <a:cubicBezTo>
                  <a:pt x="3933179" y="-42607"/>
                  <a:pt x="4199301" y="87498"/>
                  <a:pt x="4552079" y="0"/>
                </a:cubicBezTo>
                <a:cubicBezTo>
                  <a:pt x="4904858" y="-87498"/>
                  <a:pt x="4874976" y="7881"/>
                  <a:pt x="5038780" y="0"/>
                </a:cubicBezTo>
                <a:cubicBezTo>
                  <a:pt x="5202584" y="-7881"/>
                  <a:pt x="5379467" y="27843"/>
                  <a:pt x="5525480" y="0"/>
                </a:cubicBezTo>
                <a:cubicBezTo>
                  <a:pt x="5671493" y="-27843"/>
                  <a:pt x="5881174" y="10029"/>
                  <a:pt x="6098069" y="0"/>
                </a:cubicBezTo>
                <a:cubicBezTo>
                  <a:pt x="6314964" y="-10029"/>
                  <a:pt x="6494672" y="37123"/>
                  <a:pt x="6756545" y="0"/>
                </a:cubicBezTo>
                <a:cubicBezTo>
                  <a:pt x="7018418" y="-37123"/>
                  <a:pt x="7231928" y="26320"/>
                  <a:pt x="7415022" y="0"/>
                </a:cubicBezTo>
                <a:cubicBezTo>
                  <a:pt x="7598116" y="-26320"/>
                  <a:pt x="7841175" y="52068"/>
                  <a:pt x="8073499" y="0"/>
                </a:cubicBezTo>
                <a:cubicBezTo>
                  <a:pt x="8305823" y="-52068"/>
                  <a:pt x="8387716" y="51373"/>
                  <a:pt x="8588829" y="0"/>
                </a:cubicBezTo>
                <a:cubicBezTo>
                  <a:pt x="8618725" y="98839"/>
                  <a:pt x="8584839" y="265466"/>
                  <a:pt x="8588829" y="441854"/>
                </a:cubicBezTo>
                <a:cubicBezTo>
                  <a:pt x="8592819" y="618242"/>
                  <a:pt x="8560840" y="698310"/>
                  <a:pt x="8588829" y="883708"/>
                </a:cubicBezTo>
                <a:cubicBezTo>
                  <a:pt x="8616818" y="1069106"/>
                  <a:pt x="8538687" y="1213867"/>
                  <a:pt x="8588829" y="1325562"/>
                </a:cubicBezTo>
                <a:cubicBezTo>
                  <a:pt x="8412496" y="1393465"/>
                  <a:pt x="8002111" y="1239502"/>
                  <a:pt x="7844464" y="1325562"/>
                </a:cubicBezTo>
                <a:cubicBezTo>
                  <a:pt x="7686818" y="1411622"/>
                  <a:pt x="7419623" y="1288085"/>
                  <a:pt x="7271875" y="1325562"/>
                </a:cubicBezTo>
                <a:cubicBezTo>
                  <a:pt x="7124127" y="1363039"/>
                  <a:pt x="6897359" y="1282176"/>
                  <a:pt x="6785175" y="1325562"/>
                </a:cubicBezTo>
                <a:cubicBezTo>
                  <a:pt x="6672991" y="1368948"/>
                  <a:pt x="6520698" y="1272753"/>
                  <a:pt x="6298475" y="1325562"/>
                </a:cubicBezTo>
                <a:cubicBezTo>
                  <a:pt x="6076252" y="1378371"/>
                  <a:pt x="6021402" y="1284443"/>
                  <a:pt x="5811774" y="1325562"/>
                </a:cubicBezTo>
                <a:cubicBezTo>
                  <a:pt x="5602146" y="1366681"/>
                  <a:pt x="5458128" y="1318591"/>
                  <a:pt x="5325074" y="1325562"/>
                </a:cubicBezTo>
                <a:cubicBezTo>
                  <a:pt x="5192020" y="1332533"/>
                  <a:pt x="4877902" y="1305155"/>
                  <a:pt x="4666597" y="1325562"/>
                </a:cubicBezTo>
                <a:cubicBezTo>
                  <a:pt x="4455292" y="1345969"/>
                  <a:pt x="4273271" y="1322177"/>
                  <a:pt x="4094008" y="1325562"/>
                </a:cubicBezTo>
                <a:cubicBezTo>
                  <a:pt x="3914745" y="1328947"/>
                  <a:pt x="3908952" y="1314326"/>
                  <a:pt x="3779085" y="1325562"/>
                </a:cubicBezTo>
                <a:cubicBezTo>
                  <a:pt x="3649218" y="1336798"/>
                  <a:pt x="3478810" y="1272172"/>
                  <a:pt x="3292384" y="1325562"/>
                </a:cubicBezTo>
                <a:cubicBezTo>
                  <a:pt x="3105958" y="1378952"/>
                  <a:pt x="2922833" y="1263830"/>
                  <a:pt x="2633908" y="1325562"/>
                </a:cubicBezTo>
                <a:cubicBezTo>
                  <a:pt x="2344983" y="1387294"/>
                  <a:pt x="2411645" y="1301228"/>
                  <a:pt x="2233096" y="1325562"/>
                </a:cubicBezTo>
                <a:cubicBezTo>
                  <a:pt x="2054547" y="1349896"/>
                  <a:pt x="1837535" y="1256494"/>
                  <a:pt x="1488730" y="1325562"/>
                </a:cubicBezTo>
                <a:cubicBezTo>
                  <a:pt x="1139925" y="1394630"/>
                  <a:pt x="1089730" y="1315218"/>
                  <a:pt x="744365" y="1325562"/>
                </a:cubicBezTo>
                <a:cubicBezTo>
                  <a:pt x="399000" y="1335906"/>
                  <a:pt x="343057" y="1310601"/>
                  <a:pt x="0" y="1325562"/>
                </a:cubicBezTo>
                <a:cubicBezTo>
                  <a:pt x="-27054" y="1172278"/>
                  <a:pt x="32546" y="963275"/>
                  <a:pt x="0" y="857197"/>
                </a:cubicBezTo>
                <a:cubicBezTo>
                  <a:pt x="-32546" y="751120"/>
                  <a:pt x="11812" y="535967"/>
                  <a:pt x="0" y="415343"/>
                </a:cubicBezTo>
                <a:cubicBezTo>
                  <a:pt x="-11812" y="294719"/>
                  <a:pt x="46105" y="207315"/>
                  <a:pt x="0" y="0"/>
                </a:cubicBezTo>
                <a:close/>
              </a:path>
              <a:path w="8588829" h="1325562" stroke="0" extrusionOk="0">
                <a:moveTo>
                  <a:pt x="0" y="0"/>
                </a:moveTo>
                <a:cubicBezTo>
                  <a:pt x="181990" y="-36901"/>
                  <a:pt x="349449" y="30059"/>
                  <a:pt x="486700" y="0"/>
                </a:cubicBezTo>
                <a:cubicBezTo>
                  <a:pt x="623951" y="-30059"/>
                  <a:pt x="680767" y="21959"/>
                  <a:pt x="801624" y="0"/>
                </a:cubicBezTo>
                <a:cubicBezTo>
                  <a:pt x="922481" y="-21959"/>
                  <a:pt x="1319040" y="30754"/>
                  <a:pt x="1545989" y="0"/>
                </a:cubicBezTo>
                <a:cubicBezTo>
                  <a:pt x="1772939" y="-30754"/>
                  <a:pt x="1889239" y="1859"/>
                  <a:pt x="2032690" y="0"/>
                </a:cubicBezTo>
                <a:cubicBezTo>
                  <a:pt x="2176141" y="-1859"/>
                  <a:pt x="2306615" y="18685"/>
                  <a:pt x="2519390" y="0"/>
                </a:cubicBezTo>
                <a:cubicBezTo>
                  <a:pt x="2732165" y="-18685"/>
                  <a:pt x="2930188" y="56970"/>
                  <a:pt x="3263755" y="0"/>
                </a:cubicBezTo>
                <a:cubicBezTo>
                  <a:pt x="3597323" y="-56970"/>
                  <a:pt x="3553888" y="25038"/>
                  <a:pt x="3664567" y="0"/>
                </a:cubicBezTo>
                <a:cubicBezTo>
                  <a:pt x="3775246" y="-25038"/>
                  <a:pt x="4155453" y="30206"/>
                  <a:pt x="4408932" y="0"/>
                </a:cubicBezTo>
                <a:cubicBezTo>
                  <a:pt x="4662412" y="-30206"/>
                  <a:pt x="4804504" y="20748"/>
                  <a:pt x="5153297" y="0"/>
                </a:cubicBezTo>
                <a:cubicBezTo>
                  <a:pt x="5502090" y="-20748"/>
                  <a:pt x="5527693" y="62825"/>
                  <a:pt x="5725886" y="0"/>
                </a:cubicBezTo>
                <a:cubicBezTo>
                  <a:pt x="5924079" y="-62825"/>
                  <a:pt x="6171811" y="48404"/>
                  <a:pt x="6470251" y="0"/>
                </a:cubicBezTo>
                <a:cubicBezTo>
                  <a:pt x="6768691" y="-48404"/>
                  <a:pt x="6755078" y="23950"/>
                  <a:pt x="6956951" y="0"/>
                </a:cubicBezTo>
                <a:cubicBezTo>
                  <a:pt x="7158824" y="-23950"/>
                  <a:pt x="7335106" y="44706"/>
                  <a:pt x="7443652" y="0"/>
                </a:cubicBezTo>
                <a:cubicBezTo>
                  <a:pt x="7552198" y="-44706"/>
                  <a:pt x="7915202" y="15600"/>
                  <a:pt x="8102129" y="0"/>
                </a:cubicBezTo>
                <a:cubicBezTo>
                  <a:pt x="8289056" y="-15600"/>
                  <a:pt x="8380885" y="17199"/>
                  <a:pt x="8588829" y="0"/>
                </a:cubicBezTo>
                <a:cubicBezTo>
                  <a:pt x="8637760" y="117801"/>
                  <a:pt x="8585993" y="305381"/>
                  <a:pt x="8588829" y="468365"/>
                </a:cubicBezTo>
                <a:cubicBezTo>
                  <a:pt x="8591665" y="631349"/>
                  <a:pt x="8558435" y="708771"/>
                  <a:pt x="8588829" y="923475"/>
                </a:cubicBezTo>
                <a:cubicBezTo>
                  <a:pt x="8619223" y="1138179"/>
                  <a:pt x="8582281" y="1202446"/>
                  <a:pt x="8588829" y="1325562"/>
                </a:cubicBezTo>
                <a:cubicBezTo>
                  <a:pt x="8370260" y="1402003"/>
                  <a:pt x="8077553" y="1292831"/>
                  <a:pt x="7930352" y="1325562"/>
                </a:cubicBezTo>
                <a:cubicBezTo>
                  <a:pt x="7783151" y="1358293"/>
                  <a:pt x="7649960" y="1323138"/>
                  <a:pt x="7529540" y="1325562"/>
                </a:cubicBezTo>
                <a:cubicBezTo>
                  <a:pt x="7409120" y="1327986"/>
                  <a:pt x="6959292" y="1269093"/>
                  <a:pt x="6785175" y="1325562"/>
                </a:cubicBezTo>
                <a:cubicBezTo>
                  <a:pt x="6611059" y="1382031"/>
                  <a:pt x="6427235" y="1278827"/>
                  <a:pt x="6212586" y="1325562"/>
                </a:cubicBezTo>
                <a:cubicBezTo>
                  <a:pt x="5997937" y="1372297"/>
                  <a:pt x="5934582" y="1297873"/>
                  <a:pt x="5811774" y="1325562"/>
                </a:cubicBezTo>
                <a:cubicBezTo>
                  <a:pt x="5688966" y="1353251"/>
                  <a:pt x="5504876" y="1279097"/>
                  <a:pt x="5239186" y="1325562"/>
                </a:cubicBezTo>
                <a:cubicBezTo>
                  <a:pt x="4973496" y="1372027"/>
                  <a:pt x="5048520" y="1288815"/>
                  <a:pt x="4924262" y="1325562"/>
                </a:cubicBezTo>
                <a:cubicBezTo>
                  <a:pt x="4800004" y="1362309"/>
                  <a:pt x="4699196" y="1310264"/>
                  <a:pt x="4609338" y="1325562"/>
                </a:cubicBezTo>
                <a:cubicBezTo>
                  <a:pt x="4519480" y="1340860"/>
                  <a:pt x="4205852" y="1289844"/>
                  <a:pt x="4036750" y="1325562"/>
                </a:cubicBezTo>
                <a:cubicBezTo>
                  <a:pt x="3867648" y="1361280"/>
                  <a:pt x="3756247" y="1319366"/>
                  <a:pt x="3635938" y="1325562"/>
                </a:cubicBezTo>
                <a:cubicBezTo>
                  <a:pt x="3515629" y="1331758"/>
                  <a:pt x="3149113" y="1318869"/>
                  <a:pt x="2977461" y="1325562"/>
                </a:cubicBezTo>
                <a:cubicBezTo>
                  <a:pt x="2805809" y="1332255"/>
                  <a:pt x="2775726" y="1313488"/>
                  <a:pt x="2576649" y="1325562"/>
                </a:cubicBezTo>
                <a:cubicBezTo>
                  <a:pt x="2377572" y="1337636"/>
                  <a:pt x="2225957" y="1279298"/>
                  <a:pt x="1918172" y="1325562"/>
                </a:cubicBezTo>
                <a:cubicBezTo>
                  <a:pt x="1610387" y="1371826"/>
                  <a:pt x="1716718" y="1320365"/>
                  <a:pt x="1603248" y="1325562"/>
                </a:cubicBezTo>
                <a:cubicBezTo>
                  <a:pt x="1489778" y="1330759"/>
                  <a:pt x="1103939" y="1313270"/>
                  <a:pt x="944771" y="1325562"/>
                </a:cubicBezTo>
                <a:cubicBezTo>
                  <a:pt x="785603" y="1337854"/>
                  <a:pt x="638596" y="1292781"/>
                  <a:pt x="543959" y="1325562"/>
                </a:cubicBezTo>
                <a:cubicBezTo>
                  <a:pt x="449322" y="1358343"/>
                  <a:pt x="203492" y="1276972"/>
                  <a:pt x="0" y="1325562"/>
                </a:cubicBezTo>
                <a:cubicBezTo>
                  <a:pt x="-37565" y="1235235"/>
                  <a:pt x="39881" y="1102790"/>
                  <a:pt x="0" y="910219"/>
                </a:cubicBezTo>
                <a:cubicBezTo>
                  <a:pt x="-39881" y="717648"/>
                  <a:pt x="49788" y="621783"/>
                  <a:pt x="0" y="441854"/>
                </a:cubicBezTo>
                <a:cubicBezTo>
                  <a:pt x="-49788" y="261926"/>
                  <a:pt x="20054" y="94219"/>
                  <a:pt x="0" y="0"/>
                </a:cubicBezTo>
                <a:close/>
              </a:path>
            </a:pathLst>
          </a:custGeom>
          <a:solidFill>
            <a:schemeClr val="bg1"/>
          </a:solidFill>
          <a:ln w="2222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dirty="0">
                <a:solidFill>
                  <a:schemeClr val="tx1"/>
                </a:solidFill>
                <a:latin typeface="Palatino" pitchFamily="2" charset="77"/>
                <a:ea typeface="Palatino" pitchFamily="2" charset="77"/>
              </a:rPr>
              <a:t>If all we have are the variables </a:t>
            </a:r>
            <a:r>
              <a:rPr lang="en-US" sz="3200" i="1" dirty="0">
                <a:solidFill>
                  <a:schemeClr val="tx1"/>
                </a:solidFill>
                <a:latin typeface="Palatino" pitchFamily="2" charset="77"/>
                <a:ea typeface="Palatino" pitchFamily="2" charset="77"/>
              </a:rPr>
              <a:t>x</a:t>
            </a:r>
            <a:r>
              <a:rPr lang="en-US" sz="3200" i="1" baseline="-25000" dirty="0">
                <a:solidFill>
                  <a:schemeClr val="tx1"/>
                </a:solidFill>
                <a:latin typeface="Palatino" pitchFamily="2" charset="77"/>
                <a:ea typeface="Palatino" pitchFamily="2" charset="77"/>
              </a:rPr>
              <a:t>1</a:t>
            </a:r>
            <a:r>
              <a:rPr lang="en-US" sz="3200" i="1" dirty="0">
                <a:solidFill>
                  <a:schemeClr val="tx1"/>
                </a:solidFill>
                <a:latin typeface="Palatino" pitchFamily="2" charset="77"/>
                <a:ea typeface="Palatino" pitchFamily="2" charset="77"/>
              </a:rPr>
              <a:t>, x</a:t>
            </a:r>
            <a:r>
              <a:rPr lang="en-US" sz="3200" i="1" baseline="-25000" dirty="0">
                <a:solidFill>
                  <a:schemeClr val="tx1"/>
                </a:solidFill>
                <a:latin typeface="Palatino" pitchFamily="2" charset="77"/>
                <a:ea typeface="Palatino" pitchFamily="2" charset="77"/>
              </a:rPr>
              <a:t>2</a:t>
            </a:r>
            <a:r>
              <a:rPr lang="en-US" sz="3200" i="1" dirty="0">
                <a:solidFill>
                  <a:schemeClr val="tx1"/>
                </a:solidFill>
                <a:latin typeface="Palatino" pitchFamily="2" charset="77"/>
                <a:ea typeface="Palatino" pitchFamily="2" charset="77"/>
              </a:rPr>
              <a:t>, …, </a:t>
            </a:r>
            <a:r>
              <a:rPr lang="en-US" sz="3200" i="1" dirty="0" err="1">
                <a:solidFill>
                  <a:schemeClr val="tx1"/>
                </a:solidFill>
                <a:latin typeface="Palatino" pitchFamily="2" charset="77"/>
                <a:ea typeface="Palatino" pitchFamily="2" charset="77"/>
              </a:rPr>
              <a:t>x</a:t>
            </a:r>
            <a:r>
              <a:rPr lang="en-US" sz="3200" i="1" baseline="-25000" dirty="0" err="1">
                <a:solidFill>
                  <a:schemeClr val="tx1"/>
                </a:solidFill>
                <a:latin typeface="Palatino" pitchFamily="2" charset="77"/>
                <a:ea typeface="Palatino" pitchFamily="2" charset="77"/>
              </a:rPr>
              <a:t>n</a:t>
            </a:r>
            <a:endParaRPr lang="en-US" sz="3200" i="1" baseline="-25000" dirty="0">
              <a:solidFill>
                <a:schemeClr val="tx1"/>
              </a:solidFill>
              <a:latin typeface="Palatino" pitchFamily="2" charset="77"/>
              <a:ea typeface="Palatino" pitchFamily="2" charset="77"/>
            </a:endParaRPr>
          </a:p>
          <a:p>
            <a:r>
              <a:rPr lang="en-US" sz="3200" dirty="0">
                <a:solidFill>
                  <a:schemeClr val="tx1"/>
                </a:solidFill>
                <a:latin typeface="Palatino" pitchFamily="2" charset="77"/>
                <a:ea typeface="Palatino" pitchFamily="2" charset="77"/>
              </a:rPr>
              <a:t>then AMO(</a:t>
            </a:r>
            <a:r>
              <a:rPr lang="en-US" sz="3200" i="1" dirty="0">
                <a:solidFill>
                  <a:schemeClr val="tx1"/>
                </a:solidFill>
                <a:latin typeface="Palatino" pitchFamily="2" charset="77"/>
                <a:ea typeface="Palatino" pitchFamily="2" charset="77"/>
              </a:rPr>
              <a:t>x</a:t>
            </a:r>
            <a:r>
              <a:rPr lang="en-US" sz="3200" i="1" baseline="-25000" dirty="0">
                <a:solidFill>
                  <a:schemeClr val="tx1"/>
                </a:solidFill>
                <a:latin typeface="Palatino" pitchFamily="2" charset="77"/>
                <a:ea typeface="Palatino" pitchFamily="2" charset="77"/>
              </a:rPr>
              <a:t>1</a:t>
            </a:r>
            <a:r>
              <a:rPr lang="en-US" sz="3200" i="1" dirty="0">
                <a:solidFill>
                  <a:schemeClr val="tx1"/>
                </a:solidFill>
                <a:latin typeface="Palatino" pitchFamily="2" charset="77"/>
                <a:ea typeface="Palatino" pitchFamily="2" charset="77"/>
              </a:rPr>
              <a:t>, x</a:t>
            </a:r>
            <a:r>
              <a:rPr lang="en-US" sz="3200" i="1" baseline="-25000" dirty="0">
                <a:solidFill>
                  <a:schemeClr val="tx1"/>
                </a:solidFill>
                <a:latin typeface="Palatino" pitchFamily="2" charset="77"/>
                <a:ea typeface="Palatino" pitchFamily="2" charset="77"/>
              </a:rPr>
              <a:t>2</a:t>
            </a:r>
            <a:r>
              <a:rPr lang="en-US" sz="3200" i="1" dirty="0">
                <a:solidFill>
                  <a:schemeClr val="tx1"/>
                </a:solidFill>
                <a:latin typeface="Palatino" pitchFamily="2" charset="77"/>
                <a:ea typeface="Palatino" pitchFamily="2" charset="77"/>
              </a:rPr>
              <a:t>, …, </a:t>
            </a:r>
            <a:r>
              <a:rPr lang="en-US" sz="3200" i="1" dirty="0" err="1">
                <a:solidFill>
                  <a:schemeClr val="tx1"/>
                </a:solidFill>
                <a:latin typeface="Palatino" pitchFamily="2" charset="77"/>
                <a:ea typeface="Palatino" pitchFamily="2" charset="77"/>
              </a:rPr>
              <a:t>x</a:t>
            </a:r>
            <a:r>
              <a:rPr lang="en-US" sz="3200" i="1" baseline="-25000" dirty="0" err="1">
                <a:solidFill>
                  <a:schemeClr val="tx1"/>
                </a:solidFill>
                <a:latin typeface="Palatino" pitchFamily="2" charset="77"/>
                <a:ea typeface="Palatino" pitchFamily="2" charset="77"/>
              </a:rPr>
              <a:t>n</a:t>
            </a:r>
            <a:r>
              <a:rPr lang="en-US" sz="3200" dirty="0">
                <a:solidFill>
                  <a:schemeClr val="tx1"/>
                </a:solidFill>
                <a:latin typeface="Palatino" pitchFamily="2" charset="77"/>
                <a:ea typeface="Palatino" pitchFamily="2" charset="77"/>
              </a:rPr>
              <a:t>) requires </a:t>
            </a:r>
            <a:r>
              <a:rPr lang="en-US" sz="3200" i="1" dirty="0">
                <a:solidFill>
                  <a:schemeClr val="tx1"/>
                </a:solidFill>
                <a:latin typeface="Palatino" pitchFamily="2" charset="77"/>
                <a:ea typeface="Palatino" pitchFamily="2" charset="77"/>
              </a:rPr>
              <a:t>O(n</a:t>
            </a:r>
            <a:r>
              <a:rPr lang="en-US" sz="3200" i="1" baseline="30000" dirty="0">
                <a:solidFill>
                  <a:schemeClr val="tx1"/>
                </a:solidFill>
                <a:latin typeface="Palatino" pitchFamily="2" charset="77"/>
                <a:ea typeface="Palatino" pitchFamily="2" charset="77"/>
              </a:rPr>
              <a:t>2</a:t>
            </a:r>
            <a:r>
              <a:rPr lang="en-US" sz="3200" i="1" dirty="0">
                <a:solidFill>
                  <a:schemeClr val="tx1"/>
                </a:solidFill>
                <a:latin typeface="Palatino" pitchFamily="2" charset="77"/>
                <a:ea typeface="Palatino" pitchFamily="2" charset="77"/>
              </a:rPr>
              <a:t>) </a:t>
            </a:r>
            <a:r>
              <a:rPr lang="en-US" sz="3200" dirty="0">
                <a:solidFill>
                  <a:schemeClr val="tx1"/>
                </a:solidFill>
                <a:latin typeface="Palatino" pitchFamily="2" charset="77"/>
                <a:ea typeface="Palatino" pitchFamily="2" charset="77"/>
              </a:rPr>
              <a:t>clauses</a:t>
            </a:r>
          </a:p>
        </p:txBody>
      </p:sp>
      <p:grpSp>
        <p:nvGrpSpPr>
          <p:cNvPr id="12" name="Group 11">
            <a:extLst>
              <a:ext uri="{FF2B5EF4-FFF2-40B4-BE49-F238E27FC236}">
                <a16:creationId xmlns:a16="http://schemas.microsoft.com/office/drawing/2014/main" id="{9DD4972F-6FB7-04F9-5302-289FB5133324}"/>
              </a:ext>
            </a:extLst>
          </p:cNvPr>
          <p:cNvGrpSpPr/>
          <p:nvPr/>
        </p:nvGrpSpPr>
        <p:grpSpPr>
          <a:xfrm>
            <a:off x="544284" y="2966357"/>
            <a:ext cx="11103432" cy="925286"/>
            <a:chOff x="544284" y="2966357"/>
            <a:chExt cx="11103432" cy="925286"/>
          </a:xfrm>
        </p:grpSpPr>
        <p:sp>
          <p:nvSpPr>
            <p:cNvPr id="6" name="TextBox 5">
              <a:extLst>
                <a:ext uri="{FF2B5EF4-FFF2-40B4-BE49-F238E27FC236}">
                  <a16:creationId xmlns:a16="http://schemas.microsoft.com/office/drawing/2014/main" id="{0F8D45A6-60CB-A85D-F668-E9B6C20F6BB7}"/>
                </a:ext>
              </a:extLst>
            </p:cNvPr>
            <p:cNvSpPr txBox="1"/>
            <p:nvPr/>
          </p:nvSpPr>
          <p:spPr>
            <a:xfrm>
              <a:off x="1616529" y="3240156"/>
              <a:ext cx="10031187" cy="523220"/>
            </a:xfrm>
            <a:prstGeom prst="rect">
              <a:avLst/>
            </a:prstGeom>
            <a:noFill/>
          </p:spPr>
          <p:txBody>
            <a:bodyPr wrap="square" rtlCol="0">
              <a:spAutoFit/>
            </a:bodyPr>
            <a:lstStyle/>
            <a:p>
              <a:r>
                <a:rPr lang="en-US" sz="2800" dirty="0">
                  <a:latin typeface="Palatino" pitchFamily="2" charset="77"/>
                  <a:ea typeface="Palatino" pitchFamily="2" charset="77"/>
                </a:rPr>
                <a:t>Introduce “auxiliary” variable </a:t>
              </a:r>
              <a:r>
                <a:rPr lang="en-US" sz="2800" b="1" i="1" dirty="0">
                  <a:latin typeface="Palatino" pitchFamily="2" charset="77"/>
                  <a:ea typeface="Palatino" pitchFamily="2" charset="77"/>
                </a:rPr>
                <a:t>y </a:t>
              </a:r>
              <a:r>
                <a:rPr lang="en-US" sz="2800" dirty="0">
                  <a:latin typeface="Palatino" pitchFamily="2" charset="77"/>
                  <a:ea typeface="Palatino" pitchFamily="2" charset="77"/>
                </a:rPr>
                <a:t>that </a:t>
              </a:r>
              <a:r>
                <a:rPr lang="en-US" sz="2800" i="1" dirty="0">
                  <a:latin typeface="Palatino" pitchFamily="2" charset="77"/>
                  <a:ea typeface="Palatino" pitchFamily="2" charset="77"/>
                </a:rPr>
                <a:t>summarizes</a:t>
              </a:r>
              <a:r>
                <a:rPr lang="en-US" sz="2800" dirty="0">
                  <a:latin typeface="Palatino" pitchFamily="2" charset="77"/>
                  <a:ea typeface="Palatino" pitchFamily="2" charset="77"/>
                </a:rPr>
                <a:t> information</a:t>
              </a:r>
            </a:p>
          </p:txBody>
        </p:sp>
        <p:pic>
          <p:nvPicPr>
            <p:cNvPr id="11266" name="Picture 2" descr="Light Bulb Idea PNG Transparent Images Free Download | Vector Files |  Pngtree">
              <a:extLst>
                <a:ext uri="{FF2B5EF4-FFF2-40B4-BE49-F238E27FC236}">
                  <a16:creationId xmlns:a16="http://schemas.microsoft.com/office/drawing/2014/main" id="{BE471959-C26E-F0E7-3989-B61A576D68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284" y="2966357"/>
              <a:ext cx="925286" cy="925286"/>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TextBox 3">
            <a:extLst>
              <a:ext uri="{FF2B5EF4-FFF2-40B4-BE49-F238E27FC236}">
                <a16:creationId xmlns:a16="http://schemas.microsoft.com/office/drawing/2014/main" id="{8FAEC188-FD15-C6AC-4337-FB040BCDA558}"/>
              </a:ext>
            </a:extLst>
          </p:cNvPr>
          <p:cNvSpPr txBox="1"/>
          <p:nvPr/>
        </p:nvSpPr>
        <p:spPr>
          <a:xfrm>
            <a:off x="544284" y="4163786"/>
            <a:ext cx="10809516" cy="523220"/>
          </a:xfrm>
          <a:prstGeom prst="rect">
            <a:avLst/>
          </a:prstGeom>
          <a:noFill/>
        </p:spPr>
        <p:txBody>
          <a:bodyPr wrap="square" rtlCol="0">
            <a:spAutoFit/>
          </a:bodyPr>
          <a:lstStyle/>
          <a:p>
            <a:r>
              <a:rPr lang="en-US" sz="2800" dirty="0">
                <a:latin typeface="Palatino" pitchFamily="2" charset="77"/>
                <a:ea typeface="Palatino" pitchFamily="2" charset="77"/>
              </a:rPr>
              <a:t>Suppose </a:t>
            </a:r>
            <a:r>
              <a:rPr lang="en-US" sz="2800" b="1" i="1" dirty="0">
                <a:latin typeface="Palatino" pitchFamily="2" charset="77"/>
                <a:ea typeface="Palatino" pitchFamily="2" charset="77"/>
              </a:rPr>
              <a:t>y</a:t>
            </a:r>
            <a:r>
              <a:rPr lang="en-US" sz="2800" dirty="0">
                <a:latin typeface="Palatino" pitchFamily="2" charset="77"/>
                <a:ea typeface="Palatino" pitchFamily="2" charset="77"/>
              </a:rPr>
              <a:t> summarizes whether a variable in</a:t>
            </a:r>
            <a:r>
              <a:rPr lang="en-US" sz="2800" i="1" dirty="0">
                <a:latin typeface="Palatino" pitchFamily="2" charset="77"/>
                <a:ea typeface="Palatino" pitchFamily="2" charset="77"/>
              </a:rPr>
              <a:t> </a:t>
            </a:r>
            <a:r>
              <a:rPr lang="en-US" sz="2800" dirty="0">
                <a:latin typeface="Palatino" pitchFamily="2" charset="77"/>
                <a:ea typeface="Palatino" pitchFamily="2" charset="77"/>
              </a:rPr>
              <a:t>{</a:t>
            </a:r>
            <a:r>
              <a:rPr lang="en-US" sz="2800" i="1" dirty="0">
                <a:latin typeface="Palatino" pitchFamily="2" charset="77"/>
                <a:ea typeface="Palatino" pitchFamily="2" charset="77"/>
              </a:rPr>
              <a:t>x</a:t>
            </a:r>
            <a:r>
              <a:rPr lang="en-US" sz="2800" i="1" baseline="-25000" dirty="0">
                <a:latin typeface="Palatino" pitchFamily="2" charset="77"/>
                <a:ea typeface="Palatino" pitchFamily="2" charset="77"/>
              </a:rPr>
              <a:t>1</a:t>
            </a:r>
            <a:r>
              <a:rPr lang="en-US" sz="2800" i="1" dirty="0">
                <a:latin typeface="Palatino" pitchFamily="2" charset="77"/>
                <a:ea typeface="Palatino" pitchFamily="2" charset="77"/>
              </a:rPr>
              <a:t>, x</a:t>
            </a:r>
            <a:r>
              <a:rPr lang="en-US" sz="2800" i="1" baseline="-25000" dirty="0">
                <a:latin typeface="Palatino" pitchFamily="2" charset="77"/>
                <a:ea typeface="Palatino" pitchFamily="2" charset="77"/>
              </a:rPr>
              <a:t>2</a:t>
            </a:r>
            <a:r>
              <a:rPr lang="en-US" sz="2800" i="1" dirty="0">
                <a:latin typeface="Palatino" pitchFamily="2" charset="77"/>
                <a:ea typeface="Palatino" pitchFamily="2" charset="77"/>
              </a:rPr>
              <a:t>, x</a:t>
            </a:r>
            <a:r>
              <a:rPr lang="en-US" sz="2800" i="1" baseline="-25000" dirty="0">
                <a:latin typeface="Palatino" pitchFamily="2" charset="77"/>
                <a:ea typeface="Palatino" pitchFamily="2" charset="77"/>
              </a:rPr>
              <a:t>3</a:t>
            </a:r>
            <a:r>
              <a:rPr lang="en-US" sz="2800" dirty="0">
                <a:latin typeface="Palatino" pitchFamily="2" charset="77"/>
                <a:ea typeface="Palatino" pitchFamily="2" charset="77"/>
              </a:rPr>
              <a:t>}</a:t>
            </a:r>
            <a:r>
              <a:rPr lang="en-US" sz="2800" i="1" dirty="0">
                <a:latin typeface="Palatino" pitchFamily="2" charset="77"/>
                <a:ea typeface="Palatino" pitchFamily="2" charset="77"/>
              </a:rPr>
              <a:t> </a:t>
            </a:r>
            <a:r>
              <a:rPr lang="en-US" sz="2800" dirty="0">
                <a:latin typeface="Palatino" pitchFamily="2" charset="77"/>
                <a:ea typeface="Palatino" pitchFamily="2" charset="77"/>
              </a:rPr>
              <a:t>is true</a:t>
            </a:r>
          </a:p>
        </p:txBody>
      </p:sp>
      <p:grpSp>
        <p:nvGrpSpPr>
          <p:cNvPr id="13" name="Group 12">
            <a:extLst>
              <a:ext uri="{FF2B5EF4-FFF2-40B4-BE49-F238E27FC236}">
                <a16:creationId xmlns:a16="http://schemas.microsoft.com/office/drawing/2014/main" id="{EB52C3D0-ADBD-69BC-C7AB-7370AD0A2559}"/>
              </a:ext>
            </a:extLst>
          </p:cNvPr>
          <p:cNvGrpSpPr/>
          <p:nvPr/>
        </p:nvGrpSpPr>
        <p:grpSpPr>
          <a:xfrm>
            <a:off x="2665708" y="4758118"/>
            <a:ext cx="5373392" cy="553482"/>
            <a:chOff x="2665708" y="4758118"/>
            <a:chExt cx="5373392" cy="553482"/>
          </a:xfrm>
        </p:grpSpPr>
        <p:pic>
          <p:nvPicPr>
            <p:cNvPr id="7" name="Picture 6">
              <a:extLst>
                <a:ext uri="{FF2B5EF4-FFF2-40B4-BE49-F238E27FC236}">
                  <a16:creationId xmlns:a16="http://schemas.microsoft.com/office/drawing/2014/main" id="{3A8F77E3-546F-BBF6-D071-9F20A79CE10C}"/>
                </a:ext>
              </a:extLst>
            </p:cNvPr>
            <p:cNvPicPr>
              <a:picLocks noChangeAspect="1"/>
            </p:cNvPicPr>
            <p:nvPr/>
          </p:nvPicPr>
          <p:blipFill>
            <a:blip r:embed="rId3"/>
            <a:stretch>
              <a:fillRect/>
            </a:stretch>
          </p:blipFill>
          <p:spPr>
            <a:xfrm>
              <a:off x="4152900" y="4816300"/>
              <a:ext cx="3886200" cy="495300"/>
            </a:xfrm>
            <a:prstGeom prst="rect">
              <a:avLst/>
            </a:prstGeom>
          </p:spPr>
        </p:pic>
        <p:sp>
          <p:nvSpPr>
            <p:cNvPr id="3" name="Right Arrow 2">
              <a:extLst>
                <a:ext uri="{FF2B5EF4-FFF2-40B4-BE49-F238E27FC236}">
                  <a16:creationId xmlns:a16="http://schemas.microsoft.com/office/drawing/2014/main" id="{D14D964D-3501-0BB4-C03B-E17B217A7939}"/>
                </a:ext>
              </a:extLst>
            </p:cNvPr>
            <p:cNvSpPr/>
            <p:nvPr/>
          </p:nvSpPr>
          <p:spPr>
            <a:xfrm>
              <a:off x="2665708" y="4758118"/>
              <a:ext cx="1255364" cy="553482"/>
            </a:xfrm>
            <a:custGeom>
              <a:avLst/>
              <a:gdLst>
                <a:gd name="csX0" fmla="*/ 0 w 1255364"/>
                <a:gd name="csY0" fmla="*/ 138371 h 553482"/>
                <a:gd name="csX1" fmla="*/ 499098 w 1255364"/>
                <a:gd name="csY1" fmla="*/ 138371 h 553482"/>
                <a:gd name="csX2" fmla="*/ 978623 w 1255364"/>
                <a:gd name="csY2" fmla="*/ 138371 h 553482"/>
                <a:gd name="csX3" fmla="*/ 978623 w 1255364"/>
                <a:gd name="csY3" fmla="*/ 0 h 553482"/>
                <a:gd name="csX4" fmla="*/ 1255364 w 1255364"/>
                <a:gd name="csY4" fmla="*/ 276741 h 553482"/>
                <a:gd name="csX5" fmla="*/ 978623 w 1255364"/>
                <a:gd name="csY5" fmla="*/ 553482 h 553482"/>
                <a:gd name="csX6" fmla="*/ 978623 w 1255364"/>
                <a:gd name="csY6" fmla="*/ 415112 h 553482"/>
                <a:gd name="csX7" fmla="*/ 489312 w 1255364"/>
                <a:gd name="csY7" fmla="*/ 415112 h 553482"/>
                <a:gd name="csX8" fmla="*/ 0 w 1255364"/>
                <a:gd name="csY8" fmla="*/ 415112 h 553482"/>
                <a:gd name="csX9" fmla="*/ 0 w 1255364"/>
                <a:gd name="csY9" fmla="*/ 138371 h 5534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255364" h="553482" fill="none" extrusionOk="0">
                  <a:moveTo>
                    <a:pt x="0" y="138371"/>
                  </a:moveTo>
                  <a:cubicBezTo>
                    <a:pt x="227308" y="126833"/>
                    <a:pt x="341048" y="165574"/>
                    <a:pt x="499098" y="138371"/>
                  </a:cubicBezTo>
                  <a:cubicBezTo>
                    <a:pt x="657148" y="111168"/>
                    <a:pt x="773227" y="187404"/>
                    <a:pt x="978623" y="138371"/>
                  </a:cubicBezTo>
                  <a:cubicBezTo>
                    <a:pt x="967184" y="92087"/>
                    <a:pt x="994938" y="41801"/>
                    <a:pt x="978623" y="0"/>
                  </a:cubicBezTo>
                  <a:cubicBezTo>
                    <a:pt x="1043054" y="52733"/>
                    <a:pt x="1135244" y="198858"/>
                    <a:pt x="1255364" y="276741"/>
                  </a:cubicBezTo>
                  <a:cubicBezTo>
                    <a:pt x="1132293" y="400524"/>
                    <a:pt x="1085289" y="422619"/>
                    <a:pt x="978623" y="553482"/>
                  </a:cubicBezTo>
                  <a:cubicBezTo>
                    <a:pt x="974007" y="518633"/>
                    <a:pt x="991731" y="471947"/>
                    <a:pt x="978623" y="415112"/>
                  </a:cubicBezTo>
                  <a:cubicBezTo>
                    <a:pt x="759946" y="439842"/>
                    <a:pt x="674761" y="391123"/>
                    <a:pt x="489312" y="415112"/>
                  </a:cubicBezTo>
                  <a:cubicBezTo>
                    <a:pt x="303863" y="439101"/>
                    <a:pt x="205161" y="412681"/>
                    <a:pt x="0" y="415112"/>
                  </a:cubicBezTo>
                  <a:cubicBezTo>
                    <a:pt x="-32224" y="279800"/>
                    <a:pt x="1753" y="203196"/>
                    <a:pt x="0" y="138371"/>
                  </a:cubicBezTo>
                  <a:close/>
                </a:path>
                <a:path w="1255364" h="553482" stroke="0" extrusionOk="0">
                  <a:moveTo>
                    <a:pt x="0" y="138371"/>
                  </a:moveTo>
                  <a:cubicBezTo>
                    <a:pt x="159780" y="94915"/>
                    <a:pt x="321508" y="181543"/>
                    <a:pt x="479525" y="138371"/>
                  </a:cubicBezTo>
                  <a:cubicBezTo>
                    <a:pt x="637542" y="95199"/>
                    <a:pt x="805856" y="195333"/>
                    <a:pt x="978623" y="138371"/>
                  </a:cubicBezTo>
                  <a:cubicBezTo>
                    <a:pt x="962280" y="78335"/>
                    <a:pt x="985011" y="46640"/>
                    <a:pt x="978623" y="0"/>
                  </a:cubicBezTo>
                  <a:cubicBezTo>
                    <a:pt x="1096335" y="108469"/>
                    <a:pt x="1158412" y="245180"/>
                    <a:pt x="1255364" y="276741"/>
                  </a:cubicBezTo>
                  <a:cubicBezTo>
                    <a:pt x="1133135" y="428192"/>
                    <a:pt x="1065213" y="458629"/>
                    <a:pt x="978623" y="553482"/>
                  </a:cubicBezTo>
                  <a:cubicBezTo>
                    <a:pt x="963372" y="506575"/>
                    <a:pt x="990765" y="451170"/>
                    <a:pt x="978623" y="415112"/>
                  </a:cubicBezTo>
                  <a:cubicBezTo>
                    <a:pt x="757600" y="462012"/>
                    <a:pt x="603792" y="366336"/>
                    <a:pt x="508884" y="415112"/>
                  </a:cubicBezTo>
                  <a:cubicBezTo>
                    <a:pt x="413976" y="463888"/>
                    <a:pt x="228946" y="376313"/>
                    <a:pt x="0" y="415112"/>
                  </a:cubicBezTo>
                  <a:cubicBezTo>
                    <a:pt x="-7232" y="323993"/>
                    <a:pt x="27071" y="199297"/>
                    <a:pt x="0" y="138371"/>
                  </a:cubicBezTo>
                  <a:close/>
                </a:path>
              </a:pathLst>
            </a:custGeom>
            <a:solidFill>
              <a:schemeClr val="accent4"/>
            </a:solidFill>
            <a:ln>
              <a:extLst>
                <a:ext uri="{C807C97D-BFC1-408E-A445-0C87EB9F89A2}">
                  <ask:lineSketchStyleProps xmlns:ask="http://schemas.microsoft.com/office/drawing/2018/sketchyshapes" sd="1219033472">
                    <a:prstGeom prst="rightArrow">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D0A232CC-EFC5-2DD0-3093-689B33DB1B88}"/>
              </a:ext>
            </a:extLst>
          </p:cNvPr>
          <p:cNvGrpSpPr/>
          <p:nvPr/>
        </p:nvGrpSpPr>
        <p:grpSpPr>
          <a:xfrm>
            <a:off x="1146872" y="4687007"/>
            <a:ext cx="6936678" cy="1484870"/>
            <a:chOff x="1146872" y="4687007"/>
            <a:chExt cx="6936678" cy="1484870"/>
          </a:xfrm>
        </p:grpSpPr>
        <p:pic>
          <p:nvPicPr>
            <p:cNvPr id="8" name="Picture 7">
              <a:extLst>
                <a:ext uri="{FF2B5EF4-FFF2-40B4-BE49-F238E27FC236}">
                  <a16:creationId xmlns:a16="http://schemas.microsoft.com/office/drawing/2014/main" id="{D838001E-C182-F275-40F8-17153B5ACE1F}"/>
                </a:ext>
              </a:extLst>
            </p:cNvPr>
            <p:cNvPicPr>
              <a:picLocks noChangeAspect="1"/>
            </p:cNvPicPr>
            <p:nvPr/>
          </p:nvPicPr>
          <p:blipFill>
            <a:blip r:embed="rId4"/>
            <a:stretch>
              <a:fillRect/>
            </a:stretch>
          </p:blipFill>
          <p:spPr>
            <a:xfrm>
              <a:off x="4108450" y="5676577"/>
              <a:ext cx="3975100" cy="495300"/>
            </a:xfrm>
            <a:prstGeom prst="rect">
              <a:avLst/>
            </a:prstGeom>
          </p:spPr>
        </p:pic>
        <p:sp>
          <p:nvSpPr>
            <p:cNvPr id="11" name="Bent-Up Arrow 10">
              <a:extLst>
                <a:ext uri="{FF2B5EF4-FFF2-40B4-BE49-F238E27FC236}">
                  <a16:creationId xmlns:a16="http://schemas.microsoft.com/office/drawing/2014/main" id="{5FC905EC-A4CC-8338-3E60-965464CBF69A}"/>
                </a:ext>
              </a:extLst>
            </p:cNvPr>
            <p:cNvSpPr/>
            <p:nvPr/>
          </p:nvSpPr>
          <p:spPr>
            <a:xfrm flipH="1">
              <a:off x="1146872" y="4687007"/>
              <a:ext cx="2774199" cy="1373194"/>
            </a:xfrm>
            <a:custGeom>
              <a:avLst/>
              <a:gdLst>
                <a:gd name="csX0" fmla="*/ 0 w 2774199"/>
                <a:gd name="csY0" fmla="*/ 1029896 h 1373194"/>
                <a:gd name="csX1" fmla="*/ 519628 w 2774199"/>
                <a:gd name="csY1" fmla="*/ 1029896 h 1373194"/>
                <a:gd name="csX2" fmla="*/ 1061848 w 2774199"/>
                <a:gd name="csY2" fmla="*/ 1029896 h 1373194"/>
                <a:gd name="csX3" fmla="*/ 1558883 w 2774199"/>
                <a:gd name="csY3" fmla="*/ 1029896 h 1373194"/>
                <a:gd name="csX4" fmla="*/ 2259251 w 2774199"/>
                <a:gd name="csY4" fmla="*/ 1029896 h 1373194"/>
                <a:gd name="csX5" fmla="*/ 2259251 w 2774199"/>
                <a:gd name="csY5" fmla="*/ 679732 h 1373194"/>
                <a:gd name="csX6" fmla="*/ 2259251 w 2774199"/>
                <a:gd name="csY6" fmla="*/ 343299 h 1373194"/>
                <a:gd name="csX7" fmla="*/ 2087602 w 2774199"/>
                <a:gd name="csY7" fmla="*/ 343299 h 1373194"/>
                <a:gd name="csX8" fmla="*/ 2430901 w 2774199"/>
                <a:gd name="csY8" fmla="*/ 0 h 1373194"/>
                <a:gd name="csX9" fmla="*/ 2774199 w 2774199"/>
                <a:gd name="csY9" fmla="*/ 343299 h 1373194"/>
                <a:gd name="csX10" fmla="*/ 2602550 w 2774199"/>
                <a:gd name="csY10" fmla="*/ 343299 h 1373194"/>
                <a:gd name="csX11" fmla="*/ 2602550 w 2774199"/>
                <a:gd name="csY11" fmla="*/ 868545 h 1373194"/>
                <a:gd name="csX12" fmla="*/ 2602550 w 2774199"/>
                <a:gd name="csY12" fmla="*/ 1373194 h 1373194"/>
                <a:gd name="csX13" fmla="*/ 2160117 w 2774199"/>
                <a:gd name="csY13" fmla="*/ 1373194 h 1373194"/>
                <a:gd name="csX14" fmla="*/ 1613581 w 2774199"/>
                <a:gd name="csY14" fmla="*/ 1373194 h 1373194"/>
                <a:gd name="csX15" fmla="*/ 1171148 w 2774199"/>
                <a:gd name="csY15" fmla="*/ 1373194 h 1373194"/>
                <a:gd name="csX16" fmla="*/ 728714 w 2774199"/>
                <a:gd name="csY16" fmla="*/ 1373194 h 1373194"/>
                <a:gd name="csX17" fmla="*/ 0 w 2774199"/>
                <a:gd name="csY17" fmla="*/ 1373194 h 1373194"/>
                <a:gd name="csX18" fmla="*/ 0 w 2774199"/>
                <a:gd name="csY18" fmla="*/ 1029896 h 13731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774199" h="1373194" fill="none" extrusionOk="0">
                  <a:moveTo>
                    <a:pt x="0" y="1029896"/>
                  </a:moveTo>
                  <a:cubicBezTo>
                    <a:pt x="253824" y="1021248"/>
                    <a:pt x="409655" y="1076789"/>
                    <a:pt x="519628" y="1029896"/>
                  </a:cubicBezTo>
                  <a:cubicBezTo>
                    <a:pt x="629601" y="983003"/>
                    <a:pt x="791432" y="1094802"/>
                    <a:pt x="1061848" y="1029896"/>
                  </a:cubicBezTo>
                  <a:cubicBezTo>
                    <a:pt x="1332264" y="964990"/>
                    <a:pt x="1342951" y="1056580"/>
                    <a:pt x="1558883" y="1029896"/>
                  </a:cubicBezTo>
                  <a:cubicBezTo>
                    <a:pt x="1774816" y="1003212"/>
                    <a:pt x="2006022" y="1049975"/>
                    <a:pt x="2259251" y="1029896"/>
                  </a:cubicBezTo>
                  <a:cubicBezTo>
                    <a:pt x="2221692" y="869205"/>
                    <a:pt x="2261037" y="839076"/>
                    <a:pt x="2259251" y="679732"/>
                  </a:cubicBezTo>
                  <a:cubicBezTo>
                    <a:pt x="2257465" y="520388"/>
                    <a:pt x="2271383" y="413749"/>
                    <a:pt x="2259251" y="343299"/>
                  </a:cubicBezTo>
                  <a:cubicBezTo>
                    <a:pt x="2193111" y="361474"/>
                    <a:pt x="2149067" y="328153"/>
                    <a:pt x="2087602" y="343299"/>
                  </a:cubicBezTo>
                  <a:cubicBezTo>
                    <a:pt x="2184008" y="215199"/>
                    <a:pt x="2346189" y="112359"/>
                    <a:pt x="2430901" y="0"/>
                  </a:cubicBezTo>
                  <a:cubicBezTo>
                    <a:pt x="2561038" y="109817"/>
                    <a:pt x="2634944" y="219679"/>
                    <a:pt x="2774199" y="343299"/>
                  </a:cubicBezTo>
                  <a:cubicBezTo>
                    <a:pt x="2725741" y="347585"/>
                    <a:pt x="2639812" y="325906"/>
                    <a:pt x="2602550" y="343299"/>
                  </a:cubicBezTo>
                  <a:cubicBezTo>
                    <a:pt x="2613287" y="603542"/>
                    <a:pt x="2546527" y="678439"/>
                    <a:pt x="2602550" y="868545"/>
                  </a:cubicBezTo>
                  <a:cubicBezTo>
                    <a:pt x="2658573" y="1058651"/>
                    <a:pt x="2556659" y="1236188"/>
                    <a:pt x="2602550" y="1373194"/>
                  </a:cubicBezTo>
                  <a:cubicBezTo>
                    <a:pt x="2417497" y="1396741"/>
                    <a:pt x="2296021" y="1327649"/>
                    <a:pt x="2160117" y="1373194"/>
                  </a:cubicBezTo>
                  <a:cubicBezTo>
                    <a:pt x="2024213" y="1418739"/>
                    <a:pt x="1862110" y="1328649"/>
                    <a:pt x="1613581" y="1373194"/>
                  </a:cubicBezTo>
                  <a:cubicBezTo>
                    <a:pt x="1365052" y="1417739"/>
                    <a:pt x="1274478" y="1362329"/>
                    <a:pt x="1171148" y="1373194"/>
                  </a:cubicBezTo>
                  <a:cubicBezTo>
                    <a:pt x="1067818" y="1384059"/>
                    <a:pt x="938570" y="1367194"/>
                    <a:pt x="728714" y="1373194"/>
                  </a:cubicBezTo>
                  <a:cubicBezTo>
                    <a:pt x="518858" y="1379194"/>
                    <a:pt x="213597" y="1287366"/>
                    <a:pt x="0" y="1373194"/>
                  </a:cubicBezTo>
                  <a:cubicBezTo>
                    <a:pt x="-37711" y="1240410"/>
                    <a:pt x="13199" y="1175858"/>
                    <a:pt x="0" y="1029896"/>
                  </a:cubicBezTo>
                  <a:close/>
                </a:path>
                <a:path w="2774199" h="1373194" stroke="0" extrusionOk="0">
                  <a:moveTo>
                    <a:pt x="0" y="1029896"/>
                  </a:moveTo>
                  <a:cubicBezTo>
                    <a:pt x="201199" y="1004877"/>
                    <a:pt x="405806" y="1091933"/>
                    <a:pt x="542220" y="1029896"/>
                  </a:cubicBezTo>
                  <a:cubicBezTo>
                    <a:pt x="678634" y="967859"/>
                    <a:pt x="826822" y="1050588"/>
                    <a:pt x="1039255" y="1029896"/>
                  </a:cubicBezTo>
                  <a:cubicBezTo>
                    <a:pt x="1251689" y="1009204"/>
                    <a:pt x="1444308" y="1058648"/>
                    <a:pt x="1649253" y="1029896"/>
                  </a:cubicBezTo>
                  <a:cubicBezTo>
                    <a:pt x="1854198" y="1001144"/>
                    <a:pt x="1999115" y="1032544"/>
                    <a:pt x="2259251" y="1029896"/>
                  </a:cubicBezTo>
                  <a:cubicBezTo>
                    <a:pt x="2258930" y="904866"/>
                    <a:pt x="2275643" y="855441"/>
                    <a:pt x="2259251" y="693463"/>
                  </a:cubicBezTo>
                  <a:cubicBezTo>
                    <a:pt x="2242859" y="531485"/>
                    <a:pt x="2275295" y="470317"/>
                    <a:pt x="2259251" y="343299"/>
                  </a:cubicBezTo>
                  <a:cubicBezTo>
                    <a:pt x="2195594" y="359605"/>
                    <a:pt x="2126587" y="329506"/>
                    <a:pt x="2087602" y="343299"/>
                  </a:cubicBezTo>
                  <a:cubicBezTo>
                    <a:pt x="2212240" y="186396"/>
                    <a:pt x="2294882" y="172786"/>
                    <a:pt x="2430901" y="0"/>
                  </a:cubicBezTo>
                  <a:cubicBezTo>
                    <a:pt x="2612999" y="121394"/>
                    <a:pt x="2662050" y="236602"/>
                    <a:pt x="2774199" y="343299"/>
                  </a:cubicBezTo>
                  <a:cubicBezTo>
                    <a:pt x="2720172" y="357269"/>
                    <a:pt x="2651857" y="335387"/>
                    <a:pt x="2602550" y="343299"/>
                  </a:cubicBezTo>
                  <a:cubicBezTo>
                    <a:pt x="2626770" y="564757"/>
                    <a:pt x="2579530" y="683657"/>
                    <a:pt x="2602550" y="878844"/>
                  </a:cubicBezTo>
                  <a:cubicBezTo>
                    <a:pt x="2625570" y="1074032"/>
                    <a:pt x="2550761" y="1254332"/>
                    <a:pt x="2602550" y="1373194"/>
                  </a:cubicBezTo>
                  <a:cubicBezTo>
                    <a:pt x="2388440" y="1415265"/>
                    <a:pt x="2302113" y="1357064"/>
                    <a:pt x="2029989" y="1373194"/>
                  </a:cubicBezTo>
                  <a:cubicBezTo>
                    <a:pt x="1757865" y="1389324"/>
                    <a:pt x="1703053" y="1340533"/>
                    <a:pt x="1483453" y="1373194"/>
                  </a:cubicBezTo>
                  <a:cubicBezTo>
                    <a:pt x="1263853" y="1405855"/>
                    <a:pt x="1150283" y="1312964"/>
                    <a:pt x="936918" y="1373194"/>
                  </a:cubicBezTo>
                  <a:cubicBezTo>
                    <a:pt x="723554" y="1433424"/>
                    <a:pt x="667768" y="1343910"/>
                    <a:pt x="494484" y="1373194"/>
                  </a:cubicBezTo>
                  <a:cubicBezTo>
                    <a:pt x="321200" y="1402478"/>
                    <a:pt x="167283" y="1351984"/>
                    <a:pt x="0" y="1373194"/>
                  </a:cubicBezTo>
                  <a:cubicBezTo>
                    <a:pt x="-19354" y="1281800"/>
                    <a:pt x="25334" y="1161718"/>
                    <a:pt x="0" y="1029896"/>
                  </a:cubicBezTo>
                  <a:close/>
                </a:path>
              </a:pathLst>
            </a:custGeom>
            <a:solidFill>
              <a:schemeClr val="accent4"/>
            </a:solidFill>
            <a:ln w="25400">
              <a:extLst>
                <a:ext uri="{C807C97D-BFC1-408E-A445-0C87EB9F89A2}">
                  <ask:lineSketchStyleProps xmlns:ask="http://schemas.microsoft.com/office/drawing/2018/sketchyshapes" sd="1219033472">
                    <a:prstGeom prst="bentUpArrow">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8935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748E7-9EC3-18E5-B3E3-B1BC5D82ED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6A9233-7B3C-F7A6-6043-946D6EF6B155}"/>
              </a:ext>
            </a:extLst>
          </p:cNvPr>
          <p:cNvSpPr>
            <a:spLocks noGrp="1"/>
          </p:cNvSpPr>
          <p:nvPr>
            <p:ph type="title"/>
          </p:nvPr>
        </p:nvSpPr>
        <p:spPr>
          <a:xfrm>
            <a:off x="838200" y="218164"/>
            <a:ext cx="10515600" cy="1325563"/>
          </a:xfrm>
        </p:spPr>
        <p:txBody>
          <a:bodyPr/>
          <a:lstStyle/>
          <a:p>
            <a:r>
              <a:rPr lang="en-US" dirty="0">
                <a:latin typeface="Palatino" pitchFamily="2" charset="77"/>
                <a:ea typeface="Palatino" pitchFamily="2" charset="77"/>
              </a:rPr>
              <a:t>SAT encodings can be interesting </a:t>
            </a:r>
            <a:r>
              <a:rPr lang="en-US" dirty="0">
                <a:latin typeface="Palatino" pitchFamily="2" charset="77"/>
                <a:ea typeface="Palatino" pitchFamily="2" charset="77"/>
                <a:sym typeface="Wingdings" pitchFamily="2" charset="2"/>
              </a:rPr>
              <a:t>;)</a:t>
            </a:r>
            <a:endParaRPr lang="en-US" dirty="0">
              <a:latin typeface="Palatino" pitchFamily="2" charset="77"/>
              <a:ea typeface="Palatino" pitchFamily="2" charset="77"/>
            </a:endParaRPr>
          </a:p>
        </p:txBody>
      </p:sp>
      <p:sp>
        <p:nvSpPr>
          <p:cNvPr id="10" name="Rectangle 9">
            <a:extLst>
              <a:ext uri="{FF2B5EF4-FFF2-40B4-BE49-F238E27FC236}">
                <a16:creationId xmlns:a16="http://schemas.microsoft.com/office/drawing/2014/main" id="{10DC177C-5A67-B874-E8E1-BC297C234A34}"/>
              </a:ext>
            </a:extLst>
          </p:cNvPr>
          <p:cNvSpPr/>
          <p:nvPr/>
        </p:nvSpPr>
        <p:spPr>
          <a:xfrm>
            <a:off x="838200" y="1669888"/>
            <a:ext cx="10289028" cy="2179110"/>
          </a:xfrm>
          <a:custGeom>
            <a:avLst/>
            <a:gdLst>
              <a:gd name="csX0" fmla="*/ 0 w 10289028"/>
              <a:gd name="csY0" fmla="*/ 0 h 2179110"/>
              <a:gd name="csX1" fmla="*/ 468722 w 10289028"/>
              <a:gd name="csY1" fmla="*/ 0 h 2179110"/>
              <a:gd name="csX2" fmla="*/ 1040335 w 10289028"/>
              <a:gd name="csY2" fmla="*/ 0 h 2179110"/>
              <a:gd name="csX3" fmla="*/ 1714838 w 10289028"/>
              <a:gd name="csY3" fmla="*/ 0 h 2179110"/>
              <a:gd name="csX4" fmla="*/ 2389341 w 10289028"/>
              <a:gd name="csY4" fmla="*/ 0 h 2179110"/>
              <a:gd name="csX5" fmla="*/ 3063844 w 10289028"/>
              <a:gd name="csY5" fmla="*/ 0 h 2179110"/>
              <a:gd name="csX6" fmla="*/ 3841237 w 10289028"/>
              <a:gd name="csY6" fmla="*/ 0 h 2179110"/>
              <a:gd name="csX7" fmla="*/ 4412850 w 10289028"/>
              <a:gd name="csY7" fmla="*/ 0 h 2179110"/>
              <a:gd name="csX8" fmla="*/ 5087353 w 10289028"/>
              <a:gd name="csY8" fmla="*/ 0 h 2179110"/>
              <a:gd name="csX9" fmla="*/ 5658965 w 10289028"/>
              <a:gd name="csY9" fmla="*/ 0 h 2179110"/>
              <a:gd name="csX10" fmla="*/ 6230578 w 10289028"/>
              <a:gd name="csY10" fmla="*/ 0 h 2179110"/>
              <a:gd name="csX11" fmla="*/ 6802191 w 10289028"/>
              <a:gd name="csY11" fmla="*/ 0 h 2179110"/>
              <a:gd name="csX12" fmla="*/ 7065133 w 10289028"/>
              <a:gd name="csY12" fmla="*/ 0 h 2179110"/>
              <a:gd name="csX13" fmla="*/ 7739636 w 10289028"/>
              <a:gd name="csY13" fmla="*/ 0 h 2179110"/>
              <a:gd name="csX14" fmla="*/ 8002577 w 10289028"/>
              <a:gd name="csY14" fmla="*/ 0 h 2179110"/>
              <a:gd name="csX15" fmla="*/ 8574190 w 10289028"/>
              <a:gd name="csY15" fmla="*/ 0 h 2179110"/>
              <a:gd name="csX16" fmla="*/ 9351583 w 10289028"/>
              <a:gd name="csY16" fmla="*/ 0 h 2179110"/>
              <a:gd name="csX17" fmla="*/ 10289028 w 10289028"/>
              <a:gd name="csY17" fmla="*/ 0 h 2179110"/>
              <a:gd name="csX18" fmla="*/ 10289028 w 10289028"/>
              <a:gd name="csY18" fmla="*/ 566569 h 2179110"/>
              <a:gd name="csX19" fmla="*/ 10289028 w 10289028"/>
              <a:gd name="csY19" fmla="*/ 1067764 h 2179110"/>
              <a:gd name="csX20" fmla="*/ 10289028 w 10289028"/>
              <a:gd name="csY20" fmla="*/ 1568959 h 2179110"/>
              <a:gd name="csX21" fmla="*/ 10289028 w 10289028"/>
              <a:gd name="csY21" fmla="*/ 2179110 h 2179110"/>
              <a:gd name="csX22" fmla="*/ 9717415 w 10289028"/>
              <a:gd name="csY22" fmla="*/ 2179110 h 2179110"/>
              <a:gd name="csX23" fmla="*/ 8940022 w 10289028"/>
              <a:gd name="csY23" fmla="*/ 2179110 h 2179110"/>
              <a:gd name="csX24" fmla="*/ 8368409 w 10289028"/>
              <a:gd name="csY24" fmla="*/ 2179110 h 2179110"/>
              <a:gd name="csX25" fmla="*/ 7591016 w 10289028"/>
              <a:gd name="csY25" fmla="*/ 2179110 h 2179110"/>
              <a:gd name="csX26" fmla="*/ 7019404 w 10289028"/>
              <a:gd name="csY26" fmla="*/ 2179110 h 2179110"/>
              <a:gd name="csX27" fmla="*/ 6344901 w 10289028"/>
              <a:gd name="csY27" fmla="*/ 2179110 h 2179110"/>
              <a:gd name="csX28" fmla="*/ 6081959 w 10289028"/>
              <a:gd name="csY28" fmla="*/ 2179110 h 2179110"/>
              <a:gd name="csX29" fmla="*/ 5304566 w 10289028"/>
              <a:gd name="csY29" fmla="*/ 2179110 h 2179110"/>
              <a:gd name="csX30" fmla="*/ 4835843 w 10289028"/>
              <a:gd name="csY30" fmla="*/ 2179110 h 2179110"/>
              <a:gd name="csX31" fmla="*/ 4161340 w 10289028"/>
              <a:gd name="csY31" fmla="*/ 2179110 h 2179110"/>
              <a:gd name="csX32" fmla="*/ 3898398 w 10289028"/>
              <a:gd name="csY32" fmla="*/ 2179110 h 2179110"/>
              <a:gd name="csX33" fmla="*/ 3121005 w 10289028"/>
              <a:gd name="csY33" fmla="*/ 2179110 h 2179110"/>
              <a:gd name="csX34" fmla="*/ 2652283 w 10289028"/>
              <a:gd name="csY34" fmla="*/ 2179110 h 2179110"/>
              <a:gd name="csX35" fmla="*/ 2080670 w 10289028"/>
              <a:gd name="csY35" fmla="*/ 2179110 h 2179110"/>
              <a:gd name="csX36" fmla="*/ 1714838 w 10289028"/>
              <a:gd name="csY36" fmla="*/ 2179110 h 2179110"/>
              <a:gd name="csX37" fmla="*/ 1040335 w 10289028"/>
              <a:gd name="csY37" fmla="*/ 2179110 h 2179110"/>
              <a:gd name="csX38" fmla="*/ 0 w 10289028"/>
              <a:gd name="csY38" fmla="*/ 2179110 h 2179110"/>
              <a:gd name="csX39" fmla="*/ 0 w 10289028"/>
              <a:gd name="csY39" fmla="*/ 1656124 h 2179110"/>
              <a:gd name="csX40" fmla="*/ 0 w 10289028"/>
              <a:gd name="csY40" fmla="*/ 1176719 h 2179110"/>
              <a:gd name="csX41" fmla="*/ 0 w 10289028"/>
              <a:gd name="csY41" fmla="*/ 610151 h 2179110"/>
              <a:gd name="csX42" fmla="*/ 0 w 10289028"/>
              <a:gd name="csY42" fmla="*/ 0 h 2179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10289028" h="2179110" fill="none" extrusionOk="0">
                <a:moveTo>
                  <a:pt x="0" y="0"/>
                </a:moveTo>
                <a:cubicBezTo>
                  <a:pt x="113993" y="-46771"/>
                  <a:pt x="264087" y="29467"/>
                  <a:pt x="468722" y="0"/>
                </a:cubicBezTo>
                <a:cubicBezTo>
                  <a:pt x="673357" y="-29467"/>
                  <a:pt x="866237" y="27513"/>
                  <a:pt x="1040335" y="0"/>
                </a:cubicBezTo>
                <a:cubicBezTo>
                  <a:pt x="1214433" y="-27513"/>
                  <a:pt x="1523793" y="3818"/>
                  <a:pt x="1714838" y="0"/>
                </a:cubicBezTo>
                <a:cubicBezTo>
                  <a:pt x="1905883" y="-3818"/>
                  <a:pt x="2095303" y="71712"/>
                  <a:pt x="2389341" y="0"/>
                </a:cubicBezTo>
                <a:cubicBezTo>
                  <a:pt x="2683379" y="-71712"/>
                  <a:pt x="2776429" y="70699"/>
                  <a:pt x="3063844" y="0"/>
                </a:cubicBezTo>
                <a:cubicBezTo>
                  <a:pt x="3351259" y="-70699"/>
                  <a:pt x="3637061" y="73663"/>
                  <a:pt x="3841237" y="0"/>
                </a:cubicBezTo>
                <a:cubicBezTo>
                  <a:pt x="4045413" y="-73663"/>
                  <a:pt x="4237928" y="42644"/>
                  <a:pt x="4412850" y="0"/>
                </a:cubicBezTo>
                <a:cubicBezTo>
                  <a:pt x="4587772" y="-42644"/>
                  <a:pt x="4867783" y="65255"/>
                  <a:pt x="5087353" y="0"/>
                </a:cubicBezTo>
                <a:cubicBezTo>
                  <a:pt x="5306923" y="-65255"/>
                  <a:pt x="5498432" y="29676"/>
                  <a:pt x="5658965" y="0"/>
                </a:cubicBezTo>
                <a:cubicBezTo>
                  <a:pt x="5819498" y="-29676"/>
                  <a:pt x="6069554" y="42120"/>
                  <a:pt x="6230578" y="0"/>
                </a:cubicBezTo>
                <a:cubicBezTo>
                  <a:pt x="6391602" y="-42120"/>
                  <a:pt x="6578966" y="29228"/>
                  <a:pt x="6802191" y="0"/>
                </a:cubicBezTo>
                <a:cubicBezTo>
                  <a:pt x="7025416" y="-29228"/>
                  <a:pt x="6935063" y="339"/>
                  <a:pt x="7065133" y="0"/>
                </a:cubicBezTo>
                <a:cubicBezTo>
                  <a:pt x="7195203" y="-339"/>
                  <a:pt x="7410597" y="60269"/>
                  <a:pt x="7739636" y="0"/>
                </a:cubicBezTo>
                <a:cubicBezTo>
                  <a:pt x="8068675" y="-60269"/>
                  <a:pt x="7884883" y="9574"/>
                  <a:pt x="8002577" y="0"/>
                </a:cubicBezTo>
                <a:cubicBezTo>
                  <a:pt x="8120271" y="-9574"/>
                  <a:pt x="8455220" y="11276"/>
                  <a:pt x="8574190" y="0"/>
                </a:cubicBezTo>
                <a:cubicBezTo>
                  <a:pt x="8693160" y="-11276"/>
                  <a:pt x="9156045" y="19658"/>
                  <a:pt x="9351583" y="0"/>
                </a:cubicBezTo>
                <a:cubicBezTo>
                  <a:pt x="9547121" y="-19658"/>
                  <a:pt x="10042547" y="67848"/>
                  <a:pt x="10289028" y="0"/>
                </a:cubicBezTo>
                <a:cubicBezTo>
                  <a:pt x="10338018" y="278257"/>
                  <a:pt x="10280183" y="360756"/>
                  <a:pt x="10289028" y="566569"/>
                </a:cubicBezTo>
                <a:cubicBezTo>
                  <a:pt x="10297873" y="772382"/>
                  <a:pt x="10268238" y="838249"/>
                  <a:pt x="10289028" y="1067764"/>
                </a:cubicBezTo>
                <a:cubicBezTo>
                  <a:pt x="10309818" y="1297279"/>
                  <a:pt x="10272055" y="1464313"/>
                  <a:pt x="10289028" y="1568959"/>
                </a:cubicBezTo>
                <a:cubicBezTo>
                  <a:pt x="10306001" y="1673605"/>
                  <a:pt x="10250751" y="1974912"/>
                  <a:pt x="10289028" y="2179110"/>
                </a:cubicBezTo>
                <a:cubicBezTo>
                  <a:pt x="10133572" y="2205699"/>
                  <a:pt x="9942872" y="2145691"/>
                  <a:pt x="9717415" y="2179110"/>
                </a:cubicBezTo>
                <a:cubicBezTo>
                  <a:pt x="9491958" y="2212529"/>
                  <a:pt x="9119388" y="2111965"/>
                  <a:pt x="8940022" y="2179110"/>
                </a:cubicBezTo>
                <a:cubicBezTo>
                  <a:pt x="8760656" y="2246255"/>
                  <a:pt x="8589844" y="2135762"/>
                  <a:pt x="8368409" y="2179110"/>
                </a:cubicBezTo>
                <a:cubicBezTo>
                  <a:pt x="8146974" y="2222458"/>
                  <a:pt x="7872456" y="2090857"/>
                  <a:pt x="7591016" y="2179110"/>
                </a:cubicBezTo>
                <a:cubicBezTo>
                  <a:pt x="7309576" y="2267363"/>
                  <a:pt x="7227452" y="2147014"/>
                  <a:pt x="7019404" y="2179110"/>
                </a:cubicBezTo>
                <a:cubicBezTo>
                  <a:pt x="6811356" y="2211206"/>
                  <a:pt x="6564483" y="2148400"/>
                  <a:pt x="6344901" y="2179110"/>
                </a:cubicBezTo>
                <a:cubicBezTo>
                  <a:pt x="6125319" y="2209820"/>
                  <a:pt x="6146158" y="2170455"/>
                  <a:pt x="6081959" y="2179110"/>
                </a:cubicBezTo>
                <a:cubicBezTo>
                  <a:pt x="6017760" y="2187765"/>
                  <a:pt x="5515942" y="2091413"/>
                  <a:pt x="5304566" y="2179110"/>
                </a:cubicBezTo>
                <a:cubicBezTo>
                  <a:pt x="5093190" y="2266807"/>
                  <a:pt x="4990626" y="2178932"/>
                  <a:pt x="4835843" y="2179110"/>
                </a:cubicBezTo>
                <a:cubicBezTo>
                  <a:pt x="4681060" y="2179288"/>
                  <a:pt x="4329239" y="2178344"/>
                  <a:pt x="4161340" y="2179110"/>
                </a:cubicBezTo>
                <a:cubicBezTo>
                  <a:pt x="3993441" y="2179876"/>
                  <a:pt x="3996411" y="2150499"/>
                  <a:pt x="3898398" y="2179110"/>
                </a:cubicBezTo>
                <a:cubicBezTo>
                  <a:pt x="3800385" y="2207721"/>
                  <a:pt x="3488904" y="2100359"/>
                  <a:pt x="3121005" y="2179110"/>
                </a:cubicBezTo>
                <a:cubicBezTo>
                  <a:pt x="2753106" y="2257861"/>
                  <a:pt x="2784926" y="2160419"/>
                  <a:pt x="2652283" y="2179110"/>
                </a:cubicBezTo>
                <a:cubicBezTo>
                  <a:pt x="2519640" y="2197801"/>
                  <a:pt x="2284482" y="2160761"/>
                  <a:pt x="2080670" y="2179110"/>
                </a:cubicBezTo>
                <a:cubicBezTo>
                  <a:pt x="1876858" y="2197459"/>
                  <a:pt x="1881385" y="2175282"/>
                  <a:pt x="1714838" y="2179110"/>
                </a:cubicBezTo>
                <a:cubicBezTo>
                  <a:pt x="1548291" y="2182938"/>
                  <a:pt x="1376348" y="2140906"/>
                  <a:pt x="1040335" y="2179110"/>
                </a:cubicBezTo>
                <a:cubicBezTo>
                  <a:pt x="704322" y="2217314"/>
                  <a:pt x="284965" y="2061071"/>
                  <a:pt x="0" y="2179110"/>
                </a:cubicBezTo>
                <a:cubicBezTo>
                  <a:pt x="-32727" y="2063297"/>
                  <a:pt x="3549" y="1851326"/>
                  <a:pt x="0" y="1656124"/>
                </a:cubicBezTo>
                <a:cubicBezTo>
                  <a:pt x="-3549" y="1460922"/>
                  <a:pt x="45560" y="1275107"/>
                  <a:pt x="0" y="1176719"/>
                </a:cubicBezTo>
                <a:cubicBezTo>
                  <a:pt x="-45560" y="1078332"/>
                  <a:pt x="19543" y="830418"/>
                  <a:pt x="0" y="610151"/>
                </a:cubicBezTo>
                <a:cubicBezTo>
                  <a:pt x="-19543" y="389884"/>
                  <a:pt x="41520" y="216529"/>
                  <a:pt x="0" y="0"/>
                </a:cubicBezTo>
                <a:close/>
              </a:path>
              <a:path w="10289028" h="2179110" stroke="0" extrusionOk="0">
                <a:moveTo>
                  <a:pt x="0" y="0"/>
                </a:moveTo>
                <a:cubicBezTo>
                  <a:pt x="142425" y="-23719"/>
                  <a:pt x="353032" y="51565"/>
                  <a:pt x="468722" y="0"/>
                </a:cubicBezTo>
                <a:cubicBezTo>
                  <a:pt x="584412" y="-51565"/>
                  <a:pt x="603899" y="30065"/>
                  <a:pt x="731664" y="0"/>
                </a:cubicBezTo>
                <a:cubicBezTo>
                  <a:pt x="859429" y="-30065"/>
                  <a:pt x="1220120" y="54094"/>
                  <a:pt x="1509057" y="0"/>
                </a:cubicBezTo>
                <a:cubicBezTo>
                  <a:pt x="1797994" y="-54094"/>
                  <a:pt x="1858278" y="2929"/>
                  <a:pt x="1977780" y="0"/>
                </a:cubicBezTo>
                <a:cubicBezTo>
                  <a:pt x="2097282" y="-2929"/>
                  <a:pt x="2284032" y="44056"/>
                  <a:pt x="2446502" y="0"/>
                </a:cubicBezTo>
                <a:cubicBezTo>
                  <a:pt x="2608972" y="-44056"/>
                  <a:pt x="2899782" y="17536"/>
                  <a:pt x="3223895" y="0"/>
                </a:cubicBezTo>
                <a:cubicBezTo>
                  <a:pt x="3548008" y="-17536"/>
                  <a:pt x="3456141" y="9511"/>
                  <a:pt x="3589728" y="0"/>
                </a:cubicBezTo>
                <a:cubicBezTo>
                  <a:pt x="3723315" y="-9511"/>
                  <a:pt x="4044702" y="56654"/>
                  <a:pt x="4367121" y="0"/>
                </a:cubicBezTo>
                <a:cubicBezTo>
                  <a:pt x="4689540" y="-56654"/>
                  <a:pt x="4946767" y="59026"/>
                  <a:pt x="5144514" y="0"/>
                </a:cubicBezTo>
                <a:cubicBezTo>
                  <a:pt x="5342261" y="-59026"/>
                  <a:pt x="5503837" y="20560"/>
                  <a:pt x="5716127" y="0"/>
                </a:cubicBezTo>
                <a:cubicBezTo>
                  <a:pt x="5928417" y="-20560"/>
                  <a:pt x="6266100" y="40845"/>
                  <a:pt x="6493520" y="0"/>
                </a:cubicBezTo>
                <a:cubicBezTo>
                  <a:pt x="6720940" y="-40845"/>
                  <a:pt x="6754906" y="33375"/>
                  <a:pt x="6962242" y="0"/>
                </a:cubicBezTo>
                <a:cubicBezTo>
                  <a:pt x="7169578" y="-33375"/>
                  <a:pt x="7244984" y="42506"/>
                  <a:pt x="7430965" y="0"/>
                </a:cubicBezTo>
                <a:cubicBezTo>
                  <a:pt x="7616946" y="-42506"/>
                  <a:pt x="7942503" y="72950"/>
                  <a:pt x="8105468" y="0"/>
                </a:cubicBezTo>
                <a:cubicBezTo>
                  <a:pt x="8268433" y="-72950"/>
                  <a:pt x="8396540" y="30984"/>
                  <a:pt x="8574190" y="0"/>
                </a:cubicBezTo>
                <a:cubicBezTo>
                  <a:pt x="8751840" y="-30984"/>
                  <a:pt x="8971237" y="48374"/>
                  <a:pt x="9351583" y="0"/>
                </a:cubicBezTo>
                <a:cubicBezTo>
                  <a:pt x="9731929" y="-48374"/>
                  <a:pt x="9838150" y="30031"/>
                  <a:pt x="10289028" y="0"/>
                </a:cubicBezTo>
                <a:cubicBezTo>
                  <a:pt x="10353875" y="110408"/>
                  <a:pt x="10272615" y="300241"/>
                  <a:pt x="10289028" y="544778"/>
                </a:cubicBezTo>
                <a:cubicBezTo>
                  <a:pt x="10305441" y="789315"/>
                  <a:pt x="10280132" y="987301"/>
                  <a:pt x="10289028" y="1111346"/>
                </a:cubicBezTo>
                <a:cubicBezTo>
                  <a:pt x="10297924" y="1235391"/>
                  <a:pt x="10271771" y="1367180"/>
                  <a:pt x="10289028" y="1590750"/>
                </a:cubicBezTo>
                <a:cubicBezTo>
                  <a:pt x="10306285" y="1814320"/>
                  <a:pt x="10234418" y="1927879"/>
                  <a:pt x="10289028" y="2179110"/>
                </a:cubicBezTo>
                <a:cubicBezTo>
                  <a:pt x="10020604" y="2210323"/>
                  <a:pt x="9910516" y="2177367"/>
                  <a:pt x="9614525" y="2179110"/>
                </a:cubicBezTo>
                <a:cubicBezTo>
                  <a:pt x="9318534" y="2180853"/>
                  <a:pt x="9347078" y="2144839"/>
                  <a:pt x="9248693" y="2179110"/>
                </a:cubicBezTo>
                <a:cubicBezTo>
                  <a:pt x="9150308" y="2213381"/>
                  <a:pt x="8810631" y="2169299"/>
                  <a:pt x="8677080" y="2179110"/>
                </a:cubicBezTo>
                <a:cubicBezTo>
                  <a:pt x="8543529" y="2188921"/>
                  <a:pt x="8492870" y="2155722"/>
                  <a:pt x="8414138" y="2179110"/>
                </a:cubicBezTo>
                <a:cubicBezTo>
                  <a:pt x="8335406" y="2202498"/>
                  <a:pt x="8263180" y="2151040"/>
                  <a:pt x="8151197" y="2179110"/>
                </a:cubicBezTo>
                <a:cubicBezTo>
                  <a:pt x="8039214" y="2207180"/>
                  <a:pt x="7849697" y="2129008"/>
                  <a:pt x="7579584" y="2179110"/>
                </a:cubicBezTo>
                <a:cubicBezTo>
                  <a:pt x="7309471" y="2229212"/>
                  <a:pt x="7320232" y="2149251"/>
                  <a:pt x="7213752" y="2179110"/>
                </a:cubicBezTo>
                <a:cubicBezTo>
                  <a:pt x="7107272" y="2208969"/>
                  <a:pt x="6761189" y="2141537"/>
                  <a:pt x="6539249" y="2179110"/>
                </a:cubicBezTo>
                <a:cubicBezTo>
                  <a:pt x="6317309" y="2216683"/>
                  <a:pt x="6278205" y="2168656"/>
                  <a:pt x="6173417" y="2179110"/>
                </a:cubicBezTo>
                <a:cubicBezTo>
                  <a:pt x="6068629" y="2189564"/>
                  <a:pt x="5643466" y="2131476"/>
                  <a:pt x="5498914" y="2179110"/>
                </a:cubicBezTo>
                <a:cubicBezTo>
                  <a:pt x="5354362" y="2226744"/>
                  <a:pt x="5353138" y="2166756"/>
                  <a:pt x="5235972" y="2179110"/>
                </a:cubicBezTo>
                <a:cubicBezTo>
                  <a:pt x="5118806" y="2191464"/>
                  <a:pt x="4884048" y="2159304"/>
                  <a:pt x="4561469" y="2179110"/>
                </a:cubicBezTo>
                <a:cubicBezTo>
                  <a:pt x="4238890" y="2198916"/>
                  <a:pt x="4331071" y="2144989"/>
                  <a:pt x="4195637" y="2179110"/>
                </a:cubicBezTo>
                <a:cubicBezTo>
                  <a:pt x="4060203" y="2213231"/>
                  <a:pt x="4054815" y="2153814"/>
                  <a:pt x="3932695" y="2179110"/>
                </a:cubicBezTo>
                <a:cubicBezTo>
                  <a:pt x="3810575" y="2204406"/>
                  <a:pt x="3718911" y="2170761"/>
                  <a:pt x="3566863" y="2179110"/>
                </a:cubicBezTo>
                <a:cubicBezTo>
                  <a:pt x="3414815" y="2187459"/>
                  <a:pt x="3199713" y="2172851"/>
                  <a:pt x="2892360" y="2179110"/>
                </a:cubicBezTo>
                <a:cubicBezTo>
                  <a:pt x="2585007" y="2185369"/>
                  <a:pt x="2618822" y="2169033"/>
                  <a:pt x="2526528" y="2179110"/>
                </a:cubicBezTo>
                <a:cubicBezTo>
                  <a:pt x="2434234" y="2189187"/>
                  <a:pt x="2385430" y="2154667"/>
                  <a:pt x="2263586" y="2179110"/>
                </a:cubicBezTo>
                <a:cubicBezTo>
                  <a:pt x="2141742" y="2203553"/>
                  <a:pt x="2002751" y="2154065"/>
                  <a:pt x="1897754" y="2179110"/>
                </a:cubicBezTo>
                <a:cubicBezTo>
                  <a:pt x="1792757" y="2204155"/>
                  <a:pt x="1542410" y="2136157"/>
                  <a:pt x="1429032" y="2179110"/>
                </a:cubicBezTo>
                <a:cubicBezTo>
                  <a:pt x="1315654" y="2222063"/>
                  <a:pt x="1051994" y="2155699"/>
                  <a:pt x="857419" y="2179110"/>
                </a:cubicBezTo>
                <a:cubicBezTo>
                  <a:pt x="662844" y="2202521"/>
                  <a:pt x="653523" y="2172163"/>
                  <a:pt x="491587" y="2179110"/>
                </a:cubicBezTo>
                <a:cubicBezTo>
                  <a:pt x="329651" y="2186057"/>
                  <a:pt x="132485" y="2161248"/>
                  <a:pt x="0" y="2179110"/>
                </a:cubicBezTo>
                <a:cubicBezTo>
                  <a:pt x="-62882" y="1979537"/>
                  <a:pt x="41756" y="1773172"/>
                  <a:pt x="0" y="1634333"/>
                </a:cubicBezTo>
                <a:cubicBezTo>
                  <a:pt x="-41756" y="1495494"/>
                  <a:pt x="22549" y="1205463"/>
                  <a:pt x="0" y="1089555"/>
                </a:cubicBezTo>
                <a:cubicBezTo>
                  <a:pt x="-22549" y="973647"/>
                  <a:pt x="40035" y="676859"/>
                  <a:pt x="0" y="544778"/>
                </a:cubicBezTo>
                <a:cubicBezTo>
                  <a:pt x="-40035" y="412697"/>
                  <a:pt x="14822" y="166024"/>
                  <a:pt x="0" y="0"/>
                </a:cubicBezTo>
                <a:close/>
              </a:path>
            </a:pathLst>
          </a:custGeom>
          <a:solidFill>
            <a:schemeClr val="accent4">
              <a:lumMod val="20000"/>
              <a:lumOff val="80000"/>
            </a:schemeClr>
          </a:solidFill>
          <a:ln w="2222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3200" dirty="0">
              <a:solidFill>
                <a:schemeClr val="tx1"/>
              </a:solidFill>
              <a:latin typeface="Palatino" pitchFamily="2" charset="77"/>
              <a:ea typeface="Palatino" pitchFamily="2" charset="77"/>
            </a:endParaRPr>
          </a:p>
        </p:txBody>
      </p:sp>
      <p:sp>
        <p:nvSpPr>
          <p:cNvPr id="17" name="TextBox 16">
            <a:extLst>
              <a:ext uri="{FF2B5EF4-FFF2-40B4-BE49-F238E27FC236}">
                <a16:creationId xmlns:a16="http://schemas.microsoft.com/office/drawing/2014/main" id="{203237ED-E699-390E-7F60-5A4C9CBBA419}"/>
              </a:ext>
            </a:extLst>
          </p:cNvPr>
          <p:cNvSpPr txBox="1"/>
          <p:nvPr/>
        </p:nvSpPr>
        <p:spPr>
          <a:xfrm>
            <a:off x="1170767" y="4099922"/>
            <a:ext cx="9623892" cy="1077218"/>
          </a:xfrm>
          <a:prstGeom prst="rect">
            <a:avLst/>
          </a:prstGeom>
          <a:noFill/>
        </p:spPr>
        <p:txBody>
          <a:bodyPr wrap="square" rtlCol="0">
            <a:spAutoFit/>
          </a:bodyPr>
          <a:lstStyle/>
          <a:p>
            <a:r>
              <a:rPr lang="en-US" sz="3200" dirty="0">
                <a:latin typeface="Palatino" pitchFamily="2" charset="77"/>
                <a:ea typeface="Palatino" pitchFamily="2" charset="77"/>
              </a:rPr>
              <a:t>Number of clauses </a:t>
            </a:r>
            <a:r>
              <a:rPr lang="en-US" sz="3200" i="1" dirty="0">
                <a:latin typeface="Palatino" pitchFamily="2" charset="77"/>
                <a:ea typeface="Palatino" pitchFamily="2" charset="77"/>
              </a:rPr>
              <a:t>f(n)</a:t>
            </a:r>
            <a:r>
              <a:rPr lang="en-US" sz="3200" dirty="0">
                <a:latin typeface="Palatino" pitchFamily="2" charset="77"/>
                <a:ea typeface="Palatino" pitchFamily="2" charset="77"/>
              </a:rPr>
              <a:t> satisfies </a:t>
            </a:r>
            <a:r>
              <a:rPr lang="en-US" sz="3200" i="1" dirty="0">
                <a:latin typeface="Palatino" pitchFamily="2" charset="77"/>
                <a:ea typeface="Palatino" pitchFamily="2" charset="77"/>
              </a:rPr>
              <a:t>f(n) = f(4) + f(n-2),</a:t>
            </a:r>
          </a:p>
          <a:p>
            <a:r>
              <a:rPr lang="en-US" sz="3200" i="1" dirty="0">
                <a:latin typeface="Palatino" pitchFamily="2" charset="77"/>
                <a:ea typeface="Palatino" pitchFamily="2" charset="77"/>
              </a:rPr>
              <a:t>	</a:t>
            </a:r>
            <a:r>
              <a:rPr lang="en-US" sz="3200" dirty="0">
                <a:latin typeface="Palatino" pitchFamily="2" charset="77"/>
                <a:ea typeface="Palatino" pitchFamily="2" charset="77"/>
                <a:sym typeface="Wingdings" pitchFamily="2" charset="2"/>
              </a:rPr>
              <a:t>therefore, we have </a:t>
            </a:r>
            <a:r>
              <a:rPr lang="en-US" sz="3200" i="1" dirty="0">
                <a:latin typeface="Palatino" pitchFamily="2" charset="77"/>
                <a:ea typeface="Palatino" pitchFamily="2" charset="77"/>
              </a:rPr>
              <a:t>f(n) = O(n)</a:t>
            </a:r>
            <a:endParaRPr lang="en-US" sz="3200" dirty="0">
              <a:latin typeface="Palatino" pitchFamily="2" charset="77"/>
              <a:ea typeface="Palatino" pitchFamily="2" charset="77"/>
            </a:endParaRPr>
          </a:p>
        </p:txBody>
      </p:sp>
      <p:pic>
        <p:nvPicPr>
          <p:cNvPr id="18" name="Picture 17">
            <a:extLst>
              <a:ext uri="{FF2B5EF4-FFF2-40B4-BE49-F238E27FC236}">
                <a16:creationId xmlns:a16="http://schemas.microsoft.com/office/drawing/2014/main" id="{FA8610FA-EF70-B42D-5AB7-D54E131A8C78}"/>
              </a:ext>
            </a:extLst>
          </p:cNvPr>
          <p:cNvPicPr>
            <a:picLocks noChangeAspect="1"/>
          </p:cNvPicPr>
          <p:nvPr/>
        </p:nvPicPr>
        <p:blipFill>
          <a:blip r:embed="rId2"/>
          <a:stretch>
            <a:fillRect/>
          </a:stretch>
        </p:blipFill>
        <p:spPr>
          <a:xfrm>
            <a:off x="1446786" y="2095248"/>
            <a:ext cx="9298427" cy="1276255"/>
          </a:xfrm>
          <a:prstGeom prst="rect">
            <a:avLst/>
          </a:prstGeom>
        </p:spPr>
      </p:pic>
      <p:sp>
        <p:nvSpPr>
          <p:cNvPr id="3" name="Rectangle 2">
            <a:extLst>
              <a:ext uri="{FF2B5EF4-FFF2-40B4-BE49-F238E27FC236}">
                <a16:creationId xmlns:a16="http://schemas.microsoft.com/office/drawing/2014/main" id="{AEBE8D5F-A86E-3E42-F94B-3C4AC55C5B98}"/>
              </a:ext>
            </a:extLst>
          </p:cNvPr>
          <p:cNvSpPr/>
          <p:nvPr/>
        </p:nvSpPr>
        <p:spPr>
          <a:xfrm>
            <a:off x="838200" y="5404353"/>
            <a:ext cx="10289028" cy="1077218"/>
          </a:xfrm>
          <a:custGeom>
            <a:avLst/>
            <a:gdLst>
              <a:gd name="csX0" fmla="*/ 0 w 10289028"/>
              <a:gd name="csY0" fmla="*/ 0 h 1077218"/>
              <a:gd name="csX1" fmla="*/ 571613 w 10289028"/>
              <a:gd name="csY1" fmla="*/ 0 h 1077218"/>
              <a:gd name="csX2" fmla="*/ 1143225 w 10289028"/>
              <a:gd name="csY2" fmla="*/ 0 h 1077218"/>
              <a:gd name="csX3" fmla="*/ 1920619 w 10289028"/>
              <a:gd name="csY3" fmla="*/ 0 h 1077218"/>
              <a:gd name="csX4" fmla="*/ 2389341 w 10289028"/>
              <a:gd name="csY4" fmla="*/ 0 h 1077218"/>
              <a:gd name="csX5" fmla="*/ 2858063 w 10289028"/>
              <a:gd name="csY5" fmla="*/ 0 h 1077218"/>
              <a:gd name="csX6" fmla="*/ 3429676 w 10289028"/>
              <a:gd name="csY6" fmla="*/ 0 h 1077218"/>
              <a:gd name="csX7" fmla="*/ 4104179 w 10289028"/>
              <a:gd name="csY7" fmla="*/ 0 h 1077218"/>
              <a:gd name="csX8" fmla="*/ 4778682 w 10289028"/>
              <a:gd name="csY8" fmla="*/ 0 h 1077218"/>
              <a:gd name="csX9" fmla="*/ 5453185 w 10289028"/>
              <a:gd name="csY9" fmla="*/ 0 h 1077218"/>
              <a:gd name="csX10" fmla="*/ 6230578 w 10289028"/>
              <a:gd name="csY10" fmla="*/ 0 h 1077218"/>
              <a:gd name="csX11" fmla="*/ 6802191 w 10289028"/>
              <a:gd name="csY11" fmla="*/ 0 h 1077218"/>
              <a:gd name="csX12" fmla="*/ 7476694 w 10289028"/>
              <a:gd name="csY12" fmla="*/ 0 h 1077218"/>
              <a:gd name="csX13" fmla="*/ 8048306 w 10289028"/>
              <a:gd name="csY13" fmla="*/ 0 h 1077218"/>
              <a:gd name="csX14" fmla="*/ 8619919 w 10289028"/>
              <a:gd name="csY14" fmla="*/ 0 h 1077218"/>
              <a:gd name="csX15" fmla="*/ 9191532 w 10289028"/>
              <a:gd name="csY15" fmla="*/ 0 h 1077218"/>
              <a:gd name="csX16" fmla="*/ 9454474 w 10289028"/>
              <a:gd name="csY16" fmla="*/ 0 h 1077218"/>
              <a:gd name="csX17" fmla="*/ 10289028 w 10289028"/>
              <a:gd name="csY17" fmla="*/ 0 h 1077218"/>
              <a:gd name="csX18" fmla="*/ 10289028 w 10289028"/>
              <a:gd name="csY18" fmla="*/ 506292 h 1077218"/>
              <a:gd name="csX19" fmla="*/ 10289028 w 10289028"/>
              <a:gd name="csY19" fmla="*/ 1077218 h 1077218"/>
              <a:gd name="csX20" fmla="*/ 9820306 w 10289028"/>
              <a:gd name="csY20" fmla="*/ 1077218 h 1077218"/>
              <a:gd name="csX21" fmla="*/ 9248693 w 10289028"/>
              <a:gd name="csY21" fmla="*/ 1077218 h 1077218"/>
              <a:gd name="csX22" fmla="*/ 8985751 w 10289028"/>
              <a:gd name="csY22" fmla="*/ 1077218 h 1077218"/>
              <a:gd name="csX23" fmla="*/ 8517029 w 10289028"/>
              <a:gd name="csY23" fmla="*/ 1077218 h 1077218"/>
              <a:gd name="csX24" fmla="*/ 7842526 w 10289028"/>
              <a:gd name="csY24" fmla="*/ 1077218 h 1077218"/>
              <a:gd name="csX25" fmla="*/ 7476694 w 10289028"/>
              <a:gd name="csY25" fmla="*/ 1077218 h 1077218"/>
              <a:gd name="csX26" fmla="*/ 6699300 w 10289028"/>
              <a:gd name="csY26" fmla="*/ 1077218 h 1077218"/>
              <a:gd name="csX27" fmla="*/ 5921907 w 10289028"/>
              <a:gd name="csY27" fmla="*/ 1077218 h 1077218"/>
              <a:gd name="csX28" fmla="*/ 5350295 w 10289028"/>
              <a:gd name="csY28" fmla="*/ 1077218 h 1077218"/>
              <a:gd name="csX29" fmla="*/ 4572901 w 10289028"/>
              <a:gd name="csY29" fmla="*/ 1077218 h 1077218"/>
              <a:gd name="csX30" fmla="*/ 4001289 w 10289028"/>
              <a:gd name="csY30" fmla="*/ 1077218 h 1077218"/>
              <a:gd name="csX31" fmla="*/ 3326786 w 10289028"/>
              <a:gd name="csY31" fmla="*/ 1077218 h 1077218"/>
              <a:gd name="csX32" fmla="*/ 3063844 w 10289028"/>
              <a:gd name="csY32" fmla="*/ 1077218 h 1077218"/>
              <a:gd name="csX33" fmla="*/ 2286451 w 10289028"/>
              <a:gd name="csY33" fmla="*/ 1077218 h 1077218"/>
              <a:gd name="csX34" fmla="*/ 1817728 w 10289028"/>
              <a:gd name="csY34" fmla="*/ 1077218 h 1077218"/>
              <a:gd name="csX35" fmla="*/ 1143225 w 10289028"/>
              <a:gd name="csY35" fmla="*/ 1077218 h 1077218"/>
              <a:gd name="csX36" fmla="*/ 880284 w 10289028"/>
              <a:gd name="csY36" fmla="*/ 1077218 h 1077218"/>
              <a:gd name="csX37" fmla="*/ 0 w 10289028"/>
              <a:gd name="csY37" fmla="*/ 1077218 h 1077218"/>
              <a:gd name="csX38" fmla="*/ 0 w 10289028"/>
              <a:gd name="csY38" fmla="*/ 549381 h 1077218"/>
              <a:gd name="csX39" fmla="*/ 0 w 10289028"/>
              <a:gd name="csY39" fmla="*/ 0 h 1077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0289028" h="1077218" fill="none" extrusionOk="0">
                <a:moveTo>
                  <a:pt x="0" y="0"/>
                </a:moveTo>
                <a:cubicBezTo>
                  <a:pt x="233482" y="-20784"/>
                  <a:pt x="308746" y="22598"/>
                  <a:pt x="571613" y="0"/>
                </a:cubicBezTo>
                <a:cubicBezTo>
                  <a:pt x="834480" y="-22598"/>
                  <a:pt x="929881" y="21160"/>
                  <a:pt x="1143225" y="0"/>
                </a:cubicBezTo>
                <a:cubicBezTo>
                  <a:pt x="1356569" y="-21160"/>
                  <a:pt x="1577375" y="55379"/>
                  <a:pt x="1920619" y="0"/>
                </a:cubicBezTo>
                <a:cubicBezTo>
                  <a:pt x="2263863" y="-55379"/>
                  <a:pt x="2200831" y="36919"/>
                  <a:pt x="2389341" y="0"/>
                </a:cubicBezTo>
                <a:cubicBezTo>
                  <a:pt x="2577851" y="-36919"/>
                  <a:pt x="2653428" y="29467"/>
                  <a:pt x="2858063" y="0"/>
                </a:cubicBezTo>
                <a:cubicBezTo>
                  <a:pt x="3062698" y="-29467"/>
                  <a:pt x="3255578" y="27513"/>
                  <a:pt x="3429676" y="0"/>
                </a:cubicBezTo>
                <a:cubicBezTo>
                  <a:pt x="3603774" y="-27513"/>
                  <a:pt x="3913134" y="3818"/>
                  <a:pt x="4104179" y="0"/>
                </a:cubicBezTo>
                <a:cubicBezTo>
                  <a:pt x="4295224" y="-3818"/>
                  <a:pt x="4484644" y="71712"/>
                  <a:pt x="4778682" y="0"/>
                </a:cubicBezTo>
                <a:cubicBezTo>
                  <a:pt x="5072720" y="-71712"/>
                  <a:pt x="5165770" y="70699"/>
                  <a:pt x="5453185" y="0"/>
                </a:cubicBezTo>
                <a:cubicBezTo>
                  <a:pt x="5740600" y="-70699"/>
                  <a:pt x="6026402" y="73663"/>
                  <a:pt x="6230578" y="0"/>
                </a:cubicBezTo>
                <a:cubicBezTo>
                  <a:pt x="6434754" y="-73663"/>
                  <a:pt x="6627269" y="42644"/>
                  <a:pt x="6802191" y="0"/>
                </a:cubicBezTo>
                <a:cubicBezTo>
                  <a:pt x="6977113" y="-42644"/>
                  <a:pt x="7257124" y="65255"/>
                  <a:pt x="7476694" y="0"/>
                </a:cubicBezTo>
                <a:cubicBezTo>
                  <a:pt x="7696264" y="-65255"/>
                  <a:pt x="7887773" y="29676"/>
                  <a:pt x="8048306" y="0"/>
                </a:cubicBezTo>
                <a:cubicBezTo>
                  <a:pt x="8208839" y="-29676"/>
                  <a:pt x="8458895" y="42120"/>
                  <a:pt x="8619919" y="0"/>
                </a:cubicBezTo>
                <a:cubicBezTo>
                  <a:pt x="8780943" y="-42120"/>
                  <a:pt x="8968307" y="29228"/>
                  <a:pt x="9191532" y="0"/>
                </a:cubicBezTo>
                <a:cubicBezTo>
                  <a:pt x="9414757" y="-29228"/>
                  <a:pt x="9324404" y="339"/>
                  <a:pt x="9454474" y="0"/>
                </a:cubicBezTo>
                <a:cubicBezTo>
                  <a:pt x="9584544" y="-339"/>
                  <a:pt x="9975595" y="69712"/>
                  <a:pt x="10289028" y="0"/>
                </a:cubicBezTo>
                <a:cubicBezTo>
                  <a:pt x="10320983" y="182480"/>
                  <a:pt x="10242162" y="384483"/>
                  <a:pt x="10289028" y="506292"/>
                </a:cubicBezTo>
                <a:cubicBezTo>
                  <a:pt x="10335894" y="628101"/>
                  <a:pt x="10286191" y="892324"/>
                  <a:pt x="10289028" y="1077218"/>
                </a:cubicBezTo>
                <a:cubicBezTo>
                  <a:pt x="10176181" y="1133254"/>
                  <a:pt x="9940648" y="1027181"/>
                  <a:pt x="9820306" y="1077218"/>
                </a:cubicBezTo>
                <a:cubicBezTo>
                  <a:pt x="9699964" y="1127255"/>
                  <a:pt x="9453593" y="1021845"/>
                  <a:pt x="9248693" y="1077218"/>
                </a:cubicBezTo>
                <a:cubicBezTo>
                  <a:pt x="9043793" y="1132591"/>
                  <a:pt x="9060677" y="1071923"/>
                  <a:pt x="8985751" y="1077218"/>
                </a:cubicBezTo>
                <a:cubicBezTo>
                  <a:pt x="8910825" y="1082513"/>
                  <a:pt x="8743360" y="1061031"/>
                  <a:pt x="8517029" y="1077218"/>
                </a:cubicBezTo>
                <a:cubicBezTo>
                  <a:pt x="8290698" y="1093405"/>
                  <a:pt x="8080401" y="1065297"/>
                  <a:pt x="7842526" y="1077218"/>
                </a:cubicBezTo>
                <a:cubicBezTo>
                  <a:pt x="7604651" y="1089139"/>
                  <a:pt x="7575551" y="1037932"/>
                  <a:pt x="7476694" y="1077218"/>
                </a:cubicBezTo>
                <a:cubicBezTo>
                  <a:pt x="7377837" y="1116504"/>
                  <a:pt x="6975915" y="1026211"/>
                  <a:pt x="6699300" y="1077218"/>
                </a:cubicBezTo>
                <a:cubicBezTo>
                  <a:pt x="6422685" y="1128225"/>
                  <a:pt x="6101273" y="1010073"/>
                  <a:pt x="5921907" y="1077218"/>
                </a:cubicBezTo>
                <a:cubicBezTo>
                  <a:pt x="5742541" y="1144363"/>
                  <a:pt x="5565207" y="1027247"/>
                  <a:pt x="5350295" y="1077218"/>
                </a:cubicBezTo>
                <a:cubicBezTo>
                  <a:pt x="5135383" y="1127189"/>
                  <a:pt x="4858389" y="994333"/>
                  <a:pt x="4572901" y="1077218"/>
                </a:cubicBezTo>
                <a:cubicBezTo>
                  <a:pt x="4287413" y="1160103"/>
                  <a:pt x="4209337" y="1045122"/>
                  <a:pt x="4001289" y="1077218"/>
                </a:cubicBezTo>
                <a:cubicBezTo>
                  <a:pt x="3793241" y="1109314"/>
                  <a:pt x="3546368" y="1046508"/>
                  <a:pt x="3326786" y="1077218"/>
                </a:cubicBezTo>
                <a:cubicBezTo>
                  <a:pt x="3107204" y="1107928"/>
                  <a:pt x="3128043" y="1068563"/>
                  <a:pt x="3063844" y="1077218"/>
                </a:cubicBezTo>
                <a:cubicBezTo>
                  <a:pt x="2999645" y="1085873"/>
                  <a:pt x="2497827" y="989521"/>
                  <a:pt x="2286451" y="1077218"/>
                </a:cubicBezTo>
                <a:cubicBezTo>
                  <a:pt x="2075075" y="1164915"/>
                  <a:pt x="1972511" y="1077040"/>
                  <a:pt x="1817728" y="1077218"/>
                </a:cubicBezTo>
                <a:cubicBezTo>
                  <a:pt x="1662945" y="1077396"/>
                  <a:pt x="1311124" y="1076452"/>
                  <a:pt x="1143225" y="1077218"/>
                </a:cubicBezTo>
                <a:cubicBezTo>
                  <a:pt x="975326" y="1077984"/>
                  <a:pt x="971831" y="1048007"/>
                  <a:pt x="880284" y="1077218"/>
                </a:cubicBezTo>
                <a:cubicBezTo>
                  <a:pt x="788737" y="1106429"/>
                  <a:pt x="300418" y="1066583"/>
                  <a:pt x="0" y="1077218"/>
                </a:cubicBezTo>
                <a:cubicBezTo>
                  <a:pt x="-52596" y="839717"/>
                  <a:pt x="61406" y="690169"/>
                  <a:pt x="0" y="549381"/>
                </a:cubicBezTo>
                <a:cubicBezTo>
                  <a:pt x="-61406" y="408593"/>
                  <a:pt x="12989" y="199132"/>
                  <a:pt x="0" y="0"/>
                </a:cubicBezTo>
                <a:close/>
              </a:path>
              <a:path w="10289028" h="1077218" stroke="0" extrusionOk="0">
                <a:moveTo>
                  <a:pt x="0" y="0"/>
                </a:moveTo>
                <a:cubicBezTo>
                  <a:pt x="142425" y="-23719"/>
                  <a:pt x="353032" y="51565"/>
                  <a:pt x="468722" y="0"/>
                </a:cubicBezTo>
                <a:cubicBezTo>
                  <a:pt x="584412" y="-51565"/>
                  <a:pt x="603899" y="30065"/>
                  <a:pt x="731664" y="0"/>
                </a:cubicBezTo>
                <a:cubicBezTo>
                  <a:pt x="859429" y="-30065"/>
                  <a:pt x="1220120" y="54094"/>
                  <a:pt x="1509057" y="0"/>
                </a:cubicBezTo>
                <a:cubicBezTo>
                  <a:pt x="1797994" y="-54094"/>
                  <a:pt x="1858278" y="2929"/>
                  <a:pt x="1977780" y="0"/>
                </a:cubicBezTo>
                <a:cubicBezTo>
                  <a:pt x="2097282" y="-2929"/>
                  <a:pt x="2284032" y="44056"/>
                  <a:pt x="2446502" y="0"/>
                </a:cubicBezTo>
                <a:cubicBezTo>
                  <a:pt x="2608972" y="-44056"/>
                  <a:pt x="2899782" y="17536"/>
                  <a:pt x="3223895" y="0"/>
                </a:cubicBezTo>
                <a:cubicBezTo>
                  <a:pt x="3548008" y="-17536"/>
                  <a:pt x="3456141" y="9511"/>
                  <a:pt x="3589728" y="0"/>
                </a:cubicBezTo>
                <a:cubicBezTo>
                  <a:pt x="3723315" y="-9511"/>
                  <a:pt x="4044702" y="56654"/>
                  <a:pt x="4367121" y="0"/>
                </a:cubicBezTo>
                <a:cubicBezTo>
                  <a:pt x="4689540" y="-56654"/>
                  <a:pt x="4946767" y="59026"/>
                  <a:pt x="5144514" y="0"/>
                </a:cubicBezTo>
                <a:cubicBezTo>
                  <a:pt x="5342261" y="-59026"/>
                  <a:pt x="5503837" y="20560"/>
                  <a:pt x="5716127" y="0"/>
                </a:cubicBezTo>
                <a:cubicBezTo>
                  <a:pt x="5928417" y="-20560"/>
                  <a:pt x="6266100" y="40845"/>
                  <a:pt x="6493520" y="0"/>
                </a:cubicBezTo>
                <a:cubicBezTo>
                  <a:pt x="6720940" y="-40845"/>
                  <a:pt x="6754906" y="33375"/>
                  <a:pt x="6962242" y="0"/>
                </a:cubicBezTo>
                <a:cubicBezTo>
                  <a:pt x="7169578" y="-33375"/>
                  <a:pt x="7244984" y="42506"/>
                  <a:pt x="7430965" y="0"/>
                </a:cubicBezTo>
                <a:cubicBezTo>
                  <a:pt x="7616946" y="-42506"/>
                  <a:pt x="7942503" y="72950"/>
                  <a:pt x="8105468" y="0"/>
                </a:cubicBezTo>
                <a:cubicBezTo>
                  <a:pt x="8268433" y="-72950"/>
                  <a:pt x="8396540" y="30984"/>
                  <a:pt x="8574190" y="0"/>
                </a:cubicBezTo>
                <a:cubicBezTo>
                  <a:pt x="8751840" y="-30984"/>
                  <a:pt x="8971237" y="48374"/>
                  <a:pt x="9351583" y="0"/>
                </a:cubicBezTo>
                <a:cubicBezTo>
                  <a:pt x="9731929" y="-48374"/>
                  <a:pt x="9838150" y="30031"/>
                  <a:pt x="10289028" y="0"/>
                </a:cubicBezTo>
                <a:cubicBezTo>
                  <a:pt x="10330665" y="188888"/>
                  <a:pt x="10255347" y="390796"/>
                  <a:pt x="10289028" y="538609"/>
                </a:cubicBezTo>
                <a:cubicBezTo>
                  <a:pt x="10322709" y="686422"/>
                  <a:pt x="10229025" y="864006"/>
                  <a:pt x="10289028" y="1077218"/>
                </a:cubicBezTo>
                <a:cubicBezTo>
                  <a:pt x="10164106" y="1089306"/>
                  <a:pt x="10113468" y="1046218"/>
                  <a:pt x="10026086" y="1077218"/>
                </a:cubicBezTo>
                <a:cubicBezTo>
                  <a:pt x="9938704" y="1108218"/>
                  <a:pt x="9557518" y="1059066"/>
                  <a:pt x="9248693" y="1077218"/>
                </a:cubicBezTo>
                <a:cubicBezTo>
                  <a:pt x="8939868" y="1095370"/>
                  <a:pt x="8832782" y="1009834"/>
                  <a:pt x="8677080" y="1077218"/>
                </a:cubicBezTo>
                <a:cubicBezTo>
                  <a:pt x="8521378" y="1144602"/>
                  <a:pt x="8409633" y="1042947"/>
                  <a:pt x="8311248" y="1077218"/>
                </a:cubicBezTo>
                <a:cubicBezTo>
                  <a:pt x="8212863" y="1111489"/>
                  <a:pt x="7871819" y="1065542"/>
                  <a:pt x="7739636" y="1077218"/>
                </a:cubicBezTo>
                <a:cubicBezTo>
                  <a:pt x="7607453" y="1088894"/>
                  <a:pt x="7555426" y="1053830"/>
                  <a:pt x="7476694" y="1077218"/>
                </a:cubicBezTo>
                <a:cubicBezTo>
                  <a:pt x="7397962" y="1100606"/>
                  <a:pt x="7332474" y="1055142"/>
                  <a:pt x="7213752" y="1077218"/>
                </a:cubicBezTo>
                <a:cubicBezTo>
                  <a:pt x="7095030" y="1099294"/>
                  <a:pt x="6912252" y="1027116"/>
                  <a:pt x="6642139" y="1077218"/>
                </a:cubicBezTo>
                <a:cubicBezTo>
                  <a:pt x="6372026" y="1127320"/>
                  <a:pt x="6382787" y="1047359"/>
                  <a:pt x="6276307" y="1077218"/>
                </a:cubicBezTo>
                <a:cubicBezTo>
                  <a:pt x="6169827" y="1107077"/>
                  <a:pt x="5823744" y="1039645"/>
                  <a:pt x="5601804" y="1077218"/>
                </a:cubicBezTo>
                <a:cubicBezTo>
                  <a:pt x="5379864" y="1114791"/>
                  <a:pt x="5340760" y="1066764"/>
                  <a:pt x="5235972" y="1077218"/>
                </a:cubicBezTo>
                <a:cubicBezTo>
                  <a:pt x="5131184" y="1087672"/>
                  <a:pt x="4706021" y="1029584"/>
                  <a:pt x="4561469" y="1077218"/>
                </a:cubicBezTo>
                <a:cubicBezTo>
                  <a:pt x="4416917" y="1124852"/>
                  <a:pt x="4415693" y="1064864"/>
                  <a:pt x="4298527" y="1077218"/>
                </a:cubicBezTo>
                <a:cubicBezTo>
                  <a:pt x="4181361" y="1089572"/>
                  <a:pt x="3946603" y="1057412"/>
                  <a:pt x="3624024" y="1077218"/>
                </a:cubicBezTo>
                <a:cubicBezTo>
                  <a:pt x="3301445" y="1097024"/>
                  <a:pt x="3393626" y="1043097"/>
                  <a:pt x="3258192" y="1077218"/>
                </a:cubicBezTo>
                <a:cubicBezTo>
                  <a:pt x="3122758" y="1111339"/>
                  <a:pt x="3117370" y="1051922"/>
                  <a:pt x="2995250" y="1077218"/>
                </a:cubicBezTo>
                <a:cubicBezTo>
                  <a:pt x="2873130" y="1102514"/>
                  <a:pt x="2781466" y="1068869"/>
                  <a:pt x="2629418" y="1077218"/>
                </a:cubicBezTo>
                <a:cubicBezTo>
                  <a:pt x="2477370" y="1085567"/>
                  <a:pt x="2262268" y="1070959"/>
                  <a:pt x="1954915" y="1077218"/>
                </a:cubicBezTo>
                <a:cubicBezTo>
                  <a:pt x="1647562" y="1083477"/>
                  <a:pt x="1681377" y="1067141"/>
                  <a:pt x="1589083" y="1077218"/>
                </a:cubicBezTo>
                <a:cubicBezTo>
                  <a:pt x="1496789" y="1087295"/>
                  <a:pt x="1447985" y="1052775"/>
                  <a:pt x="1326141" y="1077218"/>
                </a:cubicBezTo>
                <a:cubicBezTo>
                  <a:pt x="1204297" y="1101661"/>
                  <a:pt x="1065306" y="1052173"/>
                  <a:pt x="960309" y="1077218"/>
                </a:cubicBezTo>
                <a:cubicBezTo>
                  <a:pt x="855312" y="1102263"/>
                  <a:pt x="604965" y="1034265"/>
                  <a:pt x="491587" y="1077218"/>
                </a:cubicBezTo>
                <a:cubicBezTo>
                  <a:pt x="378209" y="1120171"/>
                  <a:pt x="233537" y="1053020"/>
                  <a:pt x="0" y="1077218"/>
                </a:cubicBezTo>
                <a:cubicBezTo>
                  <a:pt x="-51814" y="945437"/>
                  <a:pt x="53193" y="675068"/>
                  <a:pt x="0" y="560153"/>
                </a:cubicBezTo>
                <a:cubicBezTo>
                  <a:pt x="-53193" y="445239"/>
                  <a:pt x="41590" y="114523"/>
                  <a:pt x="0" y="0"/>
                </a:cubicBezTo>
                <a:close/>
              </a:path>
            </a:pathLst>
          </a:custGeom>
          <a:solidFill>
            <a:schemeClr val="accent3">
              <a:lumMod val="20000"/>
              <a:lumOff val="80000"/>
            </a:schemeClr>
          </a:solidFill>
          <a:ln w="2222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solidFill>
                <a:latin typeface="Palatino" pitchFamily="2" charset="77"/>
                <a:ea typeface="Palatino" pitchFamily="2" charset="77"/>
              </a:rPr>
              <a:t> This is just the tip of the iceberg!</a:t>
            </a:r>
          </a:p>
          <a:p>
            <a:pPr algn="ctr"/>
            <a:r>
              <a:rPr lang="en-US" sz="3200" dirty="0">
                <a:solidFill>
                  <a:schemeClr val="tx1"/>
                </a:solidFill>
                <a:latin typeface="Palatino" pitchFamily="2" charset="77"/>
                <a:ea typeface="Palatino" pitchFamily="2" charset="77"/>
              </a:rPr>
              <a:t> Good encodings are cool math on their own!</a:t>
            </a:r>
          </a:p>
        </p:txBody>
      </p:sp>
    </p:spTree>
    <p:extLst>
      <p:ext uri="{BB962C8B-B14F-4D97-AF65-F5344CB8AC3E}">
        <p14:creationId xmlns:p14="http://schemas.microsoft.com/office/powerpoint/2010/main" val="816244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3FC21-6514-CBD8-A104-8FC8A983EB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13E011-5A65-252B-C1E0-F980C8F9AE75}"/>
              </a:ext>
            </a:extLst>
          </p:cNvPr>
          <p:cNvSpPr>
            <a:spLocks noGrp="1"/>
          </p:cNvSpPr>
          <p:nvPr>
            <p:ph type="title"/>
          </p:nvPr>
        </p:nvSpPr>
        <p:spPr>
          <a:xfrm>
            <a:off x="489857" y="3471"/>
            <a:ext cx="11315700" cy="1325563"/>
          </a:xfrm>
        </p:spPr>
        <p:txBody>
          <a:bodyPr/>
          <a:lstStyle/>
          <a:p>
            <a:r>
              <a:rPr lang="en-US" dirty="0">
                <a:latin typeface="Palatino" pitchFamily="2" charset="77"/>
                <a:ea typeface="Palatino" pitchFamily="2" charset="77"/>
              </a:rPr>
              <a:t>Cardinality constraints included in libraries </a:t>
            </a:r>
          </a:p>
        </p:txBody>
      </p:sp>
      <p:pic>
        <p:nvPicPr>
          <p:cNvPr id="7" name="Picture 6">
            <a:extLst>
              <a:ext uri="{FF2B5EF4-FFF2-40B4-BE49-F238E27FC236}">
                <a16:creationId xmlns:a16="http://schemas.microsoft.com/office/drawing/2014/main" id="{BED1B65A-CA0B-CF05-043D-EF1B38992E55}"/>
              </a:ext>
            </a:extLst>
          </p:cNvPr>
          <p:cNvPicPr>
            <a:picLocks noChangeAspect="1"/>
          </p:cNvPicPr>
          <p:nvPr/>
        </p:nvPicPr>
        <p:blipFill>
          <a:blip r:embed="rId3"/>
          <a:stretch>
            <a:fillRect/>
          </a:stretch>
        </p:blipFill>
        <p:spPr>
          <a:xfrm>
            <a:off x="1322616" y="445564"/>
            <a:ext cx="9809028" cy="6863943"/>
          </a:xfrm>
          <a:prstGeom prst="rect">
            <a:avLst/>
          </a:prstGeom>
        </p:spPr>
      </p:pic>
    </p:spTree>
    <p:extLst>
      <p:ext uri="{BB962C8B-B14F-4D97-AF65-F5344CB8AC3E}">
        <p14:creationId xmlns:p14="http://schemas.microsoft.com/office/powerpoint/2010/main" val="33359626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7B885-3FBF-F27E-3F39-63AA376122E4}"/>
              </a:ext>
            </a:extLst>
          </p:cNvPr>
          <p:cNvSpPr>
            <a:spLocks noGrp="1"/>
          </p:cNvSpPr>
          <p:nvPr>
            <p:ph type="title"/>
          </p:nvPr>
        </p:nvSpPr>
        <p:spPr>
          <a:xfrm>
            <a:off x="838200" y="518964"/>
            <a:ext cx="10515600" cy="1325563"/>
          </a:xfrm>
        </p:spPr>
        <p:txBody>
          <a:bodyPr/>
          <a:lstStyle/>
          <a:p>
            <a:pPr algn="ctr"/>
            <a:r>
              <a:rPr lang="en-US" dirty="0">
                <a:latin typeface="Palatino" pitchFamily="2" charset="77"/>
                <a:ea typeface="Palatino" pitchFamily="2" charset="77"/>
              </a:rPr>
              <a:t>Okay, now on to some math examples!</a:t>
            </a:r>
          </a:p>
        </p:txBody>
      </p:sp>
      <p:sp>
        <p:nvSpPr>
          <p:cNvPr id="3" name="Rectangle 2">
            <a:extLst>
              <a:ext uri="{FF2B5EF4-FFF2-40B4-BE49-F238E27FC236}">
                <a16:creationId xmlns:a16="http://schemas.microsoft.com/office/drawing/2014/main" id="{FD545B43-D44E-B547-51C1-68C5990AC3D6}"/>
              </a:ext>
            </a:extLst>
          </p:cNvPr>
          <p:cNvSpPr/>
          <p:nvPr/>
        </p:nvSpPr>
        <p:spPr>
          <a:xfrm>
            <a:off x="1036449" y="2013346"/>
            <a:ext cx="10119102" cy="3766088"/>
          </a:xfrm>
          <a:custGeom>
            <a:avLst/>
            <a:gdLst>
              <a:gd name="csX0" fmla="*/ 0 w 10119102"/>
              <a:gd name="csY0" fmla="*/ 0 h 3766088"/>
              <a:gd name="csX1" fmla="*/ 797623 w 10119102"/>
              <a:gd name="csY1" fmla="*/ 0 h 3766088"/>
              <a:gd name="csX2" fmla="*/ 1494056 w 10119102"/>
              <a:gd name="csY2" fmla="*/ 0 h 3766088"/>
              <a:gd name="csX3" fmla="*/ 2291679 w 10119102"/>
              <a:gd name="csY3" fmla="*/ 0 h 3766088"/>
              <a:gd name="csX4" fmla="*/ 2886920 w 10119102"/>
              <a:gd name="csY4" fmla="*/ 0 h 3766088"/>
              <a:gd name="csX5" fmla="*/ 3583353 w 10119102"/>
              <a:gd name="csY5" fmla="*/ 0 h 3766088"/>
              <a:gd name="csX6" fmla="*/ 4178594 w 10119102"/>
              <a:gd name="csY6" fmla="*/ 0 h 3766088"/>
              <a:gd name="csX7" fmla="*/ 4773835 w 10119102"/>
              <a:gd name="csY7" fmla="*/ 0 h 3766088"/>
              <a:gd name="csX8" fmla="*/ 5369076 w 10119102"/>
              <a:gd name="csY8" fmla="*/ 0 h 3766088"/>
              <a:gd name="csX9" fmla="*/ 5660745 w 10119102"/>
              <a:gd name="csY9" fmla="*/ 0 h 3766088"/>
              <a:gd name="csX10" fmla="*/ 6357177 w 10119102"/>
              <a:gd name="csY10" fmla="*/ 0 h 3766088"/>
              <a:gd name="csX11" fmla="*/ 6648845 w 10119102"/>
              <a:gd name="csY11" fmla="*/ 0 h 3766088"/>
              <a:gd name="csX12" fmla="*/ 7244087 w 10119102"/>
              <a:gd name="csY12" fmla="*/ 0 h 3766088"/>
              <a:gd name="csX13" fmla="*/ 8041710 w 10119102"/>
              <a:gd name="csY13" fmla="*/ 0 h 3766088"/>
              <a:gd name="csX14" fmla="*/ 8839333 w 10119102"/>
              <a:gd name="csY14" fmla="*/ 0 h 3766088"/>
              <a:gd name="csX15" fmla="*/ 9535766 w 10119102"/>
              <a:gd name="csY15" fmla="*/ 0 h 3766088"/>
              <a:gd name="csX16" fmla="*/ 10119102 w 10119102"/>
              <a:gd name="csY16" fmla="*/ 0 h 3766088"/>
              <a:gd name="csX17" fmla="*/ 10119102 w 10119102"/>
              <a:gd name="csY17" fmla="*/ 425030 h 3766088"/>
              <a:gd name="csX18" fmla="*/ 10119102 w 10119102"/>
              <a:gd name="csY18" fmla="*/ 963043 h 3766088"/>
              <a:gd name="csX19" fmla="*/ 10119102 w 10119102"/>
              <a:gd name="csY19" fmla="*/ 1501055 h 3766088"/>
              <a:gd name="csX20" fmla="*/ 10119102 w 10119102"/>
              <a:gd name="csY20" fmla="*/ 2001407 h 3766088"/>
              <a:gd name="csX21" fmla="*/ 10119102 w 10119102"/>
              <a:gd name="csY21" fmla="*/ 2614741 h 3766088"/>
              <a:gd name="csX22" fmla="*/ 10119102 w 10119102"/>
              <a:gd name="csY22" fmla="*/ 3077432 h 3766088"/>
              <a:gd name="csX23" fmla="*/ 10119102 w 10119102"/>
              <a:gd name="csY23" fmla="*/ 3766088 h 3766088"/>
              <a:gd name="csX24" fmla="*/ 9726243 w 10119102"/>
              <a:gd name="csY24" fmla="*/ 3766088 h 3766088"/>
              <a:gd name="csX25" fmla="*/ 9434575 w 10119102"/>
              <a:gd name="csY25" fmla="*/ 3766088 h 3766088"/>
              <a:gd name="csX26" fmla="*/ 8636951 w 10119102"/>
              <a:gd name="csY26" fmla="*/ 3766088 h 3766088"/>
              <a:gd name="csX27" fmla="*/ 8142901 w 10119102"/>
              <a:gd name="csY27" fmla="*/ 3766088 h 3766088"/>
              <a:gd name="csX28" fmla="*/ 7446469 w 10119102"/>
              <a:gd name="csY28" fmla="*/ 3766088 h 3766088"/>
              <a:gd name="csX29" fmla="*/ 7154800 w 10119102"/>
              <a:gd name="csY29" fmla="*/ 3766088 h 3766088"/>
              <a:gd name="csX30" fmla="*/ 6357177 w 10119102"/>
              <a:gd name="csY30" fmla="*/ 3766088 h 3766088"/>
              <a:gd name="csX31" fmla="*/ 5863127 w 10119102"/>
              <a:gd name="csY31" fmla="*/ 3766088 h 3766088"/>
              <a:gd name="csX32" fmla="*/ 5267885 w 10119102"/>
              <a:gd name="csY32" fmla="*/ 3766088 h 3766088"/>
              <a:gd name="csX33" fmla="*/ 4875026 w 10119102"/>
              <a:gd name="csY33" fmla="*/ 3766088 h 3766088"/>
              <a:gd name="csX34" fmla="*/ 4178594 w 10119102"/>
              <a:gd name="csY34" fmla="*/ 3766088 h 3766088"/>
              <a:gd name="csX35" fmla="*/ 3380971 w 10119102"/>
              <a:gd name="csY35" fmla="*/ 3766088 h 3766088"/>
              <a:gd name="csX36" fmla="*/ 2886920 w 10119102"/>
              <a:gd name="csY36" fmla="*/ 3766088 h 3766088"/>
              <a:gd name="csX37" fmla="*/ 2089297 w 10119102"/>
              <a:gd name="csY37" fmla="*/ 3766088 h 3766088"/>
              <a:gd name="csX38" fmla="*/ 1494056 w 10119102"/>
              <a:gd name="csY38" fmla="*/ 3766088 h 3766088"/>
              <a:gd name="csX39" fmla="*/ 696432 w 10119102"/>
              <a:gd name="csY39" fmla="*/ 3766088 h 3766088"/>
              <a:gd name="csX40" fmla="*/ 0 w 10119102"/>
              <a:gd name="csY40" fmla="*/ 3766088 h 3766088"/>
              <a:gd name="csX41" fmla="*/ 0 w 10119102"/>
              <a:gd name="csY41" fmla="*/ 3303397 h 3766088"/>
              <a:gd name="csX42" fmla="*/ 0 w 10119102"/>
              <a:gd name="csY42" fmla="*/ 2727724 h 3766088"/>
              <a:gd name="csX43" fmla="*/ 0 w 10119102"/>
              <a:gd name="csY43" fmla="*/ 2152050 h 3766088"/>
              <a:gd name="csX44" fmla="*/ 0 w 10119102"/>
              <a:gd name="csY44" fmla="*/ 1538716 h 3766088"/>
              <a:gd name="csX45" fmla="*/ 0 w 10119102"/>
              <a:gd name="csY45" fmla="*/ 1113686 h 3766088"/>
              <a:gd name="csX46" fmla="*/ 0 w 10119102"/>
              <a:gd name="csY46" fmla="*/ 688656 h 3766088"/>
              <a:gd name="csX47" fmla="*/ 0 w 10119102"/>
              <a:gd name="csY47" fmla="*/ 0 h 3766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Lst>
            <a:rect l="l" t="t" r="r" b="b"/>
            <a:pathLst>
              <a:path w="10119102" h="3766088" fill="none" extrusionOk="0">
                <a:moveTo>
                  <a:pt x="0" y="0"/>
                </a:moveTo>
                <a:cubicBezTo>
                  <a:pt x="244621" y="-43599"/>
                  <a:pt x="437503" y="68964"/>
                  <a:pt x="797623" y="0"/>
                </a:cubicBezTo>
                <a:cubicBezTo>
                  <a:pt x="1157743" y="-68964"/>
                  <a:pt x="1274263" y="79332"/>
                  <a:pt x="1494056" y="0"/>
                </a:cubicBezTo>
                <a:cubicBezTo>
                  <a:pt x="1713849" y="-79332"/>
                  <a:pt x="2077345" y="90527"/>
                  <a:pt x="2291679" y="0"/>
                </a:cubicBezTo>
                <a:cubicBezTo>
                  <a:pt x="2506013" y="-90527"/>
                  <a:pt x="2631336" y="63652"/>
                  <a:pt x="2886920" y="0"/>
                </a:cubicBezTo>
                <a:cubicBezTo>
                  <a:pt x="3142504" y="-63652"/>
                  <a:pt x="3275606" y="63863"/>
                  <a:pt x="3583353" y="0"/>
                </a:cubicBezTo>
                <a:cubicBezTo>
                  <a:pt x="3891100" y="-63863"/>
                  <a:pt x="3945834" y="21169"/>
                  <a:pt x="4178594" y="0"/>
                </a:cubicBezTo>
                <a:cubicBezTo>
                  <a:pt x="4411354" y="-21169"/>
                  <a:pt x="4527424" y="41357"/>
                  <a:pt x="4773835" y="0"/>
                </a:cubicBezTo>
                <a:cubicBezTo>
                  <a:pt x="5020246" y="-41357"/>
                  <a:pt x="5227920" y="69277"/>
                  <a:pt x="5369076" y="0"/>
                </a:cubicBezTo>
                <a:cubicBezTo>
                  <a:pt x="5510232" y="-69277"/>
                  <a:pt x="5560438" y="10224"/>
                  <a:pt x="5660745" y="0"/>
                </a:cubicBezTo>
                <a:cubicBezTo>
                  <a:pt x="5761052" y="-10224"/>
                  <a:pt x="6180835" y="2957"/>
                  <a:pt x="6357177" y="0"/>
                </a:cubicBezTo>
                <a:cubicBezTo>
                  <a:pt x="6533519" y="-2957"/>
                  <a:pt x="6521598" y="11393"/>
                  <a:pt x="6648845" y="0"/>
                </a:cubicBezTo>
                <a:cubicBezTo>
                  <a:pt x="6776092" y="-11393"/>
                  <a:pt x="6952112" y="3502"/>
                  <a:pt x="7244087" y="0"/>
                </a:cubicBezTo>
                <a:cubicBezTo>
                  <a:pt x="7536062" y="-3502"/>
                  <a:pt x="7756801" y="17963"/>
                  <a:pt x="8041710" y="0"/>
                </a:cubicBezTo>
                <a:cubicBezTo>
                  <a:pt x="8326619" y="-17963"/>
                  <a:pt x="8573459" y="26789"/>
                  <a:pt x="8839333" y="0"/>
                </a:cubicBezTo>
                <a:cubicBezTo>
                  <a:pt x="9105207" y="-26789"/>
                  <a:pt x="9313552" y="66981"/>
                  <a:pt x="9535766" y="0"/>
                </a:cubicBezTo>
                <a:cubicBezTo>
                  <a:pt x="9757980" y="-66981"/>
                  <a:pt x="9855377" y="31248"/>
                  <a:pt x="10119102" y="0"/>
                </a:cubicBezTo>
                <a:cubicBezTo>
                  <a:pt x="10126711" y="181364"/>
                  <a:pt x="10099502" y="295797"/>
                  <a:pt x="10119102" y="425030"/>
                </a:cubicBezTo>
                <a:cubicBezTo>
                  <a:pt x="10138702" y="554263"/>
                  <a:pt x="10056725" y="697087"/>
                  <a:pt x="10119102" y="963043"/>
                </a:cubicBezTo>
                <a:cubicBezTo>
                  <a:pt x="10181479" y="1228999"/>
                  <a:pt x="10090468" y="1379787"/>
                  <a:pt x="10119102" y="1501055"/>
                </a:cubicBezTo>
                <a:cubicBezTo>
                  <a:pt x="10147736" y="1622323"/>
                  <a:pt x="10111519" y="1774588"/>
                  <a:pt x="10119102" y="2001407"/>
                </a:cubicBezTo>
                <a:cubicBezTo>
                  <a:pt x="10126685" y="2228226"/>
                  <a:pt x="10088723" y="2489368"/>
                  <a:pt x="10119102" y="2614741"/>
                </a:cubicBezTo>
                <a:cubicBezTo>
                  <a:pt x="10149481" y="2740114"/>
                  <a:pt x="10082190" y="2922703"/>
                  <a:pt x="10119102" y="3077432"/>
                </a:cubicBezTo>
                <a:cubicBezTo>
                  <a:pt x="10156014" y="3232161"/>
                  <a:pt x="10062363" y="3515649"/>
                  <a:pt x="10119102" y="3766088"/>
                </a:cubicBezTo>
                <a:cubicBezTo>
                  <a:pt x="10001549" y="3793071"/>
                  <a:pt x="9878830" y="3719198"/>
                  <a:pt x="9726243" y="3766088"/>
                </a:cubicBezTo>
                <a:cubicBezTo>
                  <a:pt x="9573656" y="3812978"/>
                  <a:pt x="9496192" y="3761065"/>
                  <a:pt x="9434575" y="3766088"/>
                </a:cubicBezTo>
                <a:cubicBezTo>
                  <a:pt x="9372958" y="3771111"/>
                  <a:pt x="8925573" y="3693540"/>
                  <a:pt x="8636951" y="3766088"/>
                </a:cubicBezTo>
                <a:cubicBezTo>
                  <a:pt x="8348329" y="3838636"/>
                  <a:pt x="8273433" y="3711487"/>
                  <a:pt x="8142901" y="3766088"/>
                </a:cubicBezTo>
                <a:cubicBezTo>
                  <a:pt x="8012369" y="3820689"/>
                  <a:pt x="7775046" y="3752802"/>
                  <a:pt x="7446469" y="3766088"/>
                </a:cubicBezTo>
                <a:cubicBezTo>
                  <a:pt x="7117892" y="3779374"/>
                  <a:pt x="7221122" y="3739750"/>
                  <a:pt x="7154800" y="3766088"/>
                </a:cubicBezTo>
                <a:cubicBezTo>
                  <a:pt x="7088478" y="3792426"/>
                  <a:pt x="6528529" y="3733696"/>
                  <a:pt x="6357177" y="3766088"/>
                </a:cubicBezTo>
                <a:cubicBezTo>
                  <a:pt x="6185825" y="3798480"/>
                  <a:pt x="6108626" y="3749836"/>
                  <a:pt x="5863127" y="3766088"/>
                </a:cubicBezTo>
                <a:cubicBezTo>
                  <a:pt x="5617628" y="3782340"/>
                  <a:pt x="5518215" y="3763963"/>
                  <a:pt x="5267885" y="3766088"/>
                </a:cubicBezTo>
                <a:cubicBezTo>
                  <a:pt x="5017555" y="3768213"/>
                  <a:pt x="5002130" y="3747314"/>
                  <a:pt x="4875026" y="3766088"/>
                </a:cubicBezTo>
                <a:cubicBezTo>
                  <a:pt x="4747922" y="3784862"/>
                  <a:pt x="4364934" y="3753742"/>
                  <a:pt x="4178594" y="3766088"/>
                </a:cubicBezTo>
                <a:cubicBezTo>
                  <a:pt x="3992254" y="3778434"/>
                  <a:pt x="3683729" y="3681204"/>
                  <a:pt x="3380971" y="3766088"/>
                </a:cubicBezTo>
                <a:cubicBezTo>
                  <a:pt x="3078213" y="3850972"/>
                  <a:pt x="2992523" y="3722661"/>
                  <a:pt x="2886920" y="3766088"/>
                </a:cubicBezTo>
                <a:cubicBezTo>
                  <a:pt x="2781317" y="3809515"/>
                  <a:pt x="2475415" y="3673000"/>
                  <a:pt x="2089297" y="3766088"/>
                </a:cubicBezTo>
                <a:cubicBezTo>
                  <a:pt x="1703179" y="3859176"/>
                  <a:pt x="1728366" y="3756781"/>
                  <a:pt x="1494056" y="3766088"/>
                </a:cubicBezTo>
                <a:cubicBezTo>
                  <a:pt x="1259746" y="3775395"/>
                  <a:pt x="927862" y="3727820"/>
                  <a:pt x="696432" y="3766088"/>
                </a:cubicBezTo>
                <a:cubicBezTo>
                  <a:pt x="465002" y="3804356"/>
                  <a:pt x="284727" y="3695361"/>
                  <a:pt x="0" y="3766088"/>
                </a:cubicBezTo>
                <a:cubicBezTo>
                  <a:pt x="-27047" y="3644924"/>
                  <a:pt x="15819" y="3447207"/>
                  <a:pt x="0" y="3303397"/>
                </a:cubicBezTo>
                <a:cubicBezTo>
                  <a:pt x="-15819" y="3159587"/>
                  <a:pt x="56355" y="2886726"/>
                  <a:pt x="0" y="2727724"/>
                </a:cubicBezTo>
                <a:cubicBezTo>
                  <a:pt x="-56355" y="2568722"/>
                  <a:pt x="13835" y="2432472"/>
                  <a:pt x="0" y="2152050"/>
                </a:cubicBezTo>
                <a:cubicBezTo>
                  <a:pt x="-13835" y="1871628"/>
                  <a:pt x="69193" y="1788607"/>
                  <a:pt x="0" y="1538716"/>
                </a:cubicBezTo>
                <a:cubicBezTo>
                  <a:pt x="-69193" y="1288825"/>
                  <a:pt x="45571" y="1253776"/>
                  <a:pt x="0" y="1113686"/>
                </a:cubicBezTo>
                <a:cubicBezTo>
                  <a:pt x="-45571" y="973596"/>
                  <a:pt x="18673" y="792402"/>
                  <a:pt x="0" y="688656"/>
                </a:cubicBezTo>
                <a:cubicBezTo>
                  <a:pt x="-18673" y="584910"/>
                  <a:pt x="66278" y="247642"/>
                  <a:pt x="0" y="0"/>
                </a:cubicBezTo>
                <a:close/>
              </a:path>
              <a:path w="10119102" h="3766088" stroke="0" extrusionOk="0">
                <a:moveTo>
                  <a:pt x="0" y="0"/>
                </a:moveTo>
                <a:cubicBezTo>
                  <a:pt x="165167" y="-20083"/>
                  <a:pt x="370749" y="11369"/>
                  <a:pt x="494050" y="0"/>
                </a:cubicBezTo>
                <a:cubicBezTo>
                  <a:pt x="617351" y="-11369"/>
                  <a:pt x="691242" y="26801"/>
                  <a:pt x="785719" y="0"/>
                </a:cubicBezTo>
                <a:cubicBezTo>
                  <a:pt x="880196" y="-26801"/>
                  <a:pt x="1414522" y="53599"/>
                  <a:pt x="1583342" y="0"/>
                </a:cubicBezTo>
                <a:cubicBezTo>
                  <a:pt x="1752162" y="-53599"/>
                  <a:pt x="1893192" y="18333"/>
                  <a:pt x="2077392" y="0"/>
                </a:cubicBezTo>
                <a:cubicBezTo>
                  <a:pt x="2261592" y="-18333"/>
                  <a:pt x="2345481" y="14221"/>
                  <a:pt x="2571442" y="0"/>
                </a:cubicBezTo>
                <a:cubicBezTo>
                  <a:pt x="2797403" y="-14221"/>
                  <a:pt x="3018807" y="19871"/>
                  <a:pt x="3369066" y="0"/>
                </a:cubicBezTo>
                <a:cubicBezTo>
                  <a:pt x="3719325" y="-19871"/>
                  <a:pt x="3601146" y="8632"/>
                  <a:pt x="3761925" y="0"/>
                </a:cubicBezTo>
                <a:cubicBezTo>
                  <a:pt x="3922704" y="-8632"/>
                  <a:pt x="4171130" y="45189"/>
                  <a:pt x="4559548" y="0"/>
                </a:cubicBezTo>
                <a:cubicBezTo>
                  <a:pt x="4947966" y="-45189"/>
                  <a:pt x="5136670" y="74530"/>
                  <a:pt x="5357172" y="0"/>
                </a:cubicBezTo>
                <a:cubicBezTo>
                  <a:pt x="5577674" y="-74530"/>
                  <a:pt x="5689680" y="11055"/>
                  <a:pt x="5952413" y="0"/>
                </a:cubicBezTo>
                <a:cubicBezTo>
                  <a:pt x="6215146" y="-11055"/>
                  <a:pt x="6441997" y="1518"/>
                  <a:pt x="6750036" y="0"/>
                </a:cubicBezTo>
                <a:cubicBezTo>
                  <a:pt x="7058075" y="-1518"/>
                  <a:pt x="7093262" y="47811"/>
                  <a:pt x="7244087" y="0"/>
                </a:cubicBezTo>
                <a:cubicBezTo>
                  <a:pt x="7394912" y="-47811"/>
                  <a:pt x="7556078" y="19488"/>
                  <a:pt x="7738137" y="0"/>
                </a:cubicBezTo>
                <a:cubicBezTo>
                  <a:pt x="7920196" y="-19488"/>
                  <a:pt x="8147028" y="22837"/>
                  <a:pt x="8434569" y="0"/>
                </a:cubicBezTo>
                <a:cubicBezTo>
                  <a:pt x="8722110" y="-22837"/>
                  <a:pt x="8724033" y="14517"/>
                  <a:pt x="8928619" y="0"/>
                </a:cubicBezTo>
                <a:cubicBezTo>
                  <a:pt x="9133205" y="-14517"/>
                  <a:pt x="9765013" y="132167"/>
                  <a:pt x="10119102" y="0"/>
                </a:cubicBezTo>
                <a:cubicBezTo>
                  <a:pt x="10146969" y="207177"/>
                  <a:pt x="10108919" y="424068"/>
                  <a:pt x="10119102" y="613334"/>
                </a:cubicBezTo>
                <a:cubicBezTo>
                  <a:pt x="10129285" y="802600"/>
                  <a:pt x="10093108" y="951921"/>
                  <a:pt x="10119102" y="1189008"/>
                </a:cubicBezTo>
                <a:cubicBezTo>
                  <a:pt x="10145096" y="1426095"/>
                  <a:pt x="10066553" y="1537384"/>
                  <a:pt x="10119102" y="1764681"/>
                </a:cubicBezTo>
                <a:cubicBezTo>
                  <a:pt x="10171651" y="1991978"/>
                  <a:pt x="10103365" y="2088069"/>
                  <a:pt x="10119102" y="2189711"/>
                </a:cubicBezTo>
                <a:cubicBezTo>
                  <a:pt x="10134839" y="2291353"/>
                  <a:pt x="10112569" y="2492374"/>
                  <a:pt x="10119102" y="2652402"/>
                </a:cubicBezTo>
                <a:cubicBezTo>
                  <a:pt x="10125635" y="2812430"/>
                  <a:pt x="10052663" y="3085844"/>
                  <a:pt x="10119102" y="3228075"/>
                </a:cubicBezTo>
                <a:cubicBezTo>
                  <a:pt x="10185541" y="3370306"/>
                  <a:pt x="10056289" y="3587565"/>
                  <a:pt x="10119102" y="3766088"/>
                </a:cubicBezTo>
                <a:cubicBezTo>
                  <a:pt x="9960371" y="3797158"/>
                  <a:pt x="9855980" y="3747328"/>
                  <a:pt x="9726243" y="3766088"/>
                </a:cubicBezTo>
                <a:cubicBezTo>
                  <a:pt x="9596506" y="3784848"/>
                  <a:pt x="9498465" y="3743336"/>
                  <a:pt x="9434575" y="3766088"/>
                </a:cubicBezTo>
                <a:cubicBezTo>
                  <a:pt x="9370685" y="3788840"/>
                  <a:pt x="9205873" y="3739167"/>
                  <a:pt x="9142906" y="3766088"/>
                </a:cubicBezTo>
                <a:cubicBezTo>
                  <a:pt x="9079939" y="3793009"/>
                  <a:pt x="8767669" y="3762770"/>
                  <a:pt x="8547665" y="3766088"/>
                </a:cubicBezTo>
                <a:cubicBezTo>
                  <a:pt x="8327661" y="3769406"/>
                  <a:pt x="8350985" y="3728167"/>
                  <a:pt x="8154806" y="3766088"/>
                </a:cubicBezTo>
                <a:cubicBezTo>
                  <a:pt x="7958627" y="3804009"/>
                  <a:pt x="7610306" y="3756688"/>
                  <a:pt x="7458373" y="3766088"/>
                </a:cubicBezTo>
                <a:cubicBezTo>
                  <a:pt x="7306440" y="3775488"/>
                  <a:pt x="7168213" y="3737992"/>
                  <a:pt x="7065514" y="3766088"/>
                </a:cubicBezTo>
                <a:cubicBezTo>
                  <a:pt x="6962815" y="3794184"/>
                  <a:pt x="6508483" y="3709698"/>
                  <a:pt x="6369082" y="3766088"/>
                </a:cubicBezTo>
                <a:cubicBezTo>
                  <a:pt x="6229681" y="3822478"/>
                  <a:pt x="6196475" y="3752119"/>
                  <a:pt x="6077414" y="3766088"/>
                </a:cubicBezTo>
                <a:cubicBezTo>
                  <a:pt x="5958353" y="3780057"/>
                  <a:pt x="5626855" y="3760671"/>
                  <a:pt x="5380981" y="3766088"/>
                </a:cubicBezTo>
                <a:cubicBezTo>
                  <a:pt x="5135107" y="3771505"/>
                  <a:pt x="5143314" y="3740970"/>
                  <a:pt x="4988122" y="3766088"/>
                </a:cubicBezTo>
                <a:cubicBezTo>
                  <a:pt x="4832930" y="3791206"/>
                  <a:pt x="4766448" y="3752559"/>
                  <a:pt x="4696454" y="3766088"/>
                </a:cubicBezTo>
                <a:cubicBezTo>
                  <a:pt x="4626460" y="3779617"/>
                  <a:pt x="4442090" y="3753833"/>
                  <a:pt x="4303595" y="3766088"/>
                </a:cubicBezTo>
                <a:cubicBezTo>
                  <a:pt x="4165100" y="3778343"/>
                  <a:pt x="3921977" y="3708026"/>
                  <a:pt x="3607162" y="3766088"/>
                </a:cubicBezTo>
                <a:cubicBezTo>
                  <a:pt x="3292347" y="3824150"/>
                  <a:pt x="3346844" y="3738031"/>
                  <a:pt x="3214303" y="3766088"/>
                </a:cubicBezTo>
                <a:cubicBezTo>
                  <a:pt x="3081762" y="3794145"/>
                  <a:pt x="3048116" y="3755104"/>
                  <a:pt x="2922635" y="3766088"/>
                </a:cubicBezTo>
                <a:cubicBezTo>
                  <a:pt x="2797154" y="3777072"/>
                  <a:pt x="2611238" y="3737478"/>
                  <a:pt x="2529776" y="3766088"/>
                </a:cubicBezTo>
                <a:cubicBezTo>
                  <a:pt x="2448314" y="3794698"/>
                  <a:pt x="2218049" y="3764898"/>
                  <a:pt x="2035725" y="3766088"/>
                </a:cubicBezTo>
                <a:cubicBezTo>
                  <a:pt x="1853401" y="3767278"/>
                  <a:pt x="1682855" y="3765131"/>
                  <a:pt x="1440484" y="3766088"/>
                </a:cubicBezTo>
                <a:cubicBezTo>
                  <a:pt x="1198113" y="3767045"/>
                  <a:pt x="1128929" y="3738303"/>
                  <a:pt x="1047625" y="3766088"/>
                </a:cubicBezTo>
                <a:cubicBezTo>
                  <a:pt x="966321" y="3793873"/>
                  <a:pt x="264051" y="3707092"/>
                  <a:pt x="0" y="3766088"/>
                </a:cubicBezTo>
                <a:cubicBezTo>
                  <a:pt x="-34676" y="3534627"/>
                  <a:pt x="17989" y="3377732"/>
                  <a:pt x="0" y="3228075"/>
                </a:cubicBezTo>
                <a:cubicBezTo>
                  <a:pt x="-17989" y="3078418"/>
                  <a:pt x="42291" y="2843555"/>
                  <a:pt x="0" y="2690063"/>
                </a:cubicBezTo>
                <a:cubicBezTo>
                  <a:pt x="-42291" y="2536571"/>
                  <a:pt x="29603" y="2387422"/>
                  <a:pt x="0" y="2152050"/>
                </a:cubicBezTo>
                <a:cubicBezTo>
                  <a:pt x="-29603" y="1916678"/>
                  <a:pt x="20848" y="1765285"/>
                  <a:pt x="0" y="1614038"/>
                </a:cubicBezTo>
                <a:cubicBezTo>
                  <a:pt x="-20848" y="1462791"/>
                  <a:pt x="34502" y="1312887"/>
                  <a:pt x="0" y="1113686"/>
                </a:cubicBezTo>
                <a:cubicBezTo>
                  <a:pt x="-34502" y="914485"/>
                  <a:pt x="6590" y="735105"/>
                  <a:pt x="0" y="538013"/>
                </a:cubicBezTo>
                <a:cubicBezTo>
                  <a:pt x="-6590" y="340921"/>
                  <a:pt x="44725" y="158360"/>
                  <a:pt x="0" y="0"/>
                </a:cubicBezTo>
                <a:close/>
              </a:path>
            </a:pathLst>
          </a:custGeom>
          <a:solidFill>
            <a:schemeClr val="accent4"/>
          </a:solidFill>
          <a:ln w="2857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latin typeface="Palatino" pitchFamily="2" charset="77"/>
                <a:ea typeface="Palatino" pitchFamily="2" charset="77"/>
              </a:rPr>
              <a:t>Main idea</a:t>
            </a:r>
            <a:r>
              <a:rPr lang="en-US" sz="4000" dirty="0">
                <a:latin typeface="Palatino" pitchFamily="2" charset="77"/>
                <a:ea typeface="Palatino" pitchFamily="2" charset="77"/>
              </a:rPr>
              <a:t>: to gain insight on a problem, we will search for finite objects. </a:t>
            </a:r>
          </a:p>
          <a:p>
            <a:pPr algn="ctr"/>
            <a:r>
              <a:rPr lang="en-US" sz="4000" dirty="0">
                <a:latin typeface="Palatino" pitchFamily="2" charset="77"/>
                <a:ea typeface="Palatino" pitchFamily="2" charset="77"/>
              </a:rPr>
              <a:t>The (non-)existence of such objects will be encoded in a Boolean formula</a:t>
            </a:r>
          </a:p>
        </p:txBody>
      </p:sp>
    </p:spTree>
    <p:extLst>
      <p:ext uri="{BB962C8B-B14F-4D97-AF65-F5344CB8AC3E}">
        <p14:creationId xmlns:p14="http://schemas.microsoft.com/office/powerpoint/2010/main" val="1046834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16542A-25E5-73A9-2B70-3AEE6DF38BD0}"/>
              </a:ext>
            </a:extLst>
          </p:cNvPr>
          <p:cNvSpPr/>
          <p:nvPr/>
        </p:nvSpPr>
        <p:spPr>
          <a:xfrm>
            <a:off x="411281" y="914401"/>
            <a:ext cx="11406752" cy="1296088"/>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Palatino" pitchFamily="2" charset="77"/>
                <a:ea typeface="Palatino" pitchFamily="2" charset="77"/>
              </a:rPr>
              <a:t>What’s the maximum number of edges on</a:t>
            </a:r>
          </a:p>
          <a:p>
            <a:pPr algn="ctr"/>
            <a:r>
              <a:rPr lang="en-US" sz="2800" dirty="0">
                <a:solidFill>
                  <a:schemeClr val="tx1"/>
                </a:solidFill>
                <a:latin typeface="Palatino" pitchFamily="2" charset="77"/>
                <a:ea typeface="Palatino" pitchFamily="2" charset="77"/>
              </a:rPr>
              <a:t> a triangle-free graph on </a:t>
            </a:r>
            <a:r>
              <a:rPr lang="en-US" sz="2800" b="1" i="1" dirty="0">
                <a:solidFill>
                  <a:schemeClr val="tx1"/>
                </a:solidFill>
                <a:latin typeface="Palatino" pitchFamily="2" charset="77"/>
                <a:ea typeface="Palatino" pitchFamily="2" charset="77"/>
              </a:rPr>
              <a:t>n</a:t>
            </a:r>
            <a:r>
              <a:rPr lang="en-US" sz="2800" dirty="0">
                <a:solidFill>
                  <a:schemeClr val="tx1"/>
                </a:solidFill>
                <a:latin typeface="Palatino" pitchFamily="2" charset="77"/>
                <a:ea typeface="Palatino" pitchFamily="2" charset="77"/>
              </a:rPr>
              <a:t> vertices?</a:t>
            </a:r>
          </a:p>
        </p:txBody>
      </p:sp>
      <p:sp>
        <p:nvSpPr>
          <p:cNvPr id="5" name="Rectangle 4">
            <a:extLst>
              <a:ext uri="{FF2B5EF4-FFF2-40B4-BE49-F238E27FC236}">
                <a16:creationId xmlns:a16="http://schemas.microsoft.com/office/drawing/2014/main" id="{07B4516D-62AB-B12A-71B4-0939DB8DA195}"/>
              </a:ext>
            </a:extLst>
          </p:cNvPr>
          <p:cNvSpPr/>
          <p:nvPr/>
        </p:nvSpPr>
        <p:spPr>
          <a:xfrm>
            <a:off x="411281" y="198155"/>
            <a:ext cx="11406752" cy="84663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Palatino" pitchFamily="2" charset="77"/>
                <a:ea typeface="Palatino" pitchFamily="2" charset="77"/>
              </a:rPr>
              <a:t>Mantel’s problem</a:t>
            </a:r>
          </a:p>
        </p:txBody>
      </p:sp>
      <p:pic>
        <p:nvPicPr>
          <p:cNvPr id="8" name="Picture 7">
            <a:extLst>
              <a:ext uri="{FF2B5EF4-FFF2-40B4-BE49-F238E27FC236}">
                <a16:creationId xmlns:a16="http://schemas.microsoft.com/office/drawing/2014/main" id="{7184B078-1349-5305-4B51-E2746B38ABEC}"/>
              </a:ext>
            </a:extLst>
          </p:cNvPr>
          <p:cNvPicPr>
            <a:picLocks noChangeAspect="1"/>
          </p:cNvPicPr>
          <p:nvPr/>
        </p:nvPicPr>
        <p:blipFill>
          <a:blip r:embed="rId2"/>
          <a:stretch>
            <a:fillRect/>
          </a:stretch>
        </p:blipFill>
        <p:spPr>
          <a:xfrm>
            <a:off x="1895708" y="2622422"/>
            <a:ext cx="3589257" cy="3589257"/>
          </a:xfrm>
          <a:prstGeom prst="rect">
            <a:avLst/>
          </a:prstGeom>
        </p:spPr>
      </p:pic>
      <p:sp>
        <p:nvSpPr>
          <p:cNvPr id="9" name="Rounded Rectangle 8">
            <a:extLst>
              <a:ext uri="{FF2B5EF4-FFF2-40B4-BE49-F238E27FC236}">
                <a16:creationId xmlns:a16="http://schemas.microsoft.com/office/drawing/2014/main" id="{D7149AF1-43A6-0CA4-DF90-69BED9EF643D}"/>
              </a:ext>
            </a:extLst>
          </p:cNvPr>
          <p:cNvSpPr/>
          <p:nvPr/>
        </p:nvSpPr>
        <p:spPr>
          <a:xfrm>
            <a:off x="6464914" y="3149752"/>
            <a:ext cx="4341185" cy="1100380"/>
          </a:xfrm>
          <a:custGeom>
            <a:avLst/>
            <a:gdLst>
              <a:gd name="csX0" fmla="*/ 0 w 4341185"/>
              <a:gd name="csY0" fmla="*/ 183400 h 1100380"/>
              <a:gd name="csX1" fmla="*/ 183400 w 4341185"/>
              <a:gd name="csY1" fmla="*/ 0 h 1100380"/>
              <a:gd name="csX2" fmla="*/ 751169 w 4341185"/>
              <a:gd name="csY2" fmla="*/ 0 h 1100380"/>
              <a:gd name="csX3" fmla="*/ 1239451 w 4341185"/>
              <a:gd name="csY3" fmla="*/ 0 h 1100380"/>
              <a:gd name="csX4" fmla="*/ 1846964 w 4341185"/>
              <a:gd name="csY4" fmla="*/ 0 h 1100380"/>
              <a:gd name="csX5" fmla="*/ 2335246 w 4341185"/>
              <a:gd name="csY5" fmla="*/ 0 h 1100380"/>
              <a:gd name="csX6" fmla="*/ 2942759 w 4341185"/>
              <a:gd name="csY6" fmla="*/ 0 h 1100380"/>
              <a:gd name="csX7" fmla="*/ 3391296 w 4341185"/>
              <a:gd name="csY7" fmla="*/ 0 h 1100380"/>
              <a:gd name="csX8" fmla="*/ 4157785 w 4341185"/>
              <a:gd name="csY8" fmla="*/ 0 h 1100380"/>
              <a:gd name="csX9" fmla="*/ 4341185 w 4341185"/>
              <a:gd name="csY9" fmla="*/ 183400 h 1100380"/>
              <a:gd name="csX10" fmla="*/ 4341185 w 4341185"/>
              <a:gd name="csY10" fmla="*/ 550190 h 1100380"/>
              <a:gd name="csX11" fmla="*/ 4341185 w 4341185"/>
              <a:gd name="csY11" fmla="*/ 916980 h 1100380"/>
              <a:gd name="csX12" fmla="*/ 4157785 w 4341185"/>
              <a:gd name="csY12" fmla="*/ 1100380 h 1100380"/>
              <a:gd name="csX13" fmla="*/ 3669503 w 4341185"/>
              <a:gd name="csY13" fmla="*/ 1100380 h 1100380"/>
              <a:gd name="csX14" fmla="*/ 3141478 w 4341185"/>
              <a:gd name="csY14" fmla="*/ 1100380 h 1100380"/>
              <a:gd name="csX15" fmla="*/ 2573709 w 4341185"/>
              <a:gd name="csY15" fmla="*/ 1100380 h 1100380"/>
              <a:gd name="csX16" fmla="*/ 2085427 w 4341185"/>
              <a:gd name="csY16" fmla="*/ 1100380 h 1100380"/>
              <a:gd name="csX17" fmla="*/ 1438170 w 4341185"/>
              <a:gd name="csY17" fmla="*/ 1100380 h 1100380"/>
              <a:gd name="csX18" fmla="*/ 870401 w 4341185"/>
              <a:gd name="csY18" fmla="*/ 1100380 h 1100380"/>
              <a:gd name="csX19" fmla="*/ 183400 w 4341185"/>
              <a:gd name="csY19" fmla="*/ 1100380 h 1100380"/>
              <a:gd name="csX20" fmla="*/ 0 w 4341185"/>
              <a:gd name="csY20" fmla="*/ 916980 h 1100380"/>
              <a:gd name="csX21" fmla="*/ 0 w 4341185"/>
              <a:gd name="csY21" fmla="*/ 535518 h 1100380"/>
              <a:gd name="csX22" fmla="*/ 0 w 4341185"/>
              <a:gd name="csY22" fmla="*/ 183400 h 1100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341185" h="1100380" fill="none" extrusionOk="0">
                <a:moveTo>
                  <a:pt x="0" y="183400"/>
                </a:moveTo>
                <a:cubicBezTo>
                  <a:pt x="-10421" y="81521"/>
                  <a:pt x="89910" y="6714"/>
                  <a:pt x="183400" y="0"/>
                </a:cubicBezTo>
                <a:cubicBezTo>
                  <a:pt x="377264" y="-29139"/>
                  <a:pt x="548890" y="39846"/>
                  <a:pt x="751169" y="0"/>
                </a:cubicBezTo>
                <a:cubicBezTo>
                  <a:pt x="953448" y="-39846"/>
                  <a:pt x="1010662" y="45943"/>
                  <a:pt x="1239451" y="0"/>
                </a:cubicBezTo>
                <a:cubicBezTo>
                  <a:pt x="1468240" y="-45943"/>
                  <a:pt x="1710207" y="29275"/>
                  <a:pt x="1846964" y="0"/>
                </a:cubicBezTo>
                <a:cubicBezTo>
                  <a:pt x="1983721" y="-29275"/>
                  <a:pt x="2117692" y="4217"/>
                  <a:pt x="2335246" y="0"/>
                </a:cubicBezTo>
                <a:cubicBezTo>
                  <a:pt x="2552800" y="-4217"/>
                  <a:pt x="2801264" y="49161"/>
                  <a:pt x="2942759" y="0"/>
                </a:cubicBezTo>
                <a:cubicBezTo>
                  <a:pt x="3084254" y="-49161"/>
                  <a:pt x="3186141" y="9753"/>
                  <a:pt x="3391296" y="0"/>
                </a:cubicBezTo>
                <a:cubicBezTo>
                  <a:pt x="3596451" y="-9753"/>
                  <a:pt x="3818517" y="46340"/>
                  <a:pt x="4157785" y="0"/>
                </a:cubicBezTo>
                <a:cubicBezTo>
                  <a:pt x="4274173" y="14001"/>
                  <a:pt x="4355422" y="73599"/>
                  <a:pt x="4341185" y="183400"/>
                </a:cubicBezTo>
                <a:cubicBezTo>
                  <a:pt x="4358674" y="277333"/>
                  <a:pt x="4299219" y="403996"/>
                  <a:pt x="4341185" y="550190"/>
                </a:cubicBezTo>
                <a:cubicBezTo>
                  <a:pt x="4383151" y="696384"/>
                  <a:pt x="4336915" y="828648"/>
                  <a:pt x="4341185" y="916980"/>
                </a:cubicBezTo>
                <a:cubicBezTo>
                  <a:pt x="4343499" y="1017657"/>
                  <a:pt x="4257740" y="1109624"/>
                  <a:pt x="4157785" y="1100380"/>
                </a:cubicBezTo>
                <a:cubicBezTo>
                  <a:pt x="4045373" y="1105966"/>
                  <a:pt x="3823060" y="1062344"/>
                  <a:pt x="3669503" y="1100380"/>
                </a:cubicBezTo>
                <a:cubicBezTo>
                  <a:pt x="3515946" y="1138416"/>
                  <a:pt x="3381089" y="1094634"/>
                  <a:pt x="3141478" y="1100380"/>
                </a:cubicBezTo>
                <a:cubicBezTo>
                  <a:pt x="2901867" y="1106126"/>
                  <a:pt x="2736634" y="1061269"/>
                  <a:pt x="2573709" y="1100380"/>
                </a:cubicBezTo>
                <a:cubicBezTo>
                  <a:pt x="2410784" y="1139491"/>
                  <a:pt x="2309568" y="1057674"/>
                  <a:pt x="2085427" y="1100380"/>
                </a:cubicBezTo>
                <a:cubicBezTo>
                  <a:pt x="1861286" y="1143086"/>
                  <a:pt x="1713083" y="1039788"/>
                  <a:pt x="1438170" y="1100380"/>
                </a:cubicBezTo>
                <a:cubicBezTo>
                  <a:pt x="1163257" y="1160972"/>
                  <a:pt x="1046815" y="1046332"/>
                  <a:pt x="870401" y="1100380"/>
                </a:cubicBezTo>
                <a:cubicBezTo>
                  <a:pt x="693987" y="1154428"/>
                  <a:pt x="473851" y="1041408"/>
                  <a:pt x="183400" y="1100380"/>
                </a:cubicBezTo>
                <a:cubicBezTo>
                  <a:pt x="75473" y="1092785"/>
                  <a:pt x="16555" y="1000356"/>
                  <a:pt x="0" y="916980"/>
                </a:cubicBezTo>
                <a:cubicBezTo>
                  <a:pt x="-35773" y="732465"/>
                  <a:pt x="26476" y="719664"/>
                  <a:pt x="0" y="535518"/>
                </a:cubicBezTo>
                <a:cubicBezTo>
                  <a:pt x="-26476" y="351372"/>
                  <a:pt x="23810" y="348366"/>
                  <a:pt x="0" y="183400"/>
                </a:cubicBezTo>
                <a:close/>
              </a:path>
              <a:path w="4341185" h="1100380" stroke="0" extrusionOk="0">
                <a:moveTo>
                  <a:pt x="0" y="183400"/>
                </a:moveTo>
                <a:cubicBezTo>
                  <a:pt x="-18665" y="70598"/>
                  <a:pt x="59250" y="8580"/>
                  <a:pt x="183400" y="0"/>
                </a:cubicBezTo>
                <a:cubicBezTo>
                  <a:pt x="395360" y="-29444"/>
                  <a:pt x="696811" y="24688"/>
                  <a:pt x="830657" y="0"/>
                </a:cubicBezTo>
                <a:cubicBezTo>
                  <a:pt x="964503" y="-24688"/>
                  <a:pt x="1202527" y="26513"/>
                  <a:pt x="1358682" y="0"/>
                </a:cubicBezTo>
                <a:cubicBezTo>
                  <a:pt x="1514837" y="-26513"/>
                  <a:pt x="1745673" y="19883"/>
                  <a:pt x="1846964" y="0"/>
                </a:cubicBezTo>
                <a:cubicBezTo>
                  <a:pt x="1948255" y="-19883"/>
                  <a:pt x="2199213" y="35201"/>
                  <a:pt x="2454477" y="0"/>
                </a:cubicBezTo>
                <a:cubicBezTo>
                  <a:pt x="2709741" y="-35201"/>
                  <a:pt x="2720648" y="8207"/>
                  <a:pt x="2982503" y="0"/>
                </a:cubicBezTo>
                <a:cubicBezTo>
                  <a:pt x="3244358" y="-8207"/>
                  <a:pt x="3488096" y="634"/>
                  <a:pt x="3629760" y="0"/>
                </a:cubicBezTo>
                <a:cubicBezTo>
                  <a:pt x="3771424" y="-634"/>
                  <a:pt x="3946006" y="31289"/>
                  <a:pt x="4157785" y="0"/>
                </a:cubicBezTo>
                <a:cubicBezTo>
                  <a:pt x="4249474" y="15881"/>
                  <a:pt x="4321678" y="59485"/>
                  <a:pt x="4341185" y="183400"/>
                </a:cubicBezTo>
                <a:cubicBezTo>
                  <a:pt x="4350243" y="340465"/>
                  <a:pt x="4324426" y="411852"/>
                  <a:pt x="4341185" y="535518"/>
                </a:cubicBezTo>
                <a:cubicBezTo>
                  <a:pt x="4357944" y="659184"/>
                  <a:pt x="4316723" y="792173"/>
                  <a:pt x="4341185" y="916980"/>
                </a:cubicBezTo>
                <a:cubicBezTo>
                  <a:pt x="4356598" y="1003038"/>
                  <a:pt x="4260946" y="1099173"/>
                  <a:pt x="4157785" y="1100380"/>
                </a:cubicBezTo>
                <a:cubicBezTo>
                  <a:pt x="3979117" y="1112092"/>
                  <a:pt x="3733192" y="1053830"/>
                  <a:pt x="3590016" y="1100380"/>
                </a:cubicBezTo>
                <a:cubicBezTo>
                  <a:pt x="3446840" y="1146930"/>
                  <a:pt x="3287233" y="1062579"/>
                  <a:pt x="3101734" y="1100380"/>
                </a:cubicBezTo>
                <a:cubicBezTo>
                  <a:pt x="2916235" y="1138181"/>
                  <a:pt x="2702496" y="1099892"/>
                  <a:pt x="2533965" y="1100380"/>
                </a:cubicBezTo>
                <a:cubicBezTo>
                  <a:pt x="2365434" y="1100868"/>
                  <a:pt x="2133533" y="1034740"/>
                  <a:pt x="1886708" y="1100380"/>
                </a:cubicBezTo>
                <a:cubicBezTo>
                  <a:pt x="1639883" y="1166020"/>
                  <a:pt x="1501015" y="1068332"/>
                  <a:pt x="1318939" y="1100380"/>
                </a:cubicBezTo>
                <a:cubicBezTo>
                  <a:pt x="1136863" y="1132428"/>
                  <a:pt x="1093040" y="1083620"/>
                  <a:pt x="870401" y="1100380"/>
                </a:cubicBezTo>
                <a:cubicBezTo>
                  <a:pt x="647762" y="1117140"/>
                  <a:pt x="519391" y="1071839"/>
                  <a:pt x="183400" y="1100380"/>
                </a:cubicBezTo>
                <a:cubicBezTo>
                  <a:pt x="85715" y="1098242"/>
                  <a:pt x="-14973" y="1042039"/>
                  <a:pt x="0" y="916980"/>
                </a:cubicBezTo>
                <a:cubicBezTo>
                  <a:pt x="-32721" y="793019"/>
                  <a:pt x="2240" y="709705"/>
                  <a:pt x="0" y="557526"/>
                </a:cubicBezTo>
                <a:cubicBezTo>
                  <a:pt x="-2240" y="405347"/>
                  <a:pt x="35099" y="267776"/>
                  <a:pt x="0" y="183400"/>
                </a:cubicBezTo>
                <a:close/>
              </a:path>
            </a:pathLst>
          </a:custGeom>
          <a:solidFill>
            <a:schemeClr val="accent1">
              <a:lumMod val="20000"/>
              <a:lumOff val="80000"/>
            </a:schemeClr>
          </a:solidFill>
          <a:ln w="28575">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Palatino" pitchFamily="2" charset="77"/>
                <a:ea typeface="Palatino" pitchFamily="2" charset="77"/>
              </a:rPr>
              <a:t>Could we have more edges?</a:t>
            </a:r>
          </a:p>
        </p:txBody>
      </p:sp>
      <p:sp>
        <p:nvSpPr>
          <p:cNvPr id="10" name="Rounded Rectangle 9">
            <a:extLst>
              <a:ext uri="{FF2B5EF4-FFF2-40B4-BE49-F238E27FC236}">
                <a16:creationId xmlns:a16="http://schemas.microsoft.com/office/drawing/2014/main" id="{703D3382-A51C-D516-D0F4-33DCA1BB94CF}"/>
              </a:ext>
            </a:extLst>
          </p:cNvPr>
          <p:cNvSpPr/>
          <p:nvPr/>
        </p:nvSpPr>
        <p:spPr>
          <a:xfrm>
            <a:off x="6477831" y="4572374"/>
            <a:ext cx="4315353" cy="1100380"/>
          </a:xfrm>
          <a:custGeom>
            <a:avLst/>
            <a:gdLst>
              <a:gd name="csX0" fmla="*/ 0 w 4315353"/>
              <a:gd name="csY0" fmla="*/ 183400 h 1100380"/>
              <a:gd name="csX1" fmla="*/ 183400 w 4315353"/>
              <a:gd name="csY1" fmla="*/ 0 h 1100380"/>
              <a:gd name="csX2" fmla="*/ 747479 w 4315353"/>
              <a:gd name="csY2" fmla="*/ 0 h 1100380"/>
              <a:gd name="csX3" fmla="*/ 1232587 w 4315353"/>
              <a:gd name="csY3" fmla="*/ 0 h 1100380"/>
              <a:gd name="csX4" fmla="*/ 1836151 w 4315353"/>
              <a:gd name="csY4" fmla="*/ 0 h 1100380"/>
              <a:gd name="csX5" fmla="*/ 2321259 w 4315353"/>
              <a:gd name="csY5" fmla="*/ 0 h 1100380"/>
              <a:gd name="csX6" fmla="*/ 2924824 w 4315353"/>
              <a:gd name="csY6" fmla="*/ 0 h 1100380"/>
              <a:gd name="csX7" fmla="*/ 3370446 w 4315353"/>
              <a:gd name="csY7" fmla="*/ 0 h 1100380"/>
              <a:gd name="csX8" fmla="*/ 4131953 w 4315353"/>
              <a:gd name="csY8" fmla="*/ 0 h 1100380"/>
              <a:gd name="csX9" fmla="*/ 4315353 w 4315353"/>
              <a:gd name="csY9" fmla="*/ 183400 h 1100380"/>
              <a:gd name="csX10" fmla="*/ 4315353 w 4315353"/>
              <a:gd name="csY10" fmla="*/ 550190 h 1100380"/>
              <a:gd name="csX11" fmla="*/ 4315353 w 4315353"/>
              <a:gd name="csY11" fmla="*/ 916980 h 1100380"/>
              <a:gd name="csX12" fmla="*/ 4131953 w 4315353"/>
              <a:gd name="csY12" fmla="*/ 1100380 h 1100380"/>
              <a:gd name="csX13" fmla="*/ 3646845 w 4315353"/>
              <a:gd name="csY13" fmla="*/ 1100380 h 1100380"/>
              <a:gd name="csX14" fmla="*/ 3122252 w 4315353"/>
              <a:gd name="csY14" fmla="*/ 1100380 h 1100380"/>
              <a:gd name="csX15" fmla="*/ 2558173 w 4315353"/>
              <a:gd name="csY15" fmla="*/ 1100380 h 1100380"/>
              <a:gd name="csX16" fmla="*/ 2073065 w 4315353"/>
              <a:gd name="csY16" fmla="*/ 1100380 h 1100380"/>
              <a:gd name="csX17" fmla="*/ 1430015 w 4315353"/>
              <a:gd name="csY17" fmla="*/ 1100380 h 1100380"/>
              <a:gd name="csX18" fmla="*/ 865936 w 4315353"/>
              <a:gd name="csY18" fmla="*/ 1100380 h 1100380"/>
              <a:gd name="csX19" fmla="*/ 183400 w 4315353"/>
              <a:gd name="csY19" fmla="*/ 1100380 h 1100380"/>
              <a:gd name="csX20" fmla="*/ 0 w 4315353"/>
              <a:gd name="csY20" fmla="*/ 916980 h 1100380"/>
              <a:gd name="csX21" fmla="*/ 0 w 4315353"/>
              <a:gd name="csY21" fmla="*/ 535518 h 1100380"/>
              <a:gd name="csX22" fmla="*/ 0 w 4315353"/>
              <a:gd name="csY22" fmla="*/ 183400 h 1100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315353" h="1100380" fill="none" extrusionOk="0">
                <a:moveTo>
                  <a:pt x="0" y="183400"/>
                </a:moveTo>
                <a:cubicBezTo>
                  <a:pt x="-10421" y="81521"/>
                  <a:pt x="89910" y="6714"/>
                  <a:pt x="183400" y="0"/>
                </a:cubicBezTo>
                <a:cubicBezTo>
                  <a:pt x="296890" y="-30479"/>
                  <a:pt x="590535" y="66040"/>
                  <a:pt x="747479" y="0"/>
                </a:cubicBezTo>
                <a:cubicBezTo>
                  <a:pt x="904423" y="-66040"/>
                  <a:pt x="1071664" y="29921"/>
                  <a:pt x="1232587" y="0"/>
                </a:cubicBezTo>
                <a:cubicBezTo>
                  <a:pt x="1393510" y="-29921"/>
                  <a:pt x="1641979" y="33806"/>
                  <a:pt x="1836151" y="0"/>
                </a:cubicBezTo>
                <a:cubicBezTo>
                  <a:pt x="2030323" y="-33806"/>
                  <a:pt x="2111582" y="33161"/>
                  <a:pt x="2321259" y="0"/>
                </a:cubicBezTo>
                <a:cubicBezTo>
                  <a:pt x="2530936" y="-33161"/>
                  <a:pt x="2781093" y="72172"/>
                  <a:pt x="2924824" y="0"/>
                </a:cubicBezTo>
                <a:cubicBezTo>
                  <a:pt x="3068555" y="-72172"/>
                  <a:pt x="3170194" y="8390"/>
                  <a:pt x="3370446" y="0"/>
                </a:cubicBezTo>
                <a:cubicBezTo>
                  <a:pt x="3570698" y="-8390"/>
                  <a:pt x="3969974" y="27739"/>
                  <a:pt x="4131953" y="0"/>
                </a:cubicBezTo>
                <a:cubicBezTo>
                  <a:pt x="4248341" y="14001"/>
                  <a:pt x="4329590" y="73599"/>
                  <a:pt x="4315353" y="183400"/>
                </a:cubicBezTo>
                <a:cubicBezTo>
                  <a:pt x="4332842" y="277333"/>
                  <a:pt x="4273387" y="403996"/>
                  <a:pt x="4315353" y="550190"/>
                </a:cubicBezTo>
                <a:cubicBezTo>
                  <a:pt x="4357319" y="696384"/>
                  <a:pt x="4311083" y="828648"/>
                  <a:pt x="4315353" y="916980"/>
                </a:cubicBezTo>
                <a:cubicBezTo>
                  <a:pt x="4317667" y="1017657"/>
                  <a:pt x="4231908" y="1109624"/>
                  <a:pt x="4131953" y="1100380"/>
                </a:cubicBezTo>
                <a:cubicBezTo>
                  <a:pt x="3941692" y="1126762"/>
                  <a:pt x="3841975" y="1051612"/>
                  <a:pt x="3646845" y="1100380"/>
                </a:cubicBezTo>
                <a:cubicBezTo>
                  <a:pt x="3451715" y="1149148"/>
                  <a:pt x="3364439" y="1056033"/>
                  <a:pt x="3122252" y="1100380"/>
                </a:cubicBezTo>
                <a:cubicBezTo>
                  <a:pt x="2880065" y="1144727"/>
                  <a:pt x="2718375" y="1098666"/>
                  <a:pt x="2558173" y="1100380"/>
                </a:cubicBezTo>
                <a:cubicBezTo>
                  <a:pt x="2397971" y="1102094"/>
                  <a:pt x="2260369" y="1076134"/>
                  <a:pt x="2073065" y="1100380"/>
                </a:cubicBezTo>
                <a:cubicBezTo>
                  <a:pt x="1885761" y="1124626"/>
                  <a:pt x="1718161" y="1065189"/>
                  <a:pt x="1430015" y="1100380"/>
                </a:cubicBezTo>
                <a:cubicBezTo>
                  <a:pt x="1141869" y="1135571"/>
                  <a:pt x="1129621" y="1080740"/>
                  <a:pt x="865936" y="1100380"/>
                </a:cubicBezTo>
                <a:cubicBezTo>
                  <a:pt x="602251" y="1120020"/>
                  <a:pt x="412634" y="1078228"/>
                  <a:pt x="183400" y="1100380"/>
                </a:cubicBezTo>
                <a:cubicBezTo>
                  <a:pt x="75473" y="1092785"/>
                  <a:pt x="16555" y="1000356"/>
                  <a:pt x="0" y="916980"/>
                </a:cubicBezTo>
                <a:cubicBezTo>
                  <a:pt x="-35773" y="732465"/>
                  <a:pt x="26476" y="719664"/>
                  <a:pt x="0" y="535518"/>
                </a:cubicBezTo>
                <a:cubicBezTo>
                  <a:pt x="-26476" y="351372"/>
                  <a:pt x="23810" y="348366"/>
                  <a:pt x="0" y="183400"/>
                </a:cubicBezTo>
                <a:close/>
              </a:path>
              <a:path w="4315353" h="1100380" stroke="0" extrusionOk="0">
                <a:moveTo>
                  <a:pt x="0" y="183400"/>
                </a:moveTo>
                <a:cubicBezTo>
                  <a:pt x="-18665" y="70598"/>
                  <a:pt x="59250" y="8580"/>
                  <a:pt x="183400" y="0"/>
                </a:cubicBezTo>
                <a:cubicBezTo>
                  <a:pt x="394232" y="-59303"/>
                  <a:pt x="676266" y="46535"/>
                  <a:pt x="826450" y="0"/>
                </a:cubicBezTo>
                <a:cubicBezTo>
                  <a:pt x="976634" y="-46535"/>
                  <a:pt x="1222445" y="45195"/>
                  <a:pt x="1351044" y="0"/>
                </a:cubicBezTo>
                <a:cubicBezTo>
                  <a:pt x="1479643" y="-45195"/>
                  <a:pt x="1659494" y="15179"/>
                  <a:pt x="1836151" y="0"/>
                </a:cubicBezTo>
                <a:cubicBezTo>
                  <a:pt x="2012808" y="-15179"/>
                  <a:pt x="2207089" y="63575"/>
                  <a:pt x="2439716" y="0"/>
                </a:cubicBezTo>
                <a:cubicBezTo>
                  <a:pt x="2672344" y="-63575"/>
                  <a:pt x="2852285" y="3351"/>
                  <a:pt x="2964309" y="0"/>
                </a:cubicBezTo>
                <a:cubicBezTo>
                  <a:pt x="3076333" y="-3351"/>
                  <a:pt x="3286756" y="57938"/>
                  <a:pt x="3607360" y="0"/>
                </a:cubicBezTo>
                <a:cubicBezTo>
                  <a:pt x="3927964" y="-57938"/>
                  <a:pt x="4006467" y="58158"/>
                  <a:pt x="4131953" y="0"/>
                </a:cubicBezTo>
                <a:cubicBezTo>
                  <a:pt x="4223642" y="15881"/>
                  <a:pt x="4295846" y="59485"/>
                  <a:pt x="4315353" y="183400"/>
                </a:cubicBezTo>
                <a:cubicBezTo>
                  <a:pt x="4324411" y="340465"/>
                  <a:pt x="4298594" y="411852"/>
                  <a:pt x="4315353" y="535518"/>
                </a:cubicBezTo>
                <a:cubicBezTo>
                  <a:pt x="4332112" y="659184"/>
                  <a:pt x="4290891" y="792173"/>
                  <a:pt x="4315353" y="916980"/>
                </a:cubicBezTo>
                <a:cubicBezTo>
                  <a:pt x="4330766" y="1003038"/>
                  <a:pt x="4235114" y="1099173"/>
                  <a:pt x="4131953" y="1100380"/>
                </a:cubicBezTo>
                <a:cubicBezTo>
                  <a:pt x="3989213" y="1154688"/>
                  <a:pt x="3793615" y="1076655"/>
                  <a:pt x="3567874" y="1100380"/>
                </a:cubicBezTo>
                <a:cubicBezTo>
                  <a:pt x="3342133" y="1124105"/>
                  <a:pt x="3181749" y="1083418"/>
                  <a:pt x="3082766" y="1100380"/>
                </a:cubicBezTo>
                <a:cubicBezTo>
                  <a:pt x="2983783" y="1117342"/>
                  <a:pt x="2636924" y="1033635"/>
                  <a:pt x="2518687" y="1100380"/>
                </a:cubicBezTo>
                <a:cubicBezTo>
                  <a:pt x="2400450" y="1167125"/>
                  <a:pt x="2182362" y="1044344"/>
                  <a:pt x="1875637" y="1100380"/>
                </a:cubicBezTo>
                <a:cubicBezTo>
                  <a:pt x="1568912" y="1156416"/>
                  <a:pt x="1474799" y="1080743"/>
                  <a:pt x="1311558" y="1100380"/>
                </a:cubicBezTo>
                <a:cubicBezTo>
                  <a:pt x="1148317" y="1120017"/>
                  <a:pt x="1009383" y="1064541"/>
                  <a:pt x="865936" y="1100380"/>
                </a:cubicBezTo>
                <a:cubicBezTo>
                  <a:pt x="722489" y="1136219"/>
                  <a:pt x="502876" y="1095116"/>
                  <a:pt x="183400" y="1100380"/>
                </a:cubicBezTo>
                <a:cubicBezTo>
                  <a:pt x="85715" y="1098242"/>
                  <a:pt x="-14973" y="1042039"/>
                  <a:pt x="0" y="916980"/>
                </a:cubicBezTo>
                <a:cubicBezTo>
                  <a:pt x="-32721" y="793019"/>
                  <a:pt x="2240" y="709705"/>
                  <a:pt x="0" y="557526"/>
                </a:cubicBezTo>
                <a:cubicBezTo>
                  <a:pt x="-2240" y="405347"/>
                  <a:pt x="35099" y="267776"/>
                  <a:pt x="0" y="183400"/>
                </a:cubicBezTo>
                <a:close/>
              </a:path>
            </a:pathLst>
          </a:custGeom>
          <a:solidFill>
            <a:schemeClr val="accent4">
              <a:lumMod val="20000"/>
              <a:lumOff val="80000"/>
            </a:schemeClr>
          </a:solidFill>
          <a:ln w="28575">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Palatino" pitchFamily="2" charset="77"/>
                <a:ea typeface="Palatino" pitchFamily="2" charset="77"/>
              </a:rPr>
              <a:t>Is there a non-isomorphic graph that also achieves this?</a:t>
            </a:r>
          </a:p>
        </p:txBody>
      </p:sp>
    </p:spTree>
    <p:extLst>
      <p:ext uri="{BB962C8B-B14F-4D97-AF65-F5344CB8AC3E}">
        <p14:creationId xmlns:p14="http://schemas.microsoft.com/office/powerpoint/2010/main" val="2760646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6C01D-9304-6EFA-A282-0B1A68ECA9FB}"/>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B4A883E-821E-79FA-C6A6-75AD3FC38A91}"/>
              </a:ext>
            </a:extLst>
          </p:cNvPr>
          <p:cNvGrpSpPr/>
          <p:nvPr/>
        </p:nvGrpSpPr>
        <p:grpSpPr>
          <a:xfrm>
            <a:off x="411281" y="198155"/>
            <a:ext cx="11406752" cy="2012334"/>
            <a:chOff x="495946" y="198155"/>
            <a:chExt cx="11406752" cy="2012334"/>
          </a:xfrm>
        </p:grpSpPr>
        <p:sp>
          <p:nvSpPr>
            <p:cNvPr id="4" name="Rectangle 3">
              <a:extLst>
                <a:ext uri="{FF2B5EF4-FFF2-40B4-BE49-F238E27FC236}">
                  <a16:creationId xmlns:a16="http://schemas.microsoft.com/office/drawing/2014/main" id="{AEA793CA-9AB7-386A-0596-E04E91383F37}"/>
                </a:ext>
              </a:extLst>
            </p:cNvPr>
            <p:cNvSpPr/>
            <p:nvPr/>
          </p:nvSpPr>
          <p:spPr>
            <a:xfrm>
              <a:off x="495946" y="914401"/>
              <a:ext cx="11406752" cy="1296088"/>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Palatino" pitchFamily="2" charset="77"/>
                  <a:ea typeface="Palatino" pitchFamily="2" charset="77"/>
                </a:rPr>
                <a:t>What’s the maximum number of edges on</a:t>
              </a:r>
            </a:p>
            <a:p>
              <a:pPr algn="ctr"/>
              <a:r>
                <a:rPr lang="en-US" sz="2800" dirty="0">
                  <a:solidFill>
                    <a:schemeClr val="tx1"/>
                  </a:solidFill>
                  <a:latin typeface="Palatino" pitchFamily="2" charset="77"/>
                  <a:ea typeface="Palatino" pitchFamily="2" charset="77"/>
                </a:rPr>
                <a:t> a triangle-free graph on </a:t>
              </a:r>
              <a:r>
                <a:rPr lang="en-US" sz="2800" b="1" i="1" dirty="0">
                  <a:solidFill>
                    <a:schemeClr val="tx1"/>
                  </a:solidFill>
                  <a:latin typeface="Palatino" pitchFamily="2" charset="77"/>
                  <a:ea typeface="Palatino" pitchFamily="2" charset="77"/>
                </a:rPr>
                <a:t>n</a:t>
              </a:r>
              <a:r>
                <a:rPr lang="en-US" sz="2800" dirty="0">
                  <a:solidFill>
                    <a:schemeClr val="tx1"/>
                  </a:solidFill>
                  <a:latin typeface="Palatino" pitchFamily="2" charset="77"/>
                  <a:ea typeface="Palatino" pitchFamily="2" charset="77"/>
                </a:rPr>
                <a:t> vertices?</a:t>
              </a:r>
            </a:p>
          </p:txBody>
        </p:sp>
        <p:sp>
          <p:nvSpPr>
            <p:cNvPr id="5" name="Rectangle 4">
              <a:extLst>
                <a:ext uri="{FF2B5EF4-FFF2-40B4-BE49-F238E27FC236}">
                  <a16:creationId xmlns:a16="http://schemas.microsoft.com/office/drawing/2014/main" id="{7DB9384A-24C4-1CE1-071D-693A901669DB}"/>
                </a:ext>
              </a:extLst>
            </p:cNvPr>
            <p:cNvSpPr/>
            <p:nvPr/>
          </p:nvSpPr>
          <p:spPr>
            <a:xfrm>
              <a:off x="495946" y="198155"/>
              <a:ext cx="11406752" cy="84663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Palatino" pitchFamily="2" charset="77"/>
                  <a:ea typeface="Palatino" pitchFamily="2" charset="77"/>
                </a:rPr>
                <a:t>Mantel’s problem</a:t>
              </a:r>
            </a:p>
          </p:txBody>
        </p:sp>
      </p:grpSp>
      <p:pic>
        <p:nvPicPr>
          <p:cNvPr id="3" name="Picture 2">
            <a:extLst>
              <a:ext uri="{FF2B5EF4-FFF2-40B4-BE49-F238E27FC236}">
                <a16:creationId xmlns:a16="http://schemas.microsoft.com/office/drawing/2014/main" id="{05DFB5CF-6827-119A-B276-2152920B69A6}"/>
              </a:ext>
            </a:extLst>
          </p:cNvPr>
          <p:cNvPicPr>
            <a:picLocks noChangeAspect="1"/>
          </p:cNvPicPr>
          <p:nvPr/>
        </p:nvPicPr>
        <p:blipFill>
          <a:blip r:embed="rId3"/>
          <a:stretch>
            <a:fillRect/>
          </a:stretch>
        </p:blipFill>
        <p:spPr>
          <a:xfrm>
            <a:off x="1548493" y="1663063"/>
            <a:ext cx="9127671" cy="5691496"/>
          </a:xfrm>
          <a:prstGeom prst="rect">
            <a:avLst/>
          </a:prstGeom>
        </p:spPr>
      </p:pic>
    </p:spTree>
    <p:extLst>
      <p:ext uri="{BB962C8B-B14F-4D97-AF65-F5344CB8AC3E}">
        <p14:creationId xmlns:p14="http://schemas.microsoft.com/office/powerpoint/2010/main" val="271670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6F4A6-1F05-C044-2085-8E36A240AD9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22A0664-9DBD-25C3-FF99-0D663450524B}"/>
              </a:ext>
            </a:extLst>
          </p:cNvPr>
          <p:cNvSpPr/>
          <p:nvPr/>
        </p:nvSpPr>
        <p:spPr>
          <a:xfrm>
            <a:off x="411281" y="914401"/>
            <a:ext cx="11406752" cy="1296088"/>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Palatino" pitchFamily="2" charset="77"/>
                <a:ea typeface="Palatino" pitchFamily="2" charset="77"/>
              </a:rPr>
              <a:t>What’s the maximum number of edges on</a:t>
            </a:r>
          </a:p>
          <a:p>
            <a:pPr algn="ctr"/>
            <a:r>
              <a:rPr lang="en-US" sz="2800" dirty="0">
                <a:solidFill>
                  <a:schemeClr val="tx1"/>
                </a:solidFill>
                <a:latin typeface="Palatino" pitchFamily="2" charset="77"/>
                <a:ea typeface="Palatino" pitchFamily="2" charset="77"/>
              </a:rPr>
              <a:t> a triangle-free graph on </a:t>
            </a:r>
            <a:r>
              <a:rPr lang="en-US" sz="2800" b="1" i="1" dirty="0">
                <a:solidFill>
                  <a:schemeClr val="tx1"/>
                </a:solidFill>
                <a:latin typeface="Palatino" pitchFamily="2" charset="77"/>
                <a:ea typeface="Palatino" pitchFamily="2" charset="77"/>
              </a:rPr>
              <a:t>n</a:t>
            </a:r>
            <a:r>
              <a:rPr lang="en-US" sz="2800" dirty="0">
                <a:solidFill>
                  <a:schemeClr val="tx1"/>
                </a:solidFill>
                <a:latin typeface="Palatino" pitchFamily="2" charset="77"/>
                <a:ea typeface="Palatino" pitchFamily="2" charset="77"/>
              </a:rPr>
              <a:t> vertices?</a:t>
            </a:r>
          </a:p>
        </p:txBody>
      </p:sp>
      <p:sp>
        <p:nvSpPr>
          <p:cNvPr id="5" name="Rectangle 4">
            <a:extLst>
              <a:ext uri="{FF2B5EF4-FFF2-40B4-BE49-F238E27FC236}">
                <a16:creationId xmlns:a16="http://schemas.microsoft.com/office/drawing/2014/main" id="{B65CBA82-43BC-54E5-365C-BFFA1928D311}"/>
              </a:ext>
            </a:extLst>
          </p:cNvPr>
          <p:cNvSpPr/>
          <p:nvPr/>
        </p:nvSpPr>
        <p:spPr>
          <a:xfrm>
            <a:off x="411281" y="198155"/>
            <a:ext cx="11406752" cy="84663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Palatino" pitchFamily="2" charset="77"/>
                <a:ea typeface="Palatino" pitchFamily="2" charset="77"/>
              </a:rPr>
              <a:t>Mantel’s problem</a:t>
            </a:r>
          </a:p>
        </p:txBody>
      </p:sp>
      <p:pic>
        <p:nvPicPr>
          <p:cNvPr id="8" name="Picture 7">
            <a:extLst>
              <a:ext uri="{FF2B5EF4-FFF2-40B4-BE49-F238E27FC236}">
                <a16:creationId xmlns:a16="http://schemas.microsoft.com/office/drawing/2014/main" id="{412AC56E-1CFC-C657-4491-82DAA50FD8BE}"/>
              </a:ext>
            </a:extLst>
          </p:cNvPr>
          <p:cNvPicPr>
            <a:picLocks noChangeAspect="1"/>
          </p:cNvPicPr>
          <p:nvPr/>
        </p:nvPicPr>
        <p:blipFill>
          <a:blip r:embed="rId2"/>
          <a:stretch>
            <a:fillRect/>
          </a:stretch>
        </p:blipFill>
        <p:spPr>
          <a:xfrm>
            <a:off x="1912641" y="2673221"/>
            <a:ext cx="3589257" cy="3589257"/>
          </a:xfrm>
          <a:prstGeom prst="rect">
            <a:avLst/>
          </a:prstGeom>
        </p:spPr>
      </p:pic>
      <p:sp>
        <p:nvSpPr>
          <p:cNvPr id="9" name="Rounded Rectangle 8">
            <a:extLst>
              <a:ext uri="{FF2B5EF4-FFF2-40B4-BE49-F238E27FC236}">
                <a16:creationId xmlns:a16="http://schemas.microsoft.com/office/drawing/2014/main" id="{6BE3FE01-AC08-CC5C-2640-4D676432A899}"/>
              </a:ext>
            </a:extLst>
          </p:cNvPr>
          <p:cNvSpPr/>
          <p:nvPr/>
        </p:nvSpPr>
        <p:spPr>
          <a:xfrm>
            <a:off x="6187329" y="3231397"/>
            <a:ext cx="4341185" cy="1100380"/>
          </a:xfrm>
          <a:custGeom>
            <a:avLst/>
            <a:gdLst>
              <a:gd name="csX0" fmla="*/ 0 w 4341185"/>
              <a:gd name="csY0" fmla="*/ 183400 h 1100380"/>
              <a:gd name="csX1" fmla="*/ 183400 w 4341185"/>
              <a:gd name="csY1" fmla="*/ 0 h 1100380"/>
              <a:gd name="csX2" fmla="*/ 751169 w 4341185"/>
              <a:gd name="csY2" fmla="*/ 0 h 1100380"/>
              <a:gd name="csX3" fmla="*/ 1239451 w 4341185"/>
              <a:gd name="csY3" fmla="*/ 0 h 1100380"/>
              <a:gd name="csX4" fmla="*/ 1846964 w 4341185"/>
              <a:gd name="csY4" fmla="*/ 0 h 1100380"/>
              <a:gd name="csX5" fmla="*/ 2335246 w 4341185"/>
              <a:gd name="csY5" fmla="*/ 0 h 1100380"/>
              <a:gd name="csX6" fmla="*/ 2942759 w 4341185"/>
              <a:gd name="csY6" fmla="*/ 0 h 1100380"/>
              <a:gd name="csX7" fmla="*/ 3391296 w 4341185"/>
              <a:gd name="csY7" fmla="*/ 0 h 1100380"/>
              <a:gd name="csX8" fmla="*/ 4157785 w 4341185"/>
              <a:gd name="csY8" fmla="*/ 0 h 1100380"/>
              <a:gd name="csX9" fmla="*/ 4341185 w 4341185"/>
              <a:gd name="csY9" fmla="*/ 183400 h 1100380"/>
              <a:gd name="csX10" fmla="*/ 4341185 w 4341185"/>
              <a:gd name="csY10" fmla="*/ 550190 h 1100380"/>
              <a:gd name="csX11" fmla="*/ 4341185 w 4341185"/>
              <a:gd name="csY11" fmla="*/ 916980 h 1100380"/>
              <a:gd name="csX12" fmla="*/ 4157785 w 4341185"/>
              <a:gd name="csY12" fmla="*/ 1100380 h 1100380"/>
              <a:gd name="csX13" fmla="*/ 3669503 w 4341185"/>
              <a:gd name="csY13" fmla="*/ 1100380 h 1100380"/>
              <a:gd name="csX14" fmla="*/ 3141478 w 4341185"/>
              <a:gd name="csY14" fmla="*/ 1100380 h 1100380"/>
              <a:gd name="csX15" fmla="*/ 2573709 w 4341185"/>
              <a:gd name="csY15" fmla="*/ 1100380 h 1100380"/>
              <a:gd name="csX16" fmla="*/ 2085427 w 4341185"/>
              <a:gd name="csY16" fmla="*/ 1100380 h 1100380"/>
              <a:gd name="csX17" fmla="*/ 1438170 w 4341185"/>
              <a:gd name="csY17" fmla="*/ 1100380 h 1100380"/>
              <a:gd name="csX18" fmla="*/ 870401 w 4341185"/>
              <a:gd name="csY18" fmla="*/ 1100380 h 1100380"/>
              <a:gd name="csX19" fmla="*/ 183400 w 4341185"/>
              <a:gd name="csY19" fmla="*/ 1100380 h 1100380"/>
              <a:gd name="csX20" fmla="*/ 0 w 4341185"/>
              <a:gd name="csY20" fmla="*/ 916980 h 1100380"/>
              <a:gd name="csX21" fmla="*/ 0 w 4341185"/>
              <a:gd name="csY21" fmla="*/ 535518 h 1100380"/>
              <a:gd name="csX22" fmla="*/ 0 w 4341185"/>
              <a:gd name="csY22" fmla="*/ 183400 h 1100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341185" h="1100380" fill="none" extrusionOk="0">
                <a:moveTo>
                  <a:pt x="0" y="183400"/>
                </a:moveTo>
                <a:cubicBezTo>
                  <a:pt x="-10421" y="81521"/>
                  <a:pt x="89910" y="6714"/>
                  <a:pt x="183400" y="0"/>
                </a:cubicBezTo>
                <a:cubicBezTo>
                  <a:pt x="377264" y="-29139"/>
                  <a:pt x="548890" y="39846"/>
                  <a:pt x="751169" y="0"/>
                </a:cubicBezTo>
                <a:cubicBezTo>
                  <a:pt x="953448" y="-39846"/>
                  <a:pt x="1010662" y="45943"/>
                  <a:pt x="1239451" y="0"/>
                </a:cubicBezTo>
                <a:cubicBezTo>
                  <a:pt x="1468240" y="-45943"/>
                  <a:pt x="1710207" y="29275"/>
                  <a:pt x="1846964" y="0"/>
                </a:cubicBezTo>
                <a:cubicBezTo>
                  <a:pt x="1983721" y="-29275"/>
                  <a:pt x="2117692" y="4217"/>
                  <a:pt x="2335246" y="0"/>
                </a:cubicBezTo>
                <a:cubicBezTo>
                  <a:pt x="2552800" y="-4217"/>
                  <a:pt x="2801264" y="49161"/>
                  <a:pt x="2942759" y="0"/>
                </a:cubicBezTo>
                <a:cubicBezTo>
                  <a:pt x="3084254" y="-49161"/>
                  <a:pt x="3186141" y="9753"/>
                  <a:pt x="3391296" y="0"/>
                </a:cubicBezTo>
                <a:cubicBezTo>
                  <a:pt x="3596451" y="-9753"/>
                  <a:pt x="3818517" y="46340"/>
                  <a:pt x="4157785" y="0"/>
                </a:cubicBezTo>
                <a:cubicBezTo>
                  <a:pt x="4274173" y="14001"/>
                  <a:pt x="4355422" y="73599"/>
                  <a:pt x="4341185" y="183400"/>
                </a:cubicBezTo>
                <a:cubicBezTo>
                  <a:pt x="4358674" y="277333"/>
                  <a:pt x="4299219" y="403996"/>
                  <a:pt x="4341185" y="550190"/>
                </a:cubicBezTo>
                <a:cubicBezTo>
                  <a:pt x="4383151" y="696384"/>
                  <a:pt x="4336915" y="828648"/>
                  <a:pt x="4341185" y="916980"/>
                </a:cubicBezTo>
                <a:cubicBezTo>
                  <a:pt x="4343499" y="1017657"/>
                  <a:pt x="4257740" y="1109624"/>
                  <a:pt x="4157785" y="1100380"/>
                </a:cubicBezTo>
                <a:cubicBezTo>
                  <a:pt x="4045373" y="1105966"/>
                  <a:pt x="3823060" y="1062344"/>
                  <a:pt x="3669503" y="1100380"/>
                </a:cubicBezTo>
                <a:cubicBezTo>
                  <a:pt x="3515946" y="1138416"/>
                  <a:pt x="3381089" y="1094634"/>
                  <a:pt x="3141478" y="1100380"/>
                </a:cubicBezTo>
                <a:cubicBezTo>
                  <a:pt x="2901867" y="1106126"/>
                  <a:pt x="2736634" y="1061269"/>
                  <a:pt x="2573709" y="1100380"/>
                </a:cubicBezTo>
                <a:cubicBezTo>
                  <a:pt x="2410784" y="1139491"/>
                  <a:pt x="2309568" y="1057674"/>
                  <a:pt x="2085427" y="1100380"/>
                </a:cubicBezTo>
                <a:cubicBezTo>
                  <a:pt x="1861286" y="1143086"/>
                  <a:pt x="1713083" y="1039788"/>
                  <a:pt x="1438170" y="1100380"/>
                </a:cubicBezTo>
                <a:cubicBezTo>
                  <a:pt x="1163257" y="1160972"/>
                  <a:pt x="1046815" y="1046332"/>
                  <a:pt x="870401" y="1100380"/>
                </a:cubicBezTo>
                <a:cubicBezTo>
                  <a:pt x="693987" y="1154428"/>
                  <a:pt x="473851" y="1041408"/>
                  <a:pt x="183400" y="1100380"/>
                </a:cubicBezTo>
                <a:cubicBezTo>
                  <a:pt x="75473" y="1092785"/>
                  <a:pt x="16555" y="1000356"/>
                  <a:pt x="0" y="916980"/>
                </a:cubicBezTo>
                <a:cubicBezTo>
                  <a:pt x="-35773" y="732465"/>
                  <a:pt x="26476" y="719664"/>
                  <a:pt x="0" y="535518"/>
                </a:cubicBezTo>
                <a:cubicBezTo>
                  <a:pt x="-26476" y="351372"/>
                  <a:pt x="23810" y="348366"/>
                  <a:pt x="0" y="183400"/>
                </a:cubicBezTo>
                <a:close/>
              </a:path>
              <a:path w="4341185" h="1100380" stroke="0" extrusionOk="0">
                <a:moveTo>
                  <a:pt x="0" y="183400"/>
                </a:moveTo>
                <a:cubicBezTo>
                  <a:pt x="-18665" y="70598"/>
                  <a:pt x="59250" y="8580"/>
                  <a:pt x="183400" y="0"/>
                </a:cubicBezTo>
                <a:cubicBezTo>
                  <a:pt x="395360" y="-29444"/>
                  <a:pt x="696811" y="24688"/>
                  <a:pt x="830657" y="0"/>
                </a:cubicBezTo>
                <a:cubicBezTo>
                  <a:pt x="964503" y="-24688"/>
                  <a:pt x="1202527" y="26513"/>
                  <a:pt x="1358682" y="0"/>
                </a:cubicBezTo>
                <a:cubicBezTo>
                  <a:pt x="1514837" y="-26513"/>
                  <a:pt x="1745673" y="19883"/>
                  <a:pt x="1846964" y="0"/>
                </a:cubicBezTo>
                <a:cubicBezTo>
                  <a:pt x="1948255" y="-19883"/>
                  <a:pt x="2199213" y="35201"/>
                  <a:pt x="2454477" y="0"/>
                </a:cubicBezTo>
                <a:cubicBezTo>
                  <a:pt x="2709741" y="-35201"/>
                  <a:pt x="2720648" y="8207"/>
                  <a:pt x="2982503" y="0"/>
                </a:cubicBezTo>
                <a:cubicBezTo>
                  <a:pt x="3244358" y="-8207"/>
                  <a:pt x="3488096" y="634"/>
                  <a:pt x="3629760" y="0"/>
                </a:cubicBezTo>
                <a:cubicBezTo>
                  <a:pt x="3771424" y="-634"/>
                  <a:pt x="3946006" y="31289"/>
                  <a:pt x="4157785" y="0"/>
                </a:cubicBezTo>
                <a:cubicBezTo>
                  <a:pt x="4249474" y="15881"/>
                  <a:pt x="4321678" y="59485"/>
                  <a:pt x="4341185" y="183400"/>
                </a:cubicBezTo>
                <a:cubicBezTo>
                  <a:pt x="4350243" y="340465"/>
                  <a:pt x="4324426" y="411852"/>
                  <a:pt x="4341185" y="535518"/>
                </a:cubicBezTo>
                <a:cubicBezTo>
                  <a:pt x="4357944" y="659184"/>
                  <a:pt x="4316723" y="792173"/>
                  <a:pt x="4341185" y="916980"/>
                </a:cubicBezTo>
                <a:cubicBezTo>
                  <a:pt x="4356598" y="1003038"/>
                  <a:pt x="4260946" y="1099173"/>
                  <a:pt x="4157785" y="1100380"/>
                </a:cubicBezTo>
                <a:cubicBezTo>
                  <a:pt x="3979117" y="1112092"/>
                  <a:pt x="3733192" y="1053830"/>
                  <a:pt x="3590016" y="1100380"/>
                </a:cubicBezTo>
                <a:cubicBezTo>
                  <a:pt x="3446840" y="1146930"/>
                  <a:pt x="3287233" y="1062579"/>
                  <a:pt x="3101734" y="1100380"/>
                </a:cubicBezTo>
                <a:cubicBezTo>
                  <a:pt x="2916235" y="1138181"/>
                  <a:pt x="2702496" y="1099892"/>
                  <a:pt x="2533965" y="1100380"/>
                </a:cubicBezTo>
                <a:cubicBezTo>
                  <a:pt x="2365434" y="1100868"/>
                  <a:pt x="2133533" y="1034740"/>
                  <a:pt x="1886708" y="1100380"/>
                </a:cubicBezTo>
                <a:cubicBezTo>
                  <a:pt x="1639883" y="1166020"/>
                  <a:pt x="1501015" y="1068332"/>
                  <a:pt x="1318939" y="1100380"/>
                </a:cubicBezTo>
                <a:cubicBezTo>
                  <a:pt x="1136863" y="1132428"/>
                  <a:pt x="1093040" y="1083620"/>
                  <a:pt x="870401" y="1100380"/>
                </a:cubicBezTo>
                <a:cubicBezTo>
                  <a:pt x="647762" y="1117140"/>
                  <a:pt x="519391" y="1071839"/>
                  <a:pt x="183400" y="1100380"/>
                </a:cubicBezTo>
                <a:cubicBezTo>
                  <a:pt x="85715" y="1098242"/>
                  <a:pt x="-14973" y="1042039"/>
                  <a:pt x="0" y="916980"/>
                </a:cubicBezTo>
                <a:cubicBezTo>
                  <a:pt x="-32721" y="793019"/>
                  <a:pt x="2240" y="709705"/>
                  <a:pt x="0" y="557526"/>
                </a:cubicBezTo>
                <a:cubicBezTo>
                  <a:pt x="-2240" y="405347"/>
                  <a:pt x="35099" y="267776"/>
                  <a:pt x="0" y="183400"/>
                </a:cubicBezTo>
                <a:close/>
              </a:path>
            </a:pathLst>
          </a:custGeom>
          <a:solidFill>
            <a:schemeClr val="accent1">
              <a:lumMod val="20000"/>
              <a:lumOff val="80000"/>
            </a:schemeClr>
          </a:solidFill>
          <a:ln w="28575">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Palatino" pitchFamily="2" charset="77"/>
                <a:ea typeface="Palatino" pitchFamily="2" charset="77"/>
              </a:rPr>
              <a:t>Could we have more edges?</a:t>
            </a:r>
          </a:p>
        </p:txBody>
      </p:sp>
      <p:sp>
        <p:nvSpPr>
          <p:cNvPr id="10" name="Rounded Rectangle 9">
            <a:extLst>
              <a:ext uri="{FF2B5EF4-FFF2-40B4-BE49-F238E27FC236}">
                <a16:creationId xmlns:a16="http://schemas.microsoft.com/office/drawing/2014/main" id="{7EA178C0-A3FD-9A73-4F4C-A7A1648D6257}"/>
              </a:ext>
            </a:extLst>
          </p:cNvPr>
          <p:cNvSpPr/>
          <p:nvPr/>
        </p:nvSpPr>
        <p:spPr>
          <a:xfrm>
            <a:off x="6200246" y="4654019"/>
            <a:ext cx="4315353" cy="1100380"/>
          </a:xfrm>
          <a:custGeom>
            <a:avLst/>
            <a:gdLst>
              <a:gd name="csX0" fmla="*/ 0 w 4315353"/>
              <a:gd name="csY0" fmla="*/ 183400 h 1100380"/>
              <a:gd name="csX1" fmla="*/ 183400 w 4315353"/>
              <a:gd name="csY1" fmla="*/ 0 h 1100380"/>
              <a:gd name="csX2" fmla="*/ 747479 w 4315353"/>
              <a:gd name="csY2" fmla="*/ 0 h 1100380"/>
              <a:gd name="csX3" fmla="*/ 1232587 w 4315353"/>
              <a:gd name="csY3" fmla="*/ 0 h 1100380"/>
              <a:gd name="csX4" fmla="*/ 1836151 w 4315353"/>
              <a:gd name="csY4" fmla="*/ 0 h 1100380"/>
              <a:gd name="csX5" fmla="*/ 2321259 w 4315353"/>
              <a:gd name="csY5" fmla="*/ 0 h 1100380"/>
              <a:gd name="csX6" fmla="*/ 2924824 w 4315353"/>
              <a:gd name="csY6" fmla="*/ 0 h 1100380"/>
              <a:gd name="csX7" fmla="*/ 3370446 w 4315353"/>
              <a:gd name="csY7" fmla="*/ 0 h 1100380"/>
              <a:gd name="csX8" fmla="*/ 4131953 w 4315353"/>
              <a:gd name="csY8" fmla="*/ 0 h 1100380"/>
              <a:gd name="csX9" fmla="*/ 4315353 w 4315353"/>
              <a:gd name="csY9" fmla="*/ 183400 h 1100380"/>
              <a:gd name="csX10" fmla="*/ 4315353 w 4315353"/>
              <a:gd name="csY10" fmla="*/ 550190 h 1100380"/>
              <a:gd name="csX11" fmla="*/ 4315353 w 4315353"/>
              <a:gd name="csY11" fmla="*/ 916980 h 1100380"/>
              <a:gd name="csX12" fmla="*/ 4131953 w 4315353"/>
              <a:gd name="csY12" fmla="*/ 1100380 h 1100380"/>
              <a:gd name="csX13" fmla="*/ 3646845 w 4315353"/>
              <a:gd name="csY13" fmla="*/ 1100380 h 1100380"/>
              <a:gd name="csX14" fmla="*/ 3122252 w 4315353"/>
              <a:gd name="csY14" fmla="*/ 1100380 h 1100380"/>
              <a:gd name="csX15" fmla="*/ 2558173 w 4315353"/>
              <a:gd name="csY15" fmla="*/ 1100380 h 1100380"/>
              <a:gd name="csX16" fmla="*/ 2073065 w 4315353"/>
              <a:gd name="csY16" fmla="*/ 1100380 h 1100380"/>
              <a:gd name="csX17" fmla="*/ 1430015 w 4315353"/>
              <a:gd name="csY17" fmla="*/ 1100380 h 1100380"/>
              <a:gd name="csX18" fmla="*/ 865936 w 4315353"/>
              <a:gd name="csY18" fmla="*/ 1100380 h 1100380"/>
              <a:gd name="csX19" fmla="*/ 183400 w 4315353"/>
              <a:gd name="csY19" fmla="*/ 1100380 h 1100380"/>
              <a:gd name="csX20" fmla="*/ 0 w 4315353"/>
              <a:gd name="csY20" fmla="*/ 916980 h 1100380"/>
              <a:gd name="csX21" fmla="*/ 0 w 4315353"/>
              <a:gd name="csY21" fmla="*/ 535518 h 1100380"/>
              <a:gd name="csX22" fmla="*/ 0 w 4315353"/>
              <a:gd name="csY22" fmla="*/ 183400 h 1100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315353" h="1100380" fill="none" extrusionOk="0">
                <a:moveTo>
                  <a:pt x="0" y="183400"/>
                </a:moveTo>
                <a:cubicBezTo>
                  <a:pt x="-10421" y="81521"/>
                  <a:pt x="89910" y="6714"/>
                  <a:pt x="183400" y="0"/>
                </a:cubicBezTo>
                <a:cubicBezTo>
                  <a:pt x="296890" y="-30479"/>
                  <a:pt x="590535" y="66040"/>
                  <a:pt x="747479" y="0"/>
                </a:cubicBezTo>
                <a:cubicBezTo>
                  <a:pt x="904423" y="-66040"/>
                  <a:pt x="1071664" y="29921"/>
                  <a:pt x="1232587" y="0"/>
                </a:cubicBezTo>
                <a:cubicBezTo>
                  <a:pt x="1393510" y="-29921"/>
                  <a:pt x="1641979" y="33806"/>
                  <a:pt x="1836151" y="0"/>
                </a:cubicBezTo>
                <a:cubicBezTo>
                  <a:pt x="2030323" y="-33806"/>
                  <a:pt x="2111582" y="33161"/>
                  <a:pt x="2321259" y="0"/>
                </a:cubicBezTo>
                <a:cubicBezTo>
                  <a:pt x="2530936" y="-33161"/>
                  <a:pt x="2781093" y="72172"/>
                  <a:pt x="2924824" y="0"/>
                </a:cubicBezTo>
                <a:cubicBezTo>
                  <a:pt x="3068555" y="-72172"/>
                  <a:pt x="3170194" y="8390"/>
                  <a:pt x="3370446" y="0"/>
                </a:cubicBezTo>
                <a:cubicBezTo>
                  <a:pt x="3570698" y="-8390"/>
                  <a:pt x="3969974" y="27739"/>
                  <a:pt x="4131953" y="0"/>
                </a:cubicBezTo>
                <a:cubicBezTo>
                  <a:pt x="4248341" y="14001"/>
                  <a:pt x="4329590" y="73599"/>
                  <a:pt x="4315353" y="183400"/>
                </a:cubicBezTo>
                <a:cubicBezTo>
                  <a:pt x="4332842" y="277333"/>
                  <a:pt x="4273387" y="403996"/>
                  <a:pt x="4315353" y="550190"/>
                </a:cubicBezTo>
                <a:cubicBezTo>
                  <a:pt x="4357319" y="696384"/>
                  <a:pt x="4311083" y="828648"/>
                  <a:pt x="4315353" y="916980"/>
                </a:cubicBezTo>
                <a:cubicBezTo>
                  <a:pt x="4317667" y="1017657"/>
                  <a:pt x="4231908" y="1109624"/>
                  <a:pt x="4131953" y="1100380"/>
                </a:cubicBezTo>
                <a:cubicBezTo>
                  <a:pt x="3941692" y="1126762"/>
                  <a:pt x="3841975" y="1051612"/>
                  <a:pt x="3646845" y="1100380"/>
                </a:cubicBezTo>
                <a:cubicBezTo>
                  <a:pt x="3451715" y="1149148"/>
                  <a:pt x="3364439" y="1056033"/>
                  <a:pt x="3122252" y="1100380"/>
                </a:cubicBezTo>
                <a:cubicBezTo>
                  <a:pt x="2880065" y="1144727"/>
                  <a:pt x="2718375" y="1098666"/>
                  <a:pt x="2558173" y="1100380"/>
                </a:cubicBezTo>
                <a:cubicBezTo>
                  <a:pt x="2397971" y="1102094"/>
                  <a:pt x="2260369" y="1076134"/>
                  <a:pt x="2073065" y="1100380"/>
                </a:cubicBezTo>
                <a:cubicBezTo>
                  <a:pt x="1885761" y="1124626"/>
                  <a:pt x="1718161" y="1065189"/>
                  <a:pt x="1430015" y="1100380"/>
                </a:cubicBezTo>
                <a:cubicBezTo>
                  <a:pt x="1141869" y="1135571"/>
                  <a:pt x="1129621" y="1080740"/>
                  <a:pt x="865936" y="1100380"/>
                </a:cubicBezTo>
                <a:cubicBezTo>
                  <a:pt x="602251" y="1120020"/>
                  <a:pt x="412634" y="1078228"/>
                  <a:pt x="183400" y="1100380"/>
                </a:cubicBezTo>
                <a:cubicBezTo>
                  <a:pt x="75473" y="1092785"/>
                  <a:pt x="16555" y="1000356"/>
                  <a:pt x="0" y="916980"/>
                </a:cubicBezTo>
                <a:cubicBezTo>
                  <a:pt x="-35773" y="732465"/>
                  <a:pt x="26476" y="719664"/>
                  <a:pt x="0" y="535518"/>
                </a:cubicBezTo>
                <a:cubicBezTo>
                  <a:pt x="-26476" y="351372"/>
                  <a:pt x="23810" y="348366"/>
                  <a:pt x="0" y="183400"/>
                </a:cubicBezTo>
                <a:close/>
              </a:path>
              <a:path w="4315353" h="1100380" stroke="0" extrusionOk="0">
                <a:moveTo>
                  <a:pt x="0" y="183400"/>
                </a:moveTo>
                <a:cubicBezTo>
                  <a:pt x="-18665" y="70598"/>
                  <a:pt x="59250" y="8580"/>
                  <a:pt x="183400" y="0"/>
                </a:cubicBezTo>
                <a:cubicBezTo>
                  <a:pt x="394232" y="-59303"/>
                  <a:pt x="676266" y="46535"/>
                  <a:pt x="826450" y="0"/>
                </a:cubicBezTo>
                <a:cubicBezTo>
                  <a:pt x="976634" y="-46535"/>
                  <a:pt x="1222445" y="45195"/>
                  <a:pt x="1351044" y="0"/>
                </a:cubicBezTo>
                <a:cubicBezTo>
                  <a:pt x="1479643" y="-45195"/>
                  <a:pt x="1659494" y="15179"/>
                  <a:pt x="1836151" y="0"/>
                </a:cubicBezTo>
                <a:cubicBezTo>
                  <a:pt x="2012808" y="-15179"/>
                  <a:pt x="2207089" y="63575"/>
                  <a:pt x="2439716" y="0"/>
                </a:cubicBezTo>
                <a:cubicBezTo>
                  <a:pt x="2672344" y="-63575"/>
                  <a:pt x="2852285" y="3351"/>
                  <a:pt x="2964309" y="0"/>
                </a:cubicBezTo>
                <a:cubicBezTo>
                  <a:pt x="3076333" y="-3351"/>
                  <a:pt x="3286756" y="57938"/>
                  <a:pt x="3607360" y="0"/>
                </a:cubicBezTo>
                <a:cubicBezTo>
                  <a:pt x="3927964" y="-57938"/>
                  <a:pt x="4006467" y="58158"/>
                  <a:pt x="4131953" y="0"/>
                </a:cubicBezTo>
                <a:cubicBezTo>
                  <a:pt x="4223642" y="15881"/>
                  <a:pt x="4295846" y="59485"/>
                  <a:pt x="4315353" y="183400"/>
                </a:cubicBezTo>
                <a:cubicBezTo>
                  <a:pt x="4324411" y="340465"/>
                  <a:pt x="4298594" y="411852"/>
                  <a:pt x="4315353" y="535518"/>
                </a:cubicBezTo>
                <a:cubicBezTo>
                  <a:pt x="4332112" y="659184"/>
                  <a:pt x="4290891" y="792173"/>
                  <a:pt x="4315353" y="916980"/>
                </a:cubicBezTo>
                <a:cubicBezTo>
                  <a:pt x="4330766" y="1003038"/>
                  <a:pt x="4235114" y="1099173"/>
                  <a:pt x="4131953" y="1100380"/>
                </a:cubicBezTo>
                <a:cubicBezTo>
                  <a:pt x="3989213" y="1154688"/>
                  <a:pt x="3793615" y="1076655"/>
                  <a:pt x="3567874" y="1100380"/>
                </a:cubicBezTo>
                <a:cubicBezTo>
                  <a:pt x="3342133" y="1124105"/>
                  <a:pt x="3181749" y="1083418"/>
                  <a:pt x="3082766" y="1100380"/>
                </a:cubicBezTo>
                <a:cubicBezTo>
                  <a:pt x="2983783" y="1117342"/>
                  <a:pt x="2636924" y="1033635"/>
                  <a:pt x="2518687" y="1100380"/>
                </a:cubicBezTo>
                <a:cubicBezTo>
                  <a:pt x="2400450" y="1167125"/>
                  <a:pt x="2182362" y="1044344"/>
                  <a:pt x="1875637" y="1100380"/>
                </a:cubicBezTo>
                <a:cubicBezTo>
                  <a:pt x="1568912" y="1156416"/>
                  <a:pt x="1474799" y="1080743"/>
                  <a:pt x="1311558" y="1100380"/>
                </a:cubicBezTo>
                <a:cubicBezTo>
                  <a:pt x="1148317" y="1120017"/>
                  <a:pt x="1009383" y="1064541"/>
                  <a:pt x="865936" y="1100380"/>
                </a:cubicBezTo>
                <a:cubicBezTo>
                  <a:pt x="722489" y="1136219"/>
                  <a:pt x="502876" y="1095116"/>
                  <a:pt x="183400" y="1100380"/>
                </a:cubicBezTo>
                <a:cubicBezTo>
                  <a:pt x="85715" y="1098242"/>
                  <a:pt x="-14973" y="1042039"/>
                  <a:pt x="0" y="916980"/>
                </a:cubicBezTo>
                <a:cubicBezTo>
                  <a:pt x="-32721" y="793019"/>
                  <a:pt x="2240" y="709705"/>
                  <a:pt x="0" y="557526"/>
                </a:cubicBezTo>
                <a:cubicBezTo>
                  <a:pt x="-2240" y="405347"/>
                  <a:pt x="35099" y="267776"/>
                  <a:pt x="0" y="183400"/>
                </a:cubicBezTo>
                <a:close/>
              </a:path>
            </a:pathLst>
          </a:custGeom>
          <a:solidFill>
            <a:schemeClr val="accent4">
              <a:lumMod val="20000"/>
              <a:lumOff val="80000"/>
            </a:schemeClr>
          </a:solidFill>
          <a:ln w="28575">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Palatino" pitchFamily="2" charset="77"/>
                <a:ea typeface="Palatino" pitchFamily="2" charset="77"/>
              </a:rPr>
              <a:t>Is there a non-isomorphic graph that also achieves this?</a:t>
            </a:r>
          </a:p>
        </p:txBody>
      </p:sp>
      <p:pic>
        <p:nvPicPr>
          <p:cNvPr id="13316" name="Picture 4" descr="Thinking Emoji [Download Thinking Emoji in PNG] | Emoji Island">
            <a:extLst>
              <a:ext uri="{FF2B5EF4-FFF2-40B4-BE49-F238E27FC236}">
                <a16:creationId xmlns:a16="http://schemas.microsoft.com/office/drawing/2014/main" id="{90CC25CE-B23D-7846-DD6D-EFD8A0D8B4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73255" y="4637178"/>
            <a:ext cx="1039585" cy="1039585"/>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8 Yes No Stamp (PNG Transparent) | OnlyGFX.com">
            <a:extLst>
              <a:ext uri="{FF2B5EF4-FFF2-40B4-BE49-F238E27FC236}">
                <a16:creationId xmlns:a16="http://schemas.microsoft.com/office/drawing/2014/main" id="{107BD28F-13F8-5224-BF6E-8E5C1DA23D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5214" y="3231397"/>
            <a:ext cx="1100380" cy="1100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2665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7B7DD-1376-9EB1-43A8-524001A2264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320164F-8522-D52B-590B-8D87B51072BF}"/>
              </a:ext>
            </a:extLst>
          </p:cNvPr>
          <p:cNvSpPr/>
          <p:nvPr/>
        </p:nvSpPr>
        <p:spPr>
          <a:xfrm>
            <a:off x="495946" y="198155"/>
            <a:ext cx="11406752" cy="84663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Palatino" pitchFamily="2" charset="77"/>
                <a:ea typeface="Palatino" pitchFamily="2" charset="77"/>
              </a:rPr>
              <a:t>Mantel’s problem &amp; Symmetry Breaking</a:t>
            </a:r>
          </a:p>
        </p:txBody>
      </p:sp>
      <p:pic>
        <p:nvPicPr>
          <p:cNvPr id="2" name="Picture 2" descr="Light Bulb Idea PNG Transparent Images Free Download | Vector Files |  Pngtree">
            <a:extLst>
              <a:ext uri="{FF2B5EF4-FFF2-40B4-BE49-F238E27FC236}">
                <a16:creationId xmlns:a16="http://schemas.microsoft.com/office/drawing/2014/main" id="{025F7CFC-14D4-ED59-706E-40C00C6113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672" y="1416486"/>
            <a:ext cx="925286" cy="9252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10C94CF-E7B9-C70D-1332-8A8FEF31E691}"/>
              </a:ext>
            </a:extLst>
          </p:cNvPr>
          <p:cNvSpPr txBox="1"/>
          <p:nvPr/>
        </p:nvSpPr>
        <p:spPr>
          <a:xfrm>
            <a:off x="1404258" y="1655675"/>
            <a:ext cx="11707584" cy="523220"/>
          </a:xfrm>
          <a:prstGeom prst="rect">
            <a:avLst/>
          </a:prstGeom>
          <a:noFill/>
        </p:spPr>
        <p:txBody>
          <a:bodyPr wrap="square" rtlCol="0">
            <a:spAutoFit/>
          </a:bodyPr>
          <a:lstStyle/>
          <a:p>
            <a:r>
              <a:rPr lang="en-US" sz="2800" dirty="0">
                <a:latin typeface="Palatino" pitchFamily="2" charset="77"/>
                <a:ea typeface="Palatino" pitchFamily="2" charset="77"/>
              </a:rPr>
              <a:t>If sum of degrees is </a:t>
            </a:r>
            <a:r>
              <a:rPr lang="en-US" sz="2800" i="1" dirty="0">
                <a:latin typeface="Palatino" pitchFamily="2" charset="77"/>
                <a:ea typeface="Palatino" pitchFamily="2" charset="77"/>
              </a:rPr>
              <a:t>2m</a:t>
            </a:r>
            <a:r>
              <a:rPr lang="en-US" sz="2800" dirty="0">
                <a:latin typeface="Palatino" pitchFamily="2" charset="77"/>
                <a:ea typeface="Palatino" pitchFamily="2" charset="77"/>
              </a:rPr>
              <a:t>, some vertex has degree at least </a:t>
            </a:r>
            <a:r>
              <a:rPr lang="en-US" sz="2800" i="1" dirty="0">
                <a:latin typeface="Palatino" pitchFamily="2" charset="77"/>
                <a:ea typeface="Palatino" pitchFamily="2" charset="77"/>
              </a:rPr>
              <a:t>2m/n</a:t>
            </a:r>
            <a:endParaRPr lang="en-US" sz="2800" dirty="0">
              <a:latin typeface="Palatino" pitchFamily="2" charset="77"/>
              <a:ea typeface="Palatino" pitchFamily="2" charset="77"/>
            </a:endParaRPr>
          </a:p>
        </p:txBody>
      </p:sp>
      <p:grpSp>
        <p:nvGrpSpPr>
          <p:cNvPr id="14" name="Group 13">
            <a:extLst>
              <a:ext uri="{FF2B5EF4-FFF2-40B4-BE49-F238E27FC236}">
                <a16:creationId xmlns:a16="http://schemas.microsoft.com/office/drawing/2014/main" id="{E91BACA3-539D-FCD0-44A9-9FDF9E1FCC02}"/>
              </a:ext>
            </a:extLst>
          </p:cNvPr>
          <p:cNvGrpSpPr/>
          <p:nvPr/>
        </p:nvGrpSpPr>
        <p:grpSpPr>
          <a:xfrm>
            <a:off x="364672" y="2700175"/>
            <a:ext cx="12192001" cy="925286"/>
            <a:chOff x="364672" y="2700175"/>
            <a:chExt cx="12192001" cy="925286"/>
          </a:xfrm>
        </p:grpSpPr>
        <p:pic>
          <p:nvPicPr>
            <p:cNvPr id="6" name="Picture 2" descr="Light Bulb Idea PNG Transparent Images Free Download | Vector Files |  Pngtree">
              <a:extLst>
                <a:ext uri="{FF2B5EF4-FFF2-40B4-BE49-F238E27FC236}">
                  <a16:creationId xmlns:a16="http://schemas.microsoft.com/office/drawing/2014/main" id="{1DE842C9-C2C1-7E2E-4F19-92FC679F53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672" y="2700175"/>
              <a:ext cx="925286" cy="92528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8EB5FAC-B591-8B49-D0FB-909AF98722F0}"/>
                </a:ext>
              </a:extLst>
            </p:cNvPr>
            <p:cNvSpPr txBox="1"/>
            <p:nvPr/>
          </p:nvSpPr>
          <p:spPr>
            <a:xfrm>
              <a:off x="1404258" y="2958921"/>
              <a:ext cx="11152415" cy="523220"/>
            </a:xfrm>
            <a:prstGeom prst="rect">
              <a:avLst/>
            </a:prstGeom>
            <a:noFill/>
          </p:spPr>
          <p:txBody>
            <a:bodyPr wrap="square" rtlCol="0">
              <a:spAutoFit/>
            </a:bodyPr>
            <a:lstStyle/>
            <a:p>
              <a:r>
                <a:rPr lang="en-US" sz="2800" dirty="0">
                  <a:latin typeface="Palatino" pitchFamily="2" charset="77"/>
                  <a:ea typeface="Palatino" pitchFamily="2" charset="77"/>
                </a:rPr>
                <a:t>WLOG, that’s vertex 0, and that it’s connected to 1, 2, …, ceil(</a:t>
              </a:r>
              <a:r>
                <a:rPr lang="en-US" sz="2800" i="1" dirty="0">
                  <a:latin typeface="Palatino" pitchFamily="2" charset="77"/>
                  <a:ea typeface="Palatino" pitchFamily="2" charset="77"/>
                </a:rPr>
                <a:t>2m/n</a:t>
              </a:r>
              <a:r>
                <a:rPr lang="en-US" sz="2800" dirty="0">
                  <a:latin typeface="Palatino" pitchFamily="2" charset="77"/>
                  <a:ea typeface="Palatino" pitchFamily="2" charset="77"/>
                </a:rPr>
                <a:t>)</a:t>
              </a:r>
            </a:p>
          </p:txBody>
        </p:sp>
      </p:grpSp>
      <p:pic>
        <p:nvPicPr>
          <p:cNvPr id="11" name="Picture 10">
            <a:extLst>
              <a:ext uri="{FF2B5EF4-FFF2-40B4-BE49-F238E27FC236}">
                <a16:creationId xmlns:a16="http://schemas.microsoft.com/office/drawing/2014/main" id="{868C4243-195F-AE3B-1C0F-F584843657D7}"/>
              </a:ext>
            </a:extLst>
          </p:cNvPr>
          <p:cNvPicPr>
            <a:picLocks noChangeAspect="1"/>
          </p:cNvPicPr>
          <p:nvPr/>
        </p:nvPicPr>
        <p:blipFill>
          <a:blip r:embed="rId4"/>
          <a:stretch>
            <a:fillRect/>
          </a:stretch>
        </p:blipFill>
        <p:spPr>
          <a:xfrm>
            <a:off x="-374651" y="3129793"/>
            <a:ext cx="7763329" cy="4145063"/>
          </a:xfrm>
          <a:prstGeom prst="rect">
            <a:avLst/>
          </a:prstGeom>
        </p:spPr>
      </p:pic>
      <p:grpSp>
        <p:nvGrpSpPr>
          <p:cNvPr id="15" name="Group 14">
            <a:extLst>
              <a:ext uri="{FF2B5EF4-FFF2-40B4-BE49-F238E27FC236}">
                <a16:creationId xmlns:a16="http://schemas.microsoft.com/office/drawing/2014/main" id="{15DE780C-35C2-590E-39AC-B8F623992ABD}"/>
              </a:ext>
            </a:extLst>
          </p:cNvPr>
          <p:cNvGrpSpPr/>
          <p:nvPr/>
        </p:nvGrpSpPr>
        <p:grpSpPr>
          <a:xfrm>
            <a:off x="6980465" y="3645018"/>
            <a:ext cx="4743449" cy="3014827"/>
            <a:chOff x="6980465" y="3645018"/>
            <a:chExt cx="4743449" cy="3014827"/>
          </a:xfrm>
        </p:grpSpPr>
        <p:sp>
          <p:nvSpPr>
            <p:cNvPr id="13" name="Rectangle 12">
              <a:extLst>
                <a:ext uri="{FF2B5EF4-FFF2-40B4-BE49-F238E27FC236}">
                  <a16:creationId xmlns:a16="http://schemas.microsoft.com/office/drawing/2014/main" id="{F18E9550-E088-1045-CCDC-7E97E375DB51}"/>
                </a:ext>
              </a:extLst>
            </p:cNvPr>
            <p:cNvSpPr/>
            <p:nvPr/>
          </p:nvSpPr>
          <p:spPr>
            <a:xfrm>
              <a:off x="6980465" y="3645018"/>
              <a:ext cx="4743449" cy="3014827"/>
            </a:xfrm>
            <a:custGeom>
              <a:avLst/>
              <a:gdLst>
                <a:gd name="csX0" fmla="*/ 0 w 4743449"/>
                <a:gd name="csY0" fmla="*/ 0 h 3014827"/>
                <a:gd name="csX1" fmla="*/ 687800 w 4743449"/>
                <a:gd name="csY1" fmla="*/ 0 h 3014827"/>
                <a:gd name="csX2" fmla="*/ 1375600 w 4743449"/>
                <a:gd name="csY2" fmla="*/ 0 h 3014827"/>
                <a:gd name="csX3" fmla="*/ 1968531 w 4743449"/>
                <a:gd name="csY3" fmla="*/ 0 h 3014827"/>
                <a:gd name="csX4" fmla="*/ 2608897 w 4743449"/>
                <a:gd name="csY4" fmla="*/ 0 h 3014827"/>
                <a:gd name="csX5" fmla="*/ 3154394 w 4743449"/>
                <a:gd name="csY5" fmla="*/ 0 h 3014827"/>
                <a:gd name="csX6" fmla="*/ 3747325 w 4743449"/>
                <a:gd name="csY6" fmla="*/ 0 h 3014827"/>
                <a:gd name="csX7" fmla="*/ 4743449 w 4743449"/>
                <a:gd name="csY7" fmla="*/ 0 h 3014827"/>
                <a:gd name="csX8" fmla="*/ 4743449 w 4743449"/>
                <a:gd name="csY8" fmla="*/ 442175 h 3014827"/>
                <a:gd name="csX9" fmla="*/ 4743449 w 4743449"/>
                <a:gd name="csY9" fmla="*/ 854201 h 3014827"/>
                <a:gd name="csX10" fmla="*/ 4743449 w 4743449"/>
                <a:gd name="csY10" fmla="*/ 1296376 h 3014827"/>
                <a:gd name="csX11" fmla="*/ 4743449 w 4743449"/>
                <a:gd name="csY11" fmla="*/ 1768699 h 3014827"/>
                <a:gd name="csX12" fmla="*/ 4743449 w 4743449"/>
                <a:gd name="csY12" fmla="*/ 2271170 h 3014827"/>
                <a:gd name="csX13" fmla="*/ 4743449 w 4743449"/>
                <a:gd name="csY13" fmla="*/ 3014827 h 3014827"/>
                <a:gd name="csX14" fmla="*/ 4055649 w 4743449"/>
                <a:gd name="csY14" fmla="*/ 3014827 h 3014827"/>
                <a:gd name="csX15" fmla="*/ 3462718 w 4743449"/>
                <a:gd name="csY15" fmla="*/ 3014827 h 3014827"/>
                <a:gd name="csX16" fmla="*/ 2869787 w 4743449"/>
                <a:gd name="csY16" fmla="*/ 3014827 h 3014827"/>
                <a:gd name="csX17" fmla="*/ 2276856 w 4743449"/>
                <a:gd name="csY17" fmla="*/ 3014827 h 3014827"/>
                <a:gd name="csX18" fmla="*/ 1683924 w 4743449"/>
                <a:gd name="csY18" fmla="*/ 3014827 h 3014827"/>
                <a:gd name="csX19" fmla="*/ 1138428 w 4743449"/>
                <a:gd name="csY19" fmla="*/ 3014827 h 3014827"/>
                <a:gd name="csX20" fmla="*/ 0 w 4743449"/>
                <a:gd name="csY20" fmla="*/ 3014827 h 3014827"/>
                <a:gd name="csX21" fmla="*/ 0 w 4743449"/>
                <a:gd name="csY21" fmla="*/ 2512356 h 3014827"/>
                <a:gd name="csX22" fmla="*/ 0 w 4743449"/>
                <a:gd name="csY22" fmla="*/ 1979736 h 3014827"/>
                <a:gd name="csX23" fmla="*/ 0 w 4743449"/>
                <a:gd name="csY23" fmla="*/ 1447117 h 3014827"/>
                <a:gd name="csX24" fmla="*/ 0 w 4743449"/>
                <a:gd name="csY24" fmla="*/ 884349 h 3014827"/>
                <a:gd name="csX25" fmla="*/ 0 w 4743449"/>
                <a:gd name="csY25" fmla="*/ 0 h 3014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4743449" h="3014827" fill="none" extrusionOk="0">
                  <a:moveTo>
                    <a:pt x="0" y="0"/>
                  </a:moveTo>
                  <a:cubicBezTo>
                    <a:pt x="151320" y="-59194"/>
                    <a:pt x="433141" y="20950"/>
                    <a:pt x="687800" y="0"/>
                  </a:cubicBezTo>
                  <a:cubicBezTo>
                    <a:pt x="942459" y="-20950"/>
                    <a:pt x="1081780" y="69750"/>
                    <a:pt x="1375600" y="0"/>
                  </a:cubicBezTo>
                  <a:cubicBezTo>
                    <a:pt x="1669420" y="-69750"/>
                    <a:pt x="1784285" y="14766"/>
                    <a:pt x="1968531" y="0"/>
                  </a:cubicBezTo>
                  <a:cubicBezTo>
                    <a:pt x="2152777" y="-14766"/>
                    <a:pt x="2404339" y="10301"/>
                    <a:pt x="2608897" y="0"/>
                  </a:cubicBezTo>
                  <a:cubicBezTo>
                    <a:pt x="2813455" y="-10301"/>
                    <a:pt x="2915136" y="13223"/>
                    <a:pt x="3154394" y="0"/>
                  </a:cubicBezTo>
                  <a:cubicBezTo>
                    <a:pt x="3393652" y="-13223"/>
                    <a:pt x="3544358" y="4755"/>
                    <a:pt x="3747325" y="0"/>
                  </a:cubicBezTo>
                  <a:cubicBezTo>
                    <a:pt x="3950292" y="-4755"/>
                    <a:pt x="4520501" y="104352"/>
                    <a:pt x="4743449" y="0"/>
                  </a:cubicBezTo>
                  <a:cubicBezTo>
                    <a:pt x="4753795" y="168975"/>
                    <a:pt x="4701769" y="259535"/>
                    <a:pt x="4743449" y="442175"/>
                  </a:cubicBezTo>
                  <a:cubicBezTo>
                    <a:pt x="4785129" y="624816"/>
                    <a:pt x="4715572" y="696251"/>
                    <a:pt x="4743449" y="854201"/>
                  </a:cubicBezTo>
                  <a:cubicBezTo>
                    <a:pt x="4771326" y="1012151"/>
                    <a:pt x="4738397" y="1089044"/>
                    <a:pt x="4743449" y="1296376"/>
                  </a:cubicBezTo>
                  <a:cubicBezTo>
                    <a:pt x="4748501" y="1503709"/>
                    <a:pt x="4722791" y="1557914"/>
                    <a:pt x="4743449" y="1768699"/>
                  </a:cubicBezTo>
                  <a:cubicBezTo>
                    <a:pt x="4764107" y="1979484"/>
                    <a:pt x="4691616" y="2034887"/>
                    <a:pt x="4743449" y="2271170"/>
                  </a:cubicBezTo>
                  <a:cubicBezTo>
                    <a:pt x="4795282" y="2507453"/>
                    <a:pt x="4695704" y="2646468"/>
                    <a:pt x="4743449" y="3014827"/>
                  </a:cubicBezTo>
                  <a:cubicBezTo>
                    <a:pt x="4496824" y="3018468"/>
                    <a:pt x="4242137" y="2957230"/>
                    <a:pt x="4055649" y="3014827"/>
                  </a:cubicBezTo>
                  <a:cubicBezTo>
                    <a:pt x="3869161" y="3072424"/>
                    <a:pt x="3716864" y="3000183"/>
                    <a:pt x="3462718" y="3014827"/>
                  </a:cubicBezTo>
                  <a:cubicBezTo>
                    <a:pt x="3208572" y="3029471"/>
                    <a:pt x="3128326" y="3013216"/>
                    <a:pt x="2869787" y="3014827"/>
                  </a:cubicBezTo>
                  <a:cubicBezTo>
                    <a:pt x="2611248" y="3016438"/>
                    <a:pt x="2506147" y="3000498"/>
                    <a:pt x="2276856" y="3014827"/>
                  </a:cubicBezTo>
                  <a:cubicBezTo>
                    <a:pt x="2047565" y="3029156"/>
                    <a:pt x="1958073" y="2957758"/>
                    <a:pt x="1683924" y="3014827"/>
                  </a:cubicBezTo>
                  <a:cubicBezTo>
                    <a:pt x="1409775" y="3071896"/>
                    <a:pt x="1251620" y="2964531"/>
                    <a:pt x="1138428" y="3014827"/>
                  </a:cubicBezTo>
                  <a:cubicBezTo>
                    <a:pt x="1025236" y="3065123"/>
                    <a:pt x="512079" y="2907080"/>
                    <a:pt x="0" y="3014827"/>
                  </a:cubicBezTo>
                  <a:cubicBezTo>
                    <a:pt x="-14603" y="2889305"/>
                    <a:pt x="40739" y="2730853"/>
                    <a:pt x="0" y="2512356"/>
                  </a:cubicBezTo>
                  <a:cubicBezTo>
                    <a:pt x="-40739" y="2293859"/>
                    <a:pt x="46862" y="2158099"/>
                    <a:pt x="0" y="1979736"/>
                  </a:cubicBezTo>
                  <a:cubicBezTo>
                    <a:pt x="-46862" y="1801373"/>
                    <a:pt x="42253" y="1555811"/>
                    <a:pt x="0" y="1447117"/>
                  </a:cubicBezTo>
                  <a:cubicBezTo>
                    <a:pt x="-42253" y="1338423"/>
                    <a:pt x="50906" y="1125470"/>
                    <a:pt x="0" y="884349"/>
                  </a:cubicBezTo>
                  <a:cubicBezTo>
                    <a:pt x="-50906" y="643228"/>
                    <a:pt x="63164" y="242238"/>
                    <a:pt x="0" y="0"/>
                  </a:cubicBezTo>
                  <a:close/>
                </a:path>
                <a:path w="4743449" h="3014827" stroke="0" extrusionOk="0">
                  <a:moveTo>
                    <a:pt x="0" y="0"/>
                  </a:moveTo>
                  <a:cubicBezTo>
                    <a:pt x="189382" y="-60460"/>
                    <a:pt x="282922" y="47773"/>
                    <a:pt x="545497" y="0"/>
                  </a:cubicBezTo>
                  <a:cubicBezTo>
                    <a:pt x="808072" y="-47773"/>
                    <a:pt x="897222" y="7576"/>
                    <a:pt x="996124" y="0"/>
                  </a:cubicBezTo>
                  <a:cubicBezTo>
                    <a:pt x="1095026" y="-7576"/>
                    <a:pt x="1417886" y="7133"/>
                    <a:pt x="1683924" y="0"/>
                  </a:cubicBezTo>
                  <a:cubicBezTo>
                    <a:pt x="1949962" y="-7133"/>
                    <a:pt x="2100996" y="19892"/>
                    <a:pt x="2229421" y="0"/>
                  </a:cubicBezTo>
                  <a:cubicBezTo>
                    <a:pt x="2357846" y="-19892"/>
                    <a:pt x="2539415" y="18008"/>
                    <a:pt x="2774918" y="0"/>
                  </a:cubicBezTo>
                  <a:cubicBezTo>
                    <a:pt x="3010421" y="-18008"/>
                    <a:pt x="3217561" y="3271"/>
                    <a:pt x="3462718" y="0"/>
                  </a:cubicBezTo>
                  <a:cubicBezTo>
                    <a:pt x="3707875" y="-3271"/>
                    <a:pt x="3727244" y="31236"/>
                    <a:pt x="3960780" y="0"/>
                  </a:cubicBezTo>
                  <a:cubicBezTo>
                    <a:pt x="4194316" y="-31236"/>
                    <a:pt x="4436363" y="85800"/>
                    <a:pt x="4743449" y="0"/>
                  </a:cubicBezTo>
                  <a:cubicBezTo>
                    <a:pt x="4777331" y="123830"/>
                    <a:pt x="4733864" y="293324"/>
                    <a:pt x="4743449" y="562768"/>
                  </a:cubicBezTo>
                  <a:cubicBezTo>
                    <a:pt x="4753034" y="832212"/>
                    <a:pt x="4734482" y="915882"/>
                    <a:pt x="4743449" y="1004942"/>
                  </a:cubicBezTo>
                  <a:cubicBezTo>
                    <a:pt x="4752416" y="1094002"/>
                    <a:pt x="4723189" y="1296778"/>
                    <a:pt x="4743449" y="1507414"/>
                  </a:cubicBezTo>
                  <a:cubicBezTo>
                    <a:pt x="4763709" y="1718050"/>
                    <a:pt x="4738588" y="1912380"/>
                    <a:pt x="4743449" y="2040033"/>
                  </a:cubicBezTo>
                  <a:cubicBezTo>
                    <a:pt x="4748310" y="2167686"/>
                    <a:pt x="4742089" y="2294110"/>
                    <a:pt x="4743449" y="2452059"/>
                  </a:cubicBezTo>
                  <a:cubicBezTo>
                    <a:pt x="4744809" y="2610008"/>
                    <a:pt x="4700276" y="2893825"/>
                    <a:pt x="4743449" y="3014827"/>
                  </a:cubicBezTo>
                  <a:cubicBezTo>
                    <a:pt x="4552639" y="3067766"/>
                    <a:pt x="4334937" y="2992771"/>
                    <a:pt x="4150518" y="3014827"/>
                  </a:cubicBezTo>
                  <a:cubicBezTo>
                    <a:pt x="3966099" y="3036883"/>
                    <a:pt x="3744781" y="2947480"/>
                    <a:pt x="3557587" y="3014827"/>
                  </a:cubicBezTo>
                  <a:cubicBezTo>
                    <a:pt x="3370393" y="3082174"/>
                    <a:pt x="3034794" y="2951771"/>
                    <a:pt x="2869787" y="3014827"/>
                  </a:cubicBezTo>
                  <a:cubicBezTo>
                    <a:pt x="2704780" y="3077883"/>
                    <a:pt x="2445649" y="2980097"/>
                    <a:pt x="2276856" y="3014827"/>
                  </a:cubicBezTo>
                  <a:cubicBezTo>
                    <a:pt x="2108063" y="3049557"/>
                    <a:pt x="1968074" y="2993354"/>
                    <a:pt x="1826228" y="3014827"/>
                  </a:cubicBezTo>
                  <a:cubicBezTo>
                    <a:pt x="1684382" y="3036300"/>
                    <a:pt x="1460165" y="3004360"/>
                    <a:pt x="1328166" y="3014827"/>
                  </a:cubicBezTo>
                  <a:cubicBezTo>
                    <a:pt x="1196167" y="3025294"/>
                    <a:pt x="815369" y="2987603"/>
                    <a:pt x="640366" y="3014827"/>
                  </a:cubicBezTo>
                  <a:cubicBezTo>
                    <a:pt x="465363" y="3042051"/>
                    <a:pt x="269152" y="3009508"/>
                    <a:pt x="0" y="3014827"/>
                  </a:cubicBezTo>
                  <a:cubicBezTo>
                    <a:pt x="-6546" y="2827245"/>
                    <a:pt x="16561" y="2666776"/>
                    <a:pt x="0" y="2572652"/>
                  </a:cubicBezTo>
                  <a:cubicBezTo>
                    <a:pt x="-16561" y="2478528"/>
                    <a:pt x="52141" y="2303221"/>
                    <a:pt x="0" y="2100329"/>
                  </a:cubicBezTo>
                  <a:cubicBezTo>
                    <a:pt x="-52141" y="1897437"/>
                    <a:pt x="23084" y="1816886"/>
                    <a:pt x="0" y="1688303"/>
                  </a:cubicBezTo>
                  <a:cubicBezTo>
                    <a:pt x="-23084" y="1559720"/>
                    <a:pt x="9857" y="1396849"/>
                    <a:pt x="0" y="1276277"/>
                  </a:cubicBezTo>
                  <a:cubicBezTo>
                    <a:pt x="-9857" y="1155705"/>
                    <a:pt x="8577" y="909937"/>
                    <a:pt x="0" y="743657"/>
                  </a:cubicBezTo>
                  <a:cubicBezTo>
                    <a:pt x="-8577" y="577377"/>
                    <a:pt x="17565" y="211479"/>
                    <a:pt x="0" y="0"/>
                  </a:cubicBezTo>
                  <a:close/>
                </a:path>
              </a:pathLst>
            </a:custGeom>
            <a:solidFill>
              <a:schemeClr val="bg1"/>
            </a:solidFill>
            <a:ln w="28575">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79C2A00-4EF5-4A82-1119-6E5E81C26793}"/>
                </a:ext>
              </a:extLst>
            </p:cNvPr>
            <p:cNvSpPr txBox="1"/>
            <p:nvPr/>
          </p:nvSpPr>
          <p:spPr>
            <a:xfrm>
              <a:off x="7388678" y="3855501"/>
              <a:ext cx="3927021" cy="2677656"/>
            </a:xfrm>
            <a:prstGeom prst="rect">
              <a:avLst/>
            </a:prstGeom>
            <a:noFill/>
          </p:spPr>
          <p:txBody>
            <a:bodyPr wrap="square" rtlCol="0">
              <a:spAutoFit/>
            </a:bodyPr>
            <a:lstStyle/>
            <a:p>
              <a:r>
                <a:rPr lang="en-US" sz="2400" dirty="0">
                  <a:latin typeface="Palatino" pitchFamily="2" charset="77"/>
                  <a:ea typeface="Palatino" pitchFamily="2" charset="77"/>
                </a:rPr>
                <a:t>This is not enough to break all symmetries of the problem, but if we also force the edges of 0 to be sorted...</a:t>
              </a:r>
            </a:p>
            <a:p>
              <a:endParaRPr lang="en-US" sz="2400" dirty="0">
                <a:latin typeface="Palatino" pitchFamily="2" charset="77"/>
                <a:ea typeface="Palatino" pitchFamily="2" charset="77"/>
              </a:endParaRPr>
            </a:p>
            <a:p>
              <a:r>
                <a:rPr lang="en-US" sz="2400" b="1" dirty="0">
                  <a:latin typeface="Palatino" pitchFamily="2" charset="77"/>
                  <a:ea typeface="Palatino" pitchFamily="2" charset="77"/>
                </a:rPr>
                <a:t>Then solution is unique!</a:t>
              </a:r>
            </a:p>
          </p:txBody>
        </p:sp>
      </p:grpSp>
    </p:spTree>
    <p:extLst>
      <p:ext uri="{BB962C8B-B14F-4D97-AF65-F5344CB8AC3E}">
        <p14:creationId xmlns:p14="http://schemas.microsoft.com/office/powerpoint/2010/main" val="10077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E734D-2A77-4FE2-7F89-CCDAC42C883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9D5FD5E-D692-F6D7-9D66-FCE1CBCE4151}"/>
              </a:ext>
            </a:extLst>
          </p:cNvPr>
          <p:cNvSpPr/>
          <p:nvPr/>
        </p:nvSpPr>
        <p:spPr>
          <a:xfrm>
            <a:off x="495946" y="198155"/>
            <a:ext cx="11406752" cy="84663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Palatino" pitchFamily="2" charset="77"/>
                <a:ea typeface="Palatino" pitchFamily="2" charset="77"/>
              </a:rPr>
              <a:t>Mantel’s problem &amp; Symmetry Breaking</a:t>
            </a:r>
          </a:p>
        </p:txBody>
      </p:sp>
      <p:pic>
        <p:nvPicPr>
          <p:cNvPr id="6" name="Picture 5">
            <a:extLst>
              <a:ext uri="{FF2B5EF4-FFF2-40B4-BE49-F238E27FC236}">
                <a16:creationId xmlns:a16="http://schemas.microsoft.com/office/drawing/2014/main" id="{17EE2D94-BD6C-775B-BF8B-A8D65325E0F6}"/>
              </a:ext>
            </a:extLst>
          </p:cNvPr>
          <p:cNvPicPr>
            <a:picLocks noChangeAspect="1"/>
          </p:cNvPicPr>
          <p:nvPr/>
        </p:nvPicPr>
        <p:blipFill>
          <a:blip r:embed="rId3"/>
          <a:stretch>
            <a:fillRect/>
          </a:stretch>
        </p:blipFill>
        <p:spPr>
          <a:xfrm>
            <a:off x="2074333" y="1520209"/>
            <a:ext cx="7772400" cy="4833582"/>
          </a:xfrm>
          <a:prstGeom prst="rect">
            <a:avLst/>
          </a:prstGeom>
        </p:spPr>
      </p:pic>
    </p:spTree>
    <p:extLst>
      <p:ext uri="{BB962C8B-B14F-4D97-AF65-F5344CB8AC3E}">
        <p14:creationId xmlns:p14="http://schemas.microsoft.com/office/powerpoint/2010/main" val="13750525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1C339-139C-E12A-B548-9E8EA6EC8B4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B9327FB-0B81-5E28-C6AA-73D4CCB104DB}"/>
              </a:ext>
            </a:extLst>
          </p:cNvPr>
          <p:cNvSpPr/>
          <p:nvPr/>
        </p:nvSpPr>
        <p:spPr>
          <a:xfrm>
            <a:off x="495946" y="1110107"/>
            <a:ext cx="11406752" cy="846636"/>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Palatino" pitchFamily="2" charset="77"/>
                <a:ea typeface="Palatino" pitchFamily="2" charset="77"/>
              </a:rPr>
              <a:t>For every subgroup </a:t>
            </a:r>
            <a:r>
              <a:rPr lang="en-US" sz="2800" b="1" dirty="0">
                <a:solidFill>
                  <a:schemeClr val="tx1"/>
                </a:solidFill>
                <a:latin typeface="Palatino" pitchFamily="2" charset="77"/>
                <a:ea typeface="Palatino" pitchFamily="2" charset="77"/>
              </a:rPr>
              <a:t>H</a:t>
            </a:r>
            <a:r>
              <a:rPr lang="en-US" sz="2800" dirty="0">
                <a:solidFill>
                  <a:schemeClr val="tx1"/>
                </a:solidFill>
                <a:latin typeface="Palatino" pitchFamily="2" charset="77"/>
                <a:ea typeface="Palatino" pitchFamily="2" charset="77"/>
              </a:rPr>
              <a:t> of a finite group </a:t>
            </a:r>
            <a:r>
              <a:rPr lang="en-US" sz="2800" b="1" dirty="0">
                <a:solidFill>
                  <a:schemeClr val="tx1"/>
                </a:solidFill>
                <a:latin typeface="Palatino" pitchFamily="2" charset="77"/>
                <a:ea typeface="Palatino" pitchFamily="2" charset="77"/>
              </a:rPr>
              <a:t>G</a:t>
            </a:r>
            <a:r>
              <a:rPr lang="en-US" sz="2800" dirty="0">
                <a:solidFill>
                  <a:schemeClr val="tx1"/>
                </a:solidFill>
                <a:latin typeface="Palatino" pitchFamily="2" charset="77"/>
                <a:ea typeface="Palatino" pitchFamily="2" charset="77"/>
              </a:rPr>
              <a:t>,</a:t>
            </a:r>
            <a:r>
              <a:rPr lang="en-US" sz="2800" b="1" dirty="0">
                <a:solidFill>
                  <a:schemeClr val="tx1"/>
                </a:solidFill>
                <a:latin typeface="Palatino" pitchFamily="2" charset="77"/>
                <a:ea typeface="Palatino" pitchFamily="2" charset="77"/>
              </a:rPr>
              <a:t> |H| </a:t>
            </a:r>
            <a:r>
              <a:rPr lang="en-US" sz="2800" dirty="0">
                <a:solidFill>
                  <a:schemeClr val="tx1"/>
                </a:solidFill>
                <a:latin typeface="Palatino" pitchFamily="2" charset="77"/>
                <a:ea typeface="Palatino" pitchFamily="2" charset="77"/>
              </a:rPr>
              <a:t>divides </a:t>
            </a:r>
            <a:r>
              <a:rPr lang="en-US" sz="2800" b="1" dirty="0">
                <a:solidFill>
                  <a:schemeClr val="tx1"/>
                </a:solidFill>
                <a:latin typeface="Palatino" pitchFamily="2" charset="77"/>
                <a:ea typeface="Palatino" pitchFamily="2" charset="77"/>
              </a:rPr>
              <a:t>|G|</a:t>
            </a:r>
            <a:r>
              <a:rPr lang="en-US" sz="2800" dirty="0">
                <a:solidFill>
                  <a:schemeClr val="tx1"/>
                </a:solidFill>
                <a:latin typeface="Palatino" pitchFamily="2" charset="77"/>
                <a:ea typeface="Palatino" pitchFamily="2" charset="77"/>
              </a:rPr>
              <a:t> </a:t>
            </a:r>
          </a:p>
        </p:txBody>
      </p:sp>
      <p:sp>
        <p:nvSpPr>
          <p:cNvPr id="9" name="Rectangle 8">
            <a:extLst>
              <a:ext uri="{FF2B5EF4-FFF2-40B4-BE49-F238E27FC236}">
                <a16:creationId xmlns:a16="http://schemas.microsoft.com/office/drawing/2014/main" id="{9E02628C-BA26-CB37-0D6A-78B037B417DD}"/>
              </a:ext>
            </a:extLst>
          </p:cNvPr>
          <p:cNvSpPr/>
          <p:nvPr/>
        </p:nvSpPr>
        <p:spPr>
          <a:xfrm>
            <a:off x="495946" y="263471"/>
            <a:ext cx="11406752" cy="84663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Palatino" pitchFamily="2" charset="77"/>
                <a:ea typeface="Palatino" pitchFamily="2" charset="77"/>
              </a:rPr>
              <a:t>Lagrange’s theorem</a:t>
            </a:r>
          </a:p>
        </p:txBody>
      </p:sp>
      <p:sp>
        <p:nvSpPr>
          <p:cNvPr id="3" name="TextBox 2">
            <a:extLst>
              <a:ext uri="{FF2B5EF4-FFF2-40B4-BE49-F238E27FC236}">
                <a16:creationId xmlns:a16="http://schemas.microsoft.com/office/drawing/2014/main" id="{14296DA8-7C8B-DBE9-220F-A1A3610BC5D6}"/>
              </a:ext>
            </a:extLst>
          </p:cNvPr>
          <p:cNvSpPr txBox="1"/>
          <p:nvPr/>
        </p:nvSpPr>
        <p:spPr>
          <a:xfrm>
            <a:off x="495946" y="2473378"/>
            <a:ext cx="11406752" cy="1200329"/>
          </a:xfrm>
          <a:prstGeom prst="rect">
            <a:avLst/>
          </a:prstGeom>
          <a:noFill/>
        </p:spPr>
        <p:txBody>
          <a:bodyPr wrap="square" rtlCol="0">
            <a:spAutoFit/>
          </a:bodyPr>
          <a:lstStyle/>
          <a:p>
            <a:r>
              <a:rPr lang="en-US" sz="2400" dirty="0">
                <a:latin typeface="Palatino" pitchFamily="2" charset="77"/>
                <a:ea typeface="Palatino" pitchFamily="2" charset="77"/>
              </a:rPr>
              <a:t>We encode, given (</a:t>
            </a:r>
            <a:r>
              <a:rPr lang="en-US" sz="2400" i="1" dirty="0">
                <a:latin typeface="Palatino" pitchFamily="2" charset="77"/>
                <a:ea typeface="Palatino" pitchFamily="2" charset="77"/>
              </a:rPr>
              <a:t>n, k</a:t>
            </a:r>
            <a:r>
              <a:rPr lang="en-US" sz="2400" dirty="0">
                <a:latin typeface="Palatino" pitchFamily="2" charset="77"/>
                <a:ea typeface="Palatino" pitchFamily="2" charset="77"/>
              </a:rPr>
              <a:t>), the existence of a group of size </a:t>
            </a:r>
            <a:r>
              <a:rPr lang="en-US" sz="2400" i="1" dirty="0">
                <a:latin typeface="Palatino" pitchFamily="2" charset="77"/>
                <a:ea typeface="Palatino" pitchFamily="2" charset="77"/>
              </a:rPr>
              <a:t>n</a:t>
            </a:r>
            <a:r>
              <a:rPr lang="en-US" sz="2400" dirty="0">
                <a:latin typeface="Palatino" pitchFamily="2" charset="77"/>
                <a:ea typeface="Palatino" pitchFamily="2" charset="77"/>
              </a:rPr>
              <a:t> with a subgroup of size </a:t>
            </a:r>
            <a:r>
              <a:rPr lang="en-US" sz="2400" i="1" dirty="0">
                <a:latin typeface="Palatino" pitchFamily="2" charset="77"/>
                <a:ea typeface="Palatino" pitchFamily="2" charset="77"/>
              </a:rPr>
              <a:t>k.</a:t>
            </a:r>
          </a:p>
          <a:p>
            <a:endParaRPr lang="en-US" sz="2400" i="1" dirty="0">
              <a:latin typeface="Palatino" pitchFamily="2" charset="77"/>
              <a:ea typeface="Palatino" pitchFamily="2" charset="77"/>
            </a:endParaRPr>
          </a:p>
          <a:p>
            <a:r>
              <a:rPr lang="en-US" sz="2400" i="1" dirty="0">
                <a:latin typeface="Palatino" pitchFamily="2" charset="77"/>
                <a:ea typeface="Palatino" pitchFamily="2" charset="77"/>
              </a:rPr>
              <a:t>E.g., (8, 1), (8, 2), (8, 4), </a:t>
            </a:r>
            <a:r>
              <a:rPr lang="en-US" sz="2400" dirty="0">
                <a:latin typeface="Palatino" pitchFamily="2" charset="77"/>
                <a:ea typeface="Palatino" pitchFamily="2" charset="77"/>
              </a:rPr>
              <a:t>and </a:t>
            </a:r>
            <a:r>
              <a:rPr lang="en-US" sz="2400" i="1" dirty="0">
                <a:latin typeface="Palatino" pitchFamily="2" charset="77"/>
                <a:ea typeface="Palatino" pitchFamily="2" charset="77"/>
              </a:rPr>
              <a:t>(8, 8)</a:t>
            </a:r>
            <a:r>
              <a:rPr lang="en-US" sz="2400" dirty="0">
                <a:latin typeface="Palatino" pitchFamily="2" charset="77"/>
                <a:ea typeface="Palatino" pitchFamily="2" charset="77"/>
              </a:rPr>
              <a:t> are SAT, the other (</a:t>
            </a:r>
            <a:r>
              <a:rPr lang="en-US" sz="2400" i="1" dirty="0">
                <a:latin typeface="Palatino" pitchFamily="2" charset="77"/>
                <a:ea typeface="Palatino" pitchFamily="2" charset="77"/>
              </a:rPr>
              <a:t>8, k</a:t>
            </a:r>
            <a:r>
              <a:rPr lang="en-US" sz="2400" dirty="0">
                <a:latin typeface="Palatino" pitchFamily="2" charset="77"/>
                <a:ea typeface="Palatino" pitchFamily="2" charset="77"/>
              </a:rPr>
              <a:t>) cases are UNSAT.</a:t>
            </a:r>
          </a:p>
        </p:txBody>
      </p:sp>
    </p:spTree>
    <p:extLst>
      <p:ext uri="{BB962C8B-B14F-4D97-AF65-F5344CB8AC3E}">
        <p14:creationId xmlns:p14="http://schemas.microsoft.com/office/powerpoint/2010/main" val="10181651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05E4751-B101-9E91-E21C-F9BD7B206743}"/>
              </a:ext>
            </a:extLst>
          </p:cNvPr>
          <p:cNvSpPr/>
          <p:nvPr/>
        </p:nvSpPr>
        <p:spPr>
          <a:xfrm>
            <a:off x="495946" y="1110107"/>
            <a:ext cx="11406752" cy="846636"/>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Palatino" pitchFamily="2" charset="77"/>
                <a:ea typeface="Palatino" pitchFamily="2" charset="77"/>
              </a:rPr>
              <a:t>For every subgroup </a:t>
            </a:r>
            <a:r>
              <a:rPr lang="en-US" sz="2800" b="1" dirty="0">
                <a:solidFill>
                  <a:schemeClr val="tx1"/>
                </a:solidFill>
                <a:latin typeface="Palatino" pitchFamily="2" charset="77"/>
                <a:ea typeface="Palatino" pitchFamily="2" charset="77"/>
              </a:rPr>
              <a:t>H</a:t>
            </a:r>
            <a:r>
              <a:rPr lang="en-US" sz="2800" dirty="0">
                <a:solidFill>
                  <a:schemeClr val="tx1"/>
                </a:solidFill>
                <a:latin typeface="Palatino" pitchFamily="2" charset="77"/>
                <a:ea typeface="Palatino" pitchFamily="2" charset="77"/>
              </a:rPr>
              <a:t> of a finite group </a:t>
            </a:r>
            <a:r>
              <a:rPr lang="en-US" sz="2800" b="1" dirty="0">
                <a:solidFill>
                  <a:schemeClr val="tx1"/>
                </a:solidFill>
                <a:latin typeface="Palatino" pitchFamily="2" charset="77"/>
                <a:ea typeface="Palatino" pitchFamily="2" charset="77"/>
              </a:rPr>
              <a:t>G</a:t>
            </a:r>
            <a:r>
              <a:rPr lang="en-US" sz="2800" dirty="0">
                <a:solidFill>
                  <a:schemeClr val="tx1"/>
                </a:solidFill>
                <a:latin typeface="Palatino" pitchFamily="2" charset="77"/>
                <a:ea typeface="Palatino" pitchFamily="2" charset="77"/>
              </a:rPr>
              <a:t>,</a:t>
            </a:r>
            <a:r>
              <a:rPr lang="en-US" sz="2800" b="1" dirty="0">
                <a:solidFill>
                  <a:schemeClr val="tx1"/>
                </a:solidFill>
                <a:latin typeface="Palatino" pitchFamily="2" charset="77"/>
                <a:ea typeface="Palatino" pitchFamily="2" charset="77"/>
              </a:rPr>
              <a:t> |H| </a:t>
            </a:r>
            <a:r>
              <a:rPr lang="en-US" sz="2800" dirty="0">
                <a:solidFill>
                  <a:schemeClr val="tx1"/>
                </a:solidFill>
                <a:latin typeface="Palatino" pitchFamily="2" charset="77"/>
                <a:ea typeface="Palatino" pitchFamily="2" charset="77"/>
              </a:rPr>
              <a:t>divides </a:t>
            </a:r>
            <a:r>
              <a:rPr lang="en-US" sz="2800" b="1" dirty="0">
                <a:solidFill>
                  <a:schemeClr val="tx1"/>
                </a:solidFill>
                <a:latin typeface="Palatino" pitchFamily="2" charset="77"/>
                <a:ea typeface="Palatino" pitchFamily="2" charset="77"/>
              </a:rPr>
              <a:t>|G|</a:t>
            </a:r>
            <a:r>
              <a:rPr lang="en-US" sz="2800" dirty="0">
                <a:solidFill>
                  <a:schemeClr val="tx1"/>
                </a:solidFill>
                <a:latin typeface="Palatino" pitchFamily="2" charset="77"/>
                <a:ea typeface="Palatino" pitchFamily="2" charset="77"/>
              </a:rPr>
              <a:t> </a:t>
            </a:r>
          </a:p>
        </p:txBody>
      </p:sp>
      <p:sp>
        <p:nvSpPr>
          <p:cNvPr id="9" name="Rectangle 8">
            <a:extLst>
              <a:ext uri="{FF2B5EF4-FFF2-40B4-BE49-F238E27FC236}">
                <a16:creationId xmlns:a16="http://schemas.microsoft.com/office/drawing/2014/main" id="{2CA64A16-5667-798A-02E9-933BC5DB0CB6}"/>
              </a:ext>
            </a:extLst>
          </p:cNvPr>
          <p:cNvSpPr/>
          <p:nvPr/>
        </p:nvSpPr>
        <p:spPr>
          <a:xfrm>
            <a:off x="495946" y="263471"/>
            <a:ext cx="11406752" cy="84663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Palatino" pitchFamily="2" charset="77"/>
                <a:ea typeface="Palatino" pitchFamily="2" charset="77"/>
              </a:rPr>
              <a:t>Lagrange’s theorem</a:t>
            </a:r>
          </a:p>
        </p:txBody>
      </p:sp>
      <p:pic>
        <p:nvPicPr>
          <p:cNvPr id="5" name="Picture 4">
            <a:extLst>
              <a:ext uri="{FF2B5EF4-FFF2-40B4-BE49-F238E27FC236}">
                <a16:creationId xmlns:a16="http://schemas.microsoft.com/office/drawing/2014/main" id="{D88E7E9C-E243-ADA4-C814-B54053DCCE06}"/>
              </a:ext>
            </a:extLst>
          </p:cNvPr>
          <p:cNvPicPr>
            <a:picLocks noChangeAspect="1"/>
          </p:cNvPicPr>
          <p:nvPr/>
        </p:nvPicPr>
        <p:blipFill>
          <a:blip r:embed="rId3"/>
          <a:stretch>
            <a:fillRect/>
          </a:stretch>
        </p:blipFill>
        <p:spPr>
          <a:xfrm>
            <a:off x="1660256" y="1533425"/>
            <a:ext cx="8871488" cy="5590998"/>
          </a:xfrm>
          <a:prstGeom prst="rect">
            <a:avLst/>
          </a:prstGeom>
        </p:spPr>
      </p:pic>
    </p:spTree>
    <p:extLst>
      <p:ext uri="{BB962C8B-B14F-4D97-AF65-F5344CB8AC3E}">
        <p14:creationId xmlns:p14="http://schemas.microsoft.com/office/powerpoint/2010/main" val="1845938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97AAB-038E-F9FA-1938-AB46BD0AE91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4A81C1A-1E4B-A8B8-CF47-5659DE16F07D}"/>
              </a:ext>
            </a:extLst>
          </p:cNvPr>
          <p:cNvSpPr/>
          <p:nvPr/>
        </p:nvSpPr>
        <p:spPr>
          <a:xfrm>
            <a:off x="495946" y="1110107"/>
            <a:ext cx="11406752" cy="846636"/>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Palatino" pitchFamily="2" charset="77"/>
                <a:ea typeface="Palatino" pitchFamily="2" charset="77"/>
              </a:rPr>
              <a:t>For every subgroup </a:t>
            </a:r>
            <a:r>
              <a:rPr lang="en-US" sz="2800" b="1" dirty="0">
                <a:solidFill>
                  <a:schemeClr val="tx1"/>
                </a:solidFill>
                <a:latin typeface="Palatino" pitchFamily="2" charset="77"/>
                <a:ea typeface="Palatino" pitchFamily="2" charset="77"/>
              </a:rPr>
              <a:t>H</a:t>
            </a:r>
            <a:r>
              <a:rPr lang="en-US" sz="2800" dirty="0">
                <a:solidFill>
                  <a:schemeClr val="tx1"/>
                </a:solidFill>
                <a:latin typeface="Palatino" pitchFamily="2" charset="77"/>
                <a:ea typeface="Palatino" pitchFamily="2" charset="77"/>
              </a:rPr>
              <a:t> of a finite group </a:t>
            </a:r>
            <a:r>
              <a:rPr lang="en-US" sz="2800" b="1" dirty="0">
                <a:solidFill>
                  <a:schemeClr val="tx1"/>
                </a:solidFill>
                <a:latin typeface="Palatino" pitchFamily="2" charset="77"/>
                <a:ea typeface="Palatino" pitchFamily="2" charset="77"/>
              </a:rPr>
              <a:t>G</a:t>
            </a:r>
            <a:r>
              <a:rPr lang="en-US" sz="2800" dirty="0">
                <a:solidFill>
                  <a:schemeClr val="tx1"/>
                </a:solidFill>
                <a:latin typeface="Palatino" pitchFamily="2" charset="77"/>
                <a:ea typeface="Palatino" pitchFamily="2" charset="77"/>
              </a:rPr>
              <a:t>,</a:t>
            </a:r>
            <a:r>
              <a:rPr lang="en-US" sz="2800" b="1" dirty="0">
                <a:solidFill>
                  <a:schemeClr val="tx1"/>
                </a:solidFill>
                <a:latin typeface="Palatino" pitchFamily="2" charset="77"/>
                <a:ea typeface="Palatino" pitchFamily="2" charset="77"/>
              </a:rPr>
              <a:t> |H| </a:t>
            </a:r>
            <a:r>
              <a:rPr lang="en-US" sz="2800" dirty="0">
                <a:solidFill>
                  <a:schemeClr val="tx1"/>
                </a:solidFill>
                <a:latin typeface="Palatino" pitchFamily="2" charset="77"/>
                <a:ea typeface="Palatino" pitchFamily="2" charset="77"/>
              </a:rPr>
              <a:t>divides </a:t>
            </a:r>
            <a:r>
              <a:rPr lang="en-US" sz="2800" b="1" dirty="0">
                <a:solidFill>
                  <a:schemeClr val="tx1"/>
                </a:solidFill>
                <a:latin typeface="Palatino" pitchFamily="2" charset="77"/>
                <a:ea typeface="Palatino" pitchFamily="2" charset="77"/>
              </a:rPr>
              <a:t>|G|</a:t>
            </a:r>
            <a:r>
              <a:rPr lang="en-US" sz="2800" dirty="0">
                <a:solidFill>
                  <a:schemeClr val="tx1"/>
                </a:solidFill>
                <a:latin typeface="Palatino" pitchFamily="2" charset="77"/>
                <a:ea typeface="Palatino" pitchFamily="2" charset="77"/>
              </a:rPr>
              <a:t> </a:t>
            </a:r>
          </a:p>
        </p:txBody>
      </p:sp>
      <p:sp>
        <p:nvSpPr>
          <p:cNvPr id="9" name="Rectangle 8">
            <a:extLst>
              <a:ext uri="{FF2B5EF4-FFF2-40B4-BE49-F238E27FC236}">
                <a16:creationId xmlns:a16="http://schemas.microsoft.com/office/drawing/2014/main" id="{8F28C3A5-7BC5-5CA6-FA06-98A5E4BEBAAF}"/>
              </a:ext>
            </a:extLst>
          </p:cNvPr>
          <p:cNvSpPr/>
          <p:nvPr/>
        </p:nvSpPr>
        <p:spPr>
          <a:xfrm>
            <a:off x="495946" y="263471"/>
            <a:ext cx="11406752" cy="84663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Palatino" pitchFamily="2" charset="77"/>
                <a:ea typeface="Palatino" pitchFamily="2" charset="77"/>
              </a:rPr>
              <a:t>Lagrange’s theorem</a:t>
            </a:r>
          </a:p>
        </p:txBody>
      </p:sp>
      <p:pic>
        <p:nvPicPr>
          <p:cNvPr id="6" name="Picture 5">
            <a:extLst>
              <a:ext uri="{FF2B5EF4-FFF2-40B4-BE49-F238E27FC236}">
                <a16:creationId xmlns:a16="http://schemas.microsoft.com/office/drawing/2014/main" id="{C6BA9B69-AAB0-E64E-AB1A-5D3EB9963432}"/>
              </a:ext>
            </a:extLst>
          </p:cNvPr>
          <p:cNvPicPr>
            <a:picLocks noChangeAspect="1"/>
          </p:cNvPicPr>
          <p:nvPr/>
        </p:nvPicPr>
        <p:blipFill>
          <a:blip r:embed="rId2"/>
          <a:stretch>
            <a:fillRect/>
          </a:stretch>
        </p:blipFill>
        <p:spPr>
          <a:xfrm>
            <a:off x="1350289" y="1718692"/>
            <a:ext cx="9715501" cy="5280929"/>
          </a:xfrm>
          <a:prstGeom prst="rect">
            <a:avLst/>
          </a:prstGeom>
        </p:spPr>
      </p:pic>
    </p:spTree>
    <p:extLst>
      <p:ext uri="{BB962C8B-B14F-4D97-AF65-F5344CB8AC3E}">
        <p14:creationId xmlns:p14="http://schemas.microsoft.com/office/powerpoint/2010/main" val="16692714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CFB3B-0726-72F1-E97A-15B70A1AF64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1AC651-645B-572B-9BC1-4903BF70B0F5}"/>
              </a:ext>
            </a:extLst>
          </p:cNvPr>
          <p:cNvSpPr/>
          <p:nvPr/>
        </p:nvSpPr>
        <p:spPr>
          <a:xfrm>
            <a:off x="495946" y="1110107"/>
            <a:ext cx="11406752" cy="846636"/>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Palatino" pitchFamily="2" charset="77"/>
                <a:ea typeface="Palatino" pitchFamily="2" charset="77"/>
              </a:rPr>
              <a:t>For every subgroup </a:t>
            </a:r>
            <a:r>
              <a:rPr lang="en-US" sz="2800" b="1" dirty="0">
                <a:solidFill>
                  <a:schemeClr val="tx1"/>
                </a:solidFill>
                <a:latin typeface="Palatino" pitchFamily="2" charset="77"/>
                <a:ea typeface="Palatino" pitchFamily="2" charset="77"/>
              </a:rPr>
              <a:t>H</a:t>
            </a:r>
            <a:r>
              <a:rPr lang="en-US" sz="2800" dirty="0">
                <a:solidFill>
                  <a:schemeClr val="tx1"/>
                </a:solidFill>
                <a:latin typeface="Palatino" pitchFamily="2" charset="77"/>
                <a:ea typeface="Palatino" pitchFamily="2" charset="77"/>
              </a:rPr>
              <a:t> of a finite group </a:t>
            </a:r>
            <a:r>
              <a:rPr lang="en-US" sz="2800" b="1" dirty="0">
                <a:solidFill>
                  <a:schemeClr val="tx1"/>
                </a:solidFill>
                <a:latin typeface="Palatino" pitchFamily="2" charset="77"/>
                <a:ea typeface="Palatino" pitchFamily="2" charset="77"/>
              </a:rPr>
              <a:t>G</a:t>
            </a:r>
            <a:r>
              <a:rPr lang="en-US" sz="2800" dirty="0">
                <a:solidFill>
                  <a:schemeClr val="tx1"/>
                </a:solidFill>
                <a:latin typeface="Palatino" pitchFamily="2" charset="77"/>
                <a:ea typeface="Palatino" pitchFamily="2" charset="77"/>
              </a:rPr>
              <a:t>,</a:t>
            </a:r>
            <a:r>
              <a:rPr lang="en-US" sz="2800" b="1" dirty="0">
                <a:solidFill>
                  <a:schemeClr val="tx1"/>
                </a:solidFill>
                <a:latin typeface="Palatino" pitchFamily="2" charset="77"/>
                <a:ea typeface="Palatino" pitchFamily="2" charset="77"/>
              </a:rPr>
              <a:t> |H| </a:t>
            </a:r>
            <a:r>
              <a:rPr lang="en-US" sz="2800" dirty="0">
                <a:solidFill>
                  <a:schemeClr val="tx1"/>
                </a:solidFill>
                <a:latin typeface="Palatino" pitchFamily="2" charset="77"/>
                <a:ea typeface="Palatino" pitchFamily="2" charset="77"/>
              </a:rPr>
              <a:t>divides </a:t>
            </a:r>
            <a:r>
              <a:rPr lang="en-US" sz="2800" b="1" dirty="0">
                <a:solidFill>
                  <a:schemeClr val="tx1"/>
                </a:solidFill>
                <a:latin typeface="Palatino" pitchFamily="2" charset="77"/>
                <a:ea typeface="Palatino" pitchFamily="2" charset="77"/>
              </a:rPr>
              <a:t>|G|</a:t>
            </a:r>
            <a:r>
              <a:rPr lang="en-US" sz="2800" dirty="0">
                <a:solidFill>
                  <a:schemeClr val="tx1"/>
                </a:solidFill>
                <a:latin typeface="Palatino" pitchFamily="2" charset="77"/>
                <a:ea typeface="Palatino" pitchFamily="2" charset="77"/>
              </a:rPr>
              <a:t> </a:t>
            </a:r>
          </a:p>
        </p:txBody>
      </p:sp>
      <p:sp>
        <p:nvSpPr>
          <p:cNvPr id="9" name="Rectangle 8">
            <a:extLst>
              <a:ext uri="{FF2B5EF4-FFF2-40B4-BE49-F238E27FC236}">
                <a16:creationId xmlns:a16="http://schemas.microsoft.com/office/drawing/2014/main" id="{D78E1D41-016D-9E80-CA84-1319F4A33665}"/>
              </a:ext>
            </a:extLst>
          </p:cNvPr>
          <p:cNvSpPr/>
          <p:nvPr/>
        </p:nvSpPr>
        <p:spPr>
          <a:xfrm>
            <a:off x="495946" y="263471"/>
            <a:ext cx="11406752" cy="84663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Palatino" pitchFamily="2" charset="77"/>
                <a:ea typeface="Palatino" pitchFamily="2" charset="77"/>
              </a:rPr>
              <a:t>Lagrange’s theorem</a:t>
            </a:r>
          </a:p>
        </p:txBody>
      </p:sp>
      <p:pic>
        <p:nvPicPr>
          <p:cNvPr id="2" name="Picture 1">
            <a:extLst>
              <a:ext uri="{FF2B5EF4-FFF2-40B4-BE49-F238E27FC236}">
                <a16:creationId xmlns:a16="http://schemas.microsoft.com/office/drawing/2014/main" id="{9B318C08-32FC-CF9C-3CD1-ED0FC04AF767}"/>
              </a:ext>
            </a:extLst>
          </p:cNvPr>
          <p:cNvPicPr>
            <a:picLocks noChangeAspect="1"/>
          </p:cNvPicPr>
          <p:nvPr/>
        </p:nvPicPr>
        <p:blipFill>
          <a:blip r:embed="rId3"/>
          <a:stretch>
            <a:fillRect/>
          </a:stretch>
        </p:blipFill>
        <p:spPr>
          <a:xfrm>
            <a:off x="2209800" y="1533425"/>
            <a:ext cx="7772400" cy="5735495"/>
          </a:xfrm>
          <a:prstGeom prst="rect">
            <a:avLst/>
          </a:prstGeom>
        </p:spPr>
      </p:pic>
    </p:spTree>
    <p:extLst>
      <p:ext uri="{BB962C8B-B14F-4D97-AF65-F5344CB8AC3E}">
        <p14:creationId xmlns:p14="http://schemas.microsoft.com/office/powerpoint/2010/main" val="1570531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DFBC1-E47F-512F-3016-21822484995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1B6C11D-1938-C7FB-176A-A3CCCBDE68F3}"/>
              </a:ext>
            </a:extLst>
          </p:cNvPr>
          <p:cNvSpPr/>
          <p:nvPr/>
        </p:nvSpPr>
        <p:spPr>
          <a:xfrm>
            <a:off x="495946" y="1110107"/>
            <a:ext cx="11406752" cy="846636"/>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Palatino" pitchFamily="2" charset="77"/>
                <a:ea typeface="Palatino" pitchFamily="2" charset="77"/>
              </a:rPr>
              <a:t>For every subgroup </a:t>
            </a:r>
            <a:r>
              <a:rPr lang="en-US" sz="2800" b="1" dirty="0">
                <a:solidFill>
                  <a:schemeClr val="tx1"/>
                </a:solidFill>
                <a:latin typeface="Palatino" pitchFamily="2" charset="77"/>
                <a:ea typeface="Palatino" pitchFamily="2" charset="77"/>
              </a:rPr>
              <a:t>H</a:t>
            </a:r>
            <a:r>
              <a:rPr lang="en-US" sz="2800" dirty="0">
                <a:solidFill>
                  <a:schemeClr val="tx1"/>
                </a:solidFill>
                <a:latin typeface="Palatino" pitchFamily="2" charset="77"/>
                <a:ea typeface="Palatino" pitchFamily="2" charset="77"/>
              </a:rPr>
              <a:t> of a finite group </a:t>
            </a:r>
            <a:r>
              <a:rPr lang="en-US" sz="2800" b="1" dirty="0">
                <a:solidFill>
                  <a:schemeClr val="tx1"/>
                </a:solidFill>
                <a:latin typeface="Palatino" pitchFamily="2" charset="77"/>
                <a:ea typeface="Palatino" pitchFamily="2" charset="77"/>
              </a:rPr>
              <a:t>G</a:t>
            </a:r>
            <a:r>
              <a:rPr lang="en-US" sz="2800" dirty="0">
                <a:solidFill>
                  <a:schemeClr val="tx1"/>
                </a:solidFill>
                <a:latin typeface="Palatino" pitchFamily="2" charset="77"/>
                <a:ea typeface="Palatino" pitchFamily="2" charset="77"/>
              </a:rPr>
              <a:t>,</a:t>
            </a:r>
            <a:r>
              <a:rPr lang="en-US" sz="2800" b="1" dirty="0">
                <a:solidFill>
                  <a:schemeClr val="tx1"/>
                </a:solidFill>
                <a:latin typeface="Palatino" pitchFamily="2" charset="77"/>
                <a:ea typeface="Palatino" pitchFamily="2" charset="77"/>
              </a:rPr>
              <a:t> |H| </a:t>
            </a:r>
            <a:r>
              <a:rPr lang="en-US" sz="2800" dirty="0">
                <a:solidFill>
                  <a:schemeClr val="tx1"/>
                </a:solidFill>
                <a:latin typeface="Palatino" pitchFamily="2" charset="77"/>
                <a:ea typeface="Palatino" pitchFamily="2" charset="77"/>
              </a:rPr>
              <a:t>divides </a:t>
            </a:r>
            <a:r>
              <a:rPr lang="en-US" sz="2800" b="1" dirty="0">
                <a:solidFill>
                  <a:schemeClr val="tx1"/>
                </a:solidFill>
                <a:latin typeface="Palatino" pitchFamily="2" charset="77"/>
                <a:ea typeface="Palatino" pitchFamily="2" charset="77"/>
              </a:rPr>
              <a:t>|G|</a:t>
            </a:r>
            <a:r>
              <a:rPr lang="en-US" sz="2800" dirty="0">
                <a:solidFill>
                  <a:schemeClr val="tx1"/>
                </a:solidFill>
                <a:latin typeface="Palatino" pitchFamily="2" charset="77"/>
                <a:ea typeface="Palatino" pitchFamily="2" charset="77"/>
              </a:rPr>
              <a:t> </a:t>
            </a:r>
          </a:p>
        </p:txBody>
      </p:sp>
      <p:sp>
        <p:nvSpPr>
          <p:cNvPr id="9" name="Rectangle 8">
            <a:extLst>
              <a:ext uri="{FF2B5EF4-FFF2-40B4-BE49-F238E27FC236}">
                <a16:creationId xmlns:a16="http://schemas.microsoft.com/office/drawing/2014/main" id="{05BCC132-24FC-2A23-5292-0FB6F6D4581D}"/>
              </a:ext>
            </a:extLst>
          </p:cNvPr>
          <p:cNvSpPr/>
          <p:nvPr/>
        </p:nvSpPr>
        <p:spPr>
          <a:xfrm>
            <a:off x="495946" y="263471"/>
            <a:ext cx="11406752" cy="84663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Palatino" pitchFamily="2" charset="77"/>
                <a:ea typeface="Palatino" pitchFamily="2" charset="77"/>
              </a:rPr>
              <a:t>Lagrange’s theorem</a:t>
            </a:r>
          </a:p>
        </p:txBody>
      </p:sp>
      <p:sp>
        <p:nvSpPr>
          <p:cNvPr id="3" name="TextBox 2">
            <a:extLst>
              <a:ext uri="{FF2B5EF4-FFF2-40B4-BE49-F238E27FC236}">
                <a16:creationId xmlns:a16="http://schemas.microsoft.com/office/drawing/2014/main" id="{0776D3BD-0CB5-0B90-3F54-B380BEF44F03}"/>
              </a:ext>
            </a:extLst>
          </p:cNvPr>
          <p:cNvSpPr txBox="1"/>
          <p:nvPr/>
        </p:nvSpPr>
        <p:spPr>
          <a:xfrm>
            <a:off x="2528045" y="2437051"/>
            <a:ext cx="7602071" cy="2246769"/>
          </a:xfrm>
          <a:prstGeom prst="rect">
            <a:avLst/>
          </a:prstGeom>
          <a:noFill/>
        </p:spPr>
        <p:txBody>
          <a:bodyPr wrap="square" rtlCol="0">
            <a:spAutoFit/>
          </a:bodyPr>
          <a:lstStyle/>
          <a:p>
            <a:pPr algn="ctr"/>
            <a:r>
              <a:rPr lang="en-US" sz="2800" dirty="0">
                <a:latin typeface="Palatino" pitchFamily="2" charset="77"/>
                <a:ea typeface="Palatino" pitchFamily="2" charset="77"/>
              </a:rPr>
              <a:t>What about the “converse”?</a:t>
            </a:r>
          </a:p>
          <a:p>
            <a:pPr algn="ctr"/>
            <a:endParaRPr lang="en-US" sz="2800" dirty="0">
              <a:latin typeface="Palatino" pitchFamily="2" charset="77"/>
              <a:ea typeface="Palatino" pitchFamily="2" charset="77"/>
            </a:endParaRPr>
          </a:p>
          <a:p>
            <a:pPr algn="ctr"/>
            <a:r>
              <a:rPr lang="en-US" sz="2800" dirty="0">
                <a:latin typeface="Palatino" pitchFamily="2" charset="77"/>
                <a:ea typeface="Palatino" pitchFamily="2" charset="77"/>
              </a:rPr>
              <a:t>Is there a group </a:t>
            </a:r>
            <a:r>
              <a:rPr lang="en-US" sz="2800" b="1" dirty="0">
                <a:latin typeface="Palatino" pitchFamily="2" charset="77"/>
                <a:ea typeface="Palatino" pitchFamily="2" charset="77"/>
              </a:rPr>
              <a:t>G</a:t>
            </a:r>
            <a:r>
              <a:rPr lang="en-US" sz="2800" dirty="0">
                <a:latin typeface="Palatino" pitchFamily="2" charset="77"/>
                <a:ea typeface="Palatino" pitchFamily="2" charset="77"/>
              </a:rPr>
              <a:t> on </a:t>
            </a:r>
            <a:r>
              <a:rPr lang="en-US" sz="2800" i="1" dirty="0">
                <a:latin typeface="Palatino" pitchFamily="2" charset="77"/>
                <a:ea typeface="Palatino" pitchFamily="2" charset="77"/>
              </a:rPr>
              <a:t>n</a:t>
            </a:r>
            <a:r>
              <a:rPr lang="en-US" sz="2800" dirty="0">
                <a:latin typeface="Palatino" pitchFamily="2" charset="77"/>
                <a:ea typeface="Palatino" pitchFamily="2" charset="77"/>
              </a:rPr>
              <a:t> elements, and some divisor </a:t>
            </a:r>
            <a:r>
              <a:rPr lang="en-US" sz="2800" i="1" dirty="0">
                <a:latin typeface="Palatino" pitchFamily="2" charset="77"/>
                <a:ea typeface="Palatino" pitchFamily="2" charset="77"/>
              </a:rPr>
              <a:t>d</a:t>
            </a:r>
            <a:r>
              <a:rPr lang="en-US" sz="2800" dirty="0">
                <a:latin typeface="Palatino" pitchFamily="2" charset="77"/>
                <a:ea typeface="Palatino" pitchFamily="2" charset="77"/>
              </a:rPr>
              <a:t> of </a:t>
            </a:r>
            <a:r>
              <a:rPr lang="en-US" sz="2800" i="1" dirty="0">
                <a:latin typeface="Palatino" pitchFamily="2" charset="77"/>
                <a:ea typeface="Palatino" pitchFamily="2" charset="77"/>
              </a:rPr>
              <a:t>n </a:t>
            </a:r>
            <a:r>
              <a:rPr lang="en-US" sz="2800" dirty="0">
                <a:latin typeface="Palatino" pitchFamily="2" charset="77"/>
                <a:ea typeface="Palatino" pitchFamily="2" charset="77"/>
              </a:rPr>
              <a:t>such that </a:t>
            </a:r>
            <a:r>
              <a:rPr lang="en-US" sz="2800" b="1" dirty="0">
                <a:latin typeface="Palatino" pitchFamily="2" charset="77"/>
                <a:ea typeface="Palatino" pitchFamily="2" charset="77"/>
              </a:rPr>
              <a:t>G</a:t>
            </a:r>
            <a:r>
              <a:rPr lang="en-US" sz="2800" dirty="0">
                <a:latin typeface="Palatino" pitchFamily="2" charset="77"/>
                <a:ea typeface="Palatino" pitchFamily="2" charset="77"/>
              </a:rPr>
              <a:t> has </a:t>
            </a:r>
            <a:r>
              <a:rPr lang="en-US" sz="2800" b="1" dirty="0">
                <a:latin typeface="Palatino" pitchFamily="2" charset="77"/>
                <a:ea typeface="Palatino" pitchFamily="2" charset="77"/>
              </a:rPr>
              <a:t>no</a:t>
            </a:r>
            <a:r>
              <a:rPr lang="en-US" sz="2800" dirty="0">
                <a:latin typeface="Palatino" pitchFamily="2" charset="77"/>
                <a:ea typeface="Palatino" pitchFamily="2" charset="77"/>
              </a:rPr>
              <a:t> subgroup of size </a:t>
            </a:r>
            <a:r>
              <a:rPr lang="en-US" sz="2800" i="1" dirty="0">
                <a:latin typeface="Palatino" pitchFamily="2" charset="77"/>
                <a:ea typeface="Palatino" pitchFamily="2" charset="77"/>
              </a:rPr>
              <a:t>d</a:t>
            </a:r>
            <a:r>
              <a:rPr lang="en-US" sz="2800" dirty="0">
                <a:latin typeface="Palatino" pitchFamily="2" charset="77"/>
                <a:ea typeface="Palatino" pitchFamily="2" charset="77"/>
              </a:rPr>
              <a:t>?</a:t>
            </a:r>
            <a:endParaRPr lang="en-US" sz="2800" i="1" dirty="0">
              <a:latin typeface="Palatino" pitchFamily="2" charset="77"/>
              <a:ea typeface="Palatino" pitchFamily="2" charset="77"/>
            </a:endParaRPr>
          </a:p>
        </p:txBody>
      </p:sp>
      <p:sp>
        <p:nvSpPr>
          <p:cNvPr id="4" name="Rectangle 3">
            <a:extLst>
              <a:ext uri="{FF2B5EF4-FFF2-40B4-BE49-F238E27FC236}">
                <a16:creationId xmlns:a16="http://schemas.microsoft.com/office/drawing/2014/main" id="{9DEBA1BB-0D3B-369E-1C7B-217FF3252D0D}"/>
              </a:ext>
            </a:extLst>
          </p:cNvPr>
          <p:cNvSpPr/>
          <p:nvPr/>
        </p:nvSpPr>
        <p:spPr>
          <a:xfrm>
            <a:off x="2241175" y="4917939"/>
            <a:ext cx="8175812" cy="1380565"/>
          </a:xfrm>
          <a:custGeom>
            <a:avLst/>
            <a:gdLst>
              <a:gd name="csX0" fmla="*/ 0 w 8175812"/>
              <a:gd name="csY0" fmla="*/ 0 h 1380565"/>
              <a:gd name="csX1" fmla="*/ 747503 w 8175812"/>
              <a:gd name="csY1" fmla="*/ 0 h 1380565"/>
              <a:gd name="csX2" fmla="*/ 1167973 w 8175812"/>
              <a:gd name="csY2" fmla="*/ 0 h 1380565"/>
              <a:gd name="csX3" fmla="*/ 1751960 w 8175812"/>
              <a:gd name="csY3" fmla="*/ 0 h 1380565"/>
              <a:gd name="csX4" fmla="*/ 2417704 w 8175812"/>
              <a:gd name="csY4" fmla="*/ 0 h 1380565"/>
              <a:gd name="csX5" fmla="*/ 2756417 w 8175812"/>
              <a:gd name="csY5" fmla="*/ 0 h 1380565"/>
              <a:gd name="csX6" fmla="*/ 3095129 w 8175812"/>
              <a:gd name="csY6" fmla="*/ 0 h 1380565"/>
              <a:gd name="csX7" fmla="*/ 3842632 w 8175812"/>
              <a:gd name="csY7" fmla="*/ 0 h 1380565"/>
              <a:gd name="csX8" fmla="*/ 4426618 w 8175812"/>
              <a:gd name="csY8" fmla="*/ 0 h 1380565"/>
              <a:gd name="csX9" fmla="*/ 4765330 w 8175812"/>
              <a:gd name="csY9" fmla="*/ 0 h 1380565"/>
              <a:gd name="csX10" fmla="*/ 5349317 w 8175812"/>
              <a:gd name="csY10" fmla="*/ 0 h 1380565"/>
              <a:gd name="csX11" fmla="*/ 6096820 w 8175812"/>
              <a:gd name="csY11" fmla="*/ 0 h 1380565"/>
              <a:gd name="csX12" fmla="*/ 6599048 w 8175812"/>
              <a:gd name="csY12" fmla="*/ 0 h 1380565"/>
              <a:gd name="csX13" fmla="*/ 7101277 w 8175812"/>
              <a:gd name="csY13" fmla="*/ 0 h 1380565"/>
              <a:gd name="csX14" fmla="*/ 8175812 w 8175812"/>
              <a:gd name="csY14" fmla="*/ 0 h 1380565"/>
              <a:gd name="csX15" fmla="*/ 8175812 w 8175812"/>
              <a:gd name="csY15" fmla="*/ 473994 h 1380565"/>
              <a:gd name="csX16" fmla="*/ 8175812 w 8175812"/>
              <a:gd name="csY16" fmla="*/ 934182 h 1380565"/>
              <a:gd name="csX17" fmla="*/ 8175812 w 8175812"/>
              <a:gd name="csY17" fmla="*/ 1380565 h 1380565"/>
              <a:gd name="csX18" fmla="*/ 7673584 w 8175812"/>
              <a:gd name="csY18" fmla="*/ 1380565 h 1380565"/>
              <a:gd name="csX19" fmla="*/ 7253113 w 8175812"/>
              <a:gd name="csY19" fmla="*/ 1380565 h 1380565"/>
              <a:gd name="csX20" fmla="*/ 6505610 w 8175812"/>
              <a:gd name="csY20" fmla="*/ 1380565 h 1380565"/>
              <a:gd name="csX21" fmla="*/ 5921624 w 8175812"/>
              <a:gd name="csY21" fmla="*/ 1380565 h 1380565"/>
              <a:gd name="csX22" fmla="*/ 5582912 w 8175812"/>
              <a:gd name="csY22" fmla="*/ 1380565 h 1380565"/>
              <a:gd name="csX23" fmla="*/ 4998925 w 8175812"/>
              <a:gd name="csY23" fmla="*/ 1380565 h 1380565"/>
              <a:gd name="csX24" fmla="*/ 4496697 w 8175812"/>
              <a:gd name="csY24" fmla="*/ 1380565 h 1380565"/>
              <a:gd name="csX25" fmla="*/ 3994468 w 8175812"/>
              <a:gd name="csY25" fmla="*/ 1380565 h 1380565"/>
              <a:gd name="csX26" fmla="*/ 3492240 w 8175812"/>
              <a:gd name="csY26" fmla="*/ 1380565 h 1380565"/>
              <a:gd name="csX27" fmla="*/ 2990011 w 8175812"/>
              <a:gd name="csY27" fmla="*/ 1380565 h 1380565"/>
              <a:gd name="csX28" fmla="*/ 2324267 w 8175812"/>
              <a:gd name="csY28" fmla="*/ 1380565 h 1380565"/>
              <a:gd name="csX29" fmla="*/ 1740280 w 8175812"/>
              <a:gd name="csY29" fmla="*/ 1380565 h 1380565"/>
              <a:gd name="csX30" fmla="*/ 1401568 w 8175812"/>
              <a:gd name="csY30" fmla="*/ 1380565 h 1380565"/>
              <a:gd name="csX31" fmla="*/ 899339 w 8175812"/>
              <a:gd name="csY31" fmla="*/ 1380565 h 1380565"/>
              <a:gd name="csX32" fmla="*/ 0 w 8175812"/>
              <a:gd name="csY32" fmla="*/ 1380565 h 1380565"/>
              <a:gd name="csX33" fmla="*/ 0 w 8175812"/>
              <a:gd name="csY33" fmla="*/ 947988 h 1380565"/>
              <a:gd name="csX34" fmla="*/ 0 w 8175812"/>
              <a:gd name="csY34" fmla="*/ 529217 h 1380565"/>
              <a:gd name="csX35" fmla="*/ 0 w 8175812"/>
              <a:gd name="csY35" fmla="*/ 0 h 13805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175812" h="1380565" fill="none" extrusionOk="0">
                <a:moveTo>
                  <a:pt x="0" y="0"/>
                </a:moveTo>
                <a:cubicBezTo>
                  <a:pt x="308607" y="-35849"/>
                  <a:pt x="417680" y="82883"/>
                  <a:pt x="747503" y="0"/>
                </a:cubicBezTo>
                <a:cubicBezTo>
                  <a:pt x="1077326" y="-82883"/>
                  <a:pt x="1021070" y="36186"/>
                  <a:pt x="1167973" y="0"/>
                </a:cubicBezTo>
                <a:cubicBezTo>
                  <a:pt x="1314876" y="-36186"/>
                  <a:pt x="1540899" y="5381"/>
                  <a:pt x="1751960" y="0"/>
                </a:cubicBezTo>
                <a:cubicBezTo>
                  <a:pt x="1963021" y="-5381"/>
                  <a:pt x="2209022" y="77540"/>
                  <a:pt x="2417704" y="0"/>
                </a:cubicBezTo>
                <a:cubicBezTo>
                  <a:pt x="2626386" y="-77540"/>
                  <a:pt x="2641513" y="23709"/>
                  <a:pt x="2756417" y="0"/>
                </a:cubicBezTo>
                <a:cubicBezTo>
                  <a:pt x="2871321" y="-23709"/>
                  <a:pt x="2939392" y="28091"/>
                  <a:pt x="3095129" y="0"/>
                </a:cubicBezTo>
                <a:cubicBezTo>
                  <a:pt x="3250866" y="-28091"/>
                  <a:pt x="3607623" y="68299"/>
                  <a:pt x="3842632" y="0"/>
                </a:cubicBezTo>
                <a:cubicBezTo>
                  <a:pt x="4077641" y="-68299"/>
                  <a:pt x="4153962" y="23686"/>
                  <a:pt x="4426618" y="0"/>
                </a:cubicBezTo>
                <a:cubicBezTo>
                  <a:pt x="4699274" y="-23686"/>
                  <a:pt x="4673115" y="684"/>
                  <a:pt x="4765330" y="0"/>
                </a:cubicBezTo>
                <a:cubicBezTo>
                  <a:pt x="4857545" y="-684"/>
                  <a:pt x="5183131" y="43073"/>
                  <a:pt x="5349317" y="0"/>
                </a:cubicBezTo>
                <a:cubicBezTo>
                  <a:pt x="5515503" y="-43073"/>
                  <a:pt x="5879822" y="72994"/>
                  <a:pt x="6096820" y="0"/>
                </a:cubicBezTo>
                <a:cubicBezTo>
                  <a:pt x="6313818" y="-72994"/>
                  <a:pt x="6379917" y="16674"/>
                  <a:pt x="6599048" y="0"/>
                </a:cubicBezTo>
                <a:cubicBezTo>
                  <a:pt x="6818179" y="-16674"/>
                  <a:pt x="6930362" y="26778"/>
                  <a:pt x="7101277" y="0"/>
                </a:cubicBezTo>
                <a:cubicBezTo>
                  <a:pt x="7272192" y="-26778"/>
                  <a:pt x="7894757" y="67563"/>
                  <a:pt x="8175812" y="0"/>
                </a:cubicBezTo>
                <a:cubicBezTo>
                  <a:pt x="8208549" y="198551"/>
                  <a:pt x="8132682" y="353363"/>
                  <a:pt x="8175812" y="473994"/>
                </a:cubicBezTo>
                <a:cubicBezTo>
                  <a:pt x="8218942" y="594625"/>
                  <a:pt x="8128824" y="763966"/>
                  <a:pt x="8175812" y="934182"/>
                </a:cubicBezTo>
                <a:cubicBezTo>
                  <a:pt x="8222800" y="1104398"/>
                  <a:pt x="8132128" y="1209883"/>
                  <a:pt x="8175812" y="1380565"/>
                </a:cubicBezTo>
                <a:cubicBezTo>
                  <a:pt x="7975228" y="1410556"/>
                  <a:pt x="7858413" y="1347630"/>
                  <a:pt x="7673584" y="1380565"/>
                </a:cubicBezTo>
                <a:cubicBezTo>
                  <a:pt x="7488755" y="1413500"/>
                  <a:pt x="7371785" y="1342891"/>
                  <a:pt x="7253113" y="1380565"/>
                </a:cubicBezTo>
                <a:cubicBezTo>
                  <a:pt x="7134441" y="1418239"/>
                  <a:pt x="6767835" y="1328126"/>
                  <a:pt x="6505610" y="1380565"/>
                </a:cubicBezTo>
                <a:cubicBezTo>
                  <a:pt x="6243385" y="1433004"/>
                  <a:pt x="6086489" y="1328034"/>
                  <a:pt x="5921624" y="1380565"/>
                </a:cubicBezTo>
                <a:cubicBezTo>
                  <a:pt x="5756759" y="1433096"/>
                  <a:pt x="5741337" y="1372430"/>
                  <a:pt x="5582912" y="1380565"/>
                </a:cubicBezTo>
                <a:cubicBezTo>
                  <a:pt x="5424487" y="1388700"/>
                  <a:pt x="5140294" y="1364757"/>
                  <a:pt x="4998925" y="1380565"/>
                </a:cubicBezTo>
                <a:cubicBezTo>
                  <a:pt x="4857556" y="1396373"/>
                  <a:pt x="4618524" y="1323258"/>
                  <a:pt x="4496697" y="1380565"/>
                </a:cubicBezTo>
                <a:cubicBezTo>
                  <a:pt x="4374870" y="1437872"/>
                  <a:pt x="4237051" y="1327438"/>
                  <a:pt x="3994468" y="1380565"/>
                </a:cubicBezTo>
                <a:cubicBezTo>
                  <a:pt x="3751885" y="1433692"/>
                  <a:pt x="3723664" y="1360200"/>
                  <a:pt x="3492240" y="1380565"/>
                </a:cubicBezTo>
                <a:cubicBezTo>
                  <a:pt x="3260816" y="1400930"/>
                  <a:pt x="3133653" y="1329068"/>
                  <a:pt x="2990011" y="1380565"/>
                </a:cubicBezTo>
                <a:cubicBezTo>
                  <a:pt x="2846369" y="1432062"/>
                  <a:pt x="2560263" y="1364855"/>
                  <a:pt x="2324267" y="1380565"/>
                </a:cubicBezTo>
                <a:cubicBezTo>
                  <a:pt x="2088271" y="1396275"/>
                  <a:pt x="1935918" y="1310678"/>
                  <a:pt x="1740280" y="1380565"/>
                </a:cubicBezTo>
                <a:cubicBezTo>
                  <a:pt x="1544642" y="1450452"/>
                  <a:pt x="1490511" y="1351656"/>
                  <a:pt x="1401568" y="1380565"/>
                </a:cubicBezTo>
                <a:cubicBezTo>
                  <a:pt x="1312625" y="1409474"/>
                  <a:pt x="1094130" y="1345167"/>
                  <a:pt x="899339" y="1380565"/>
                </a:cubicBezTo>
                <a:cubicBezTo>
                  <a:pt x="704548" y="1415963"/>
                  <a:pt x="284597" y="1314984"/>
                  <a:pt x="0" y="1380565"/>
                </a:cubicBezTo>
                <a:cubicBezTo>
                  <a:pt x="-34380" y="1211193"/>
                  <a:pt x="35058" y="1055663"/>
                  <a:pt x="0" y="947988"/>
                </a:cubicBezTo>
                <a:cubicBezTo>
                  <a:pt x="-35058" y="840313"/>
                  <a:pt x="40022" y="710489"/>
                  <a:pt x="0" y="529217"/>
                </a:cubicBezTo>
                <a:cubicBezTo>
                  <a:pt x="-40022" y="347945"/>
                  <a:pt x="43053" y="113748"/>
                  <a:pt x="0" y="0"/>
                </a:cubicBezTo>
                <a:close/>
              </a:path>
              <a:path w="8175812" h="1380565" stroke="0" extrusionOk="0">
                <a:moveTo>
                  <a:pt x="0" y="0"/>
                </a:moveTo>
                <a:cubicBezTo>
                  <a:pt x="155789" y="-31560"/>
                  <a:pt x="257101" y="42827"/>
                  <a:pt x="502228" y="0"/>
                </a:cubicBezTo>
                <a:cubicBezTo>
                  <a:pt x="747355" y="-42827"/>
                  <a:pt x="767392" y="29446"/>
                  <a:pt x="840941" y="0"/>
                </a:cubicBezTo>
                <a:cubicBezTo>
                  <a:pt x="914490" y="-29446"/>
                  <a:pt x="1412922" y="75438"/>
                  <a:pt x="1588443" y="0"/>
                </a:cubicBezTo>
                <a:cubicBezTo>
                  <a:pt x="1763964" y="-75438"/>
                  <a:pt x="1941657" y="22469"/>
                  <a:pt x="2090672" y="0"/>
                </a:cubicBezTo>
                <a:cubicBezTo>
                  <a:pt x="2239687" y="-22469"/>
                  <a:pt x="2482113" y="20104"/>
                  <a:pt x="2592900" y="0"/>
                </a:cubicBezTo>
                <a:cubicBezTo>
                  <a:pt x="2703687" y="-20104"/>
                  <a:pt x="3175940" y="4542"/>
                  <a:pt x="3340403" y="0"/>
                </a:cubicBezTo>
                <a:cubicBezTo>
                  <a:pt x="3504866" y="-4542"/>
                  <a:pt x="3652304" y="10368"/>
                  <a:pt x="3760874" y="0"/>
                </a:cubicBezTo>
                <a:cubicBezTo>
                  <a:pt x="3869444" y="-10368"/>
                  <a:pt x="4194222" y="52631"/>
                  <a:pt x="4508376" y="0"/>
                </a:cubicBezTo>
                <a:cubicBezTo>
                  <a:pt x="4822530" y="-52631"/>
                  <a:pt x="4966027" y="48309"/>
                  <a:pt x="5255879" y="0"/>
                </a:cubicBezTo>
                <a:cubicBezTo>
                  <a:pt x="5545731" y="-48309"/>
                  <a:pt x="5671263" y="22374"/>
                  <a:pt x="5839866" y="0"/>
                </a:cubicBezTo>
                <a:cubicBezTo>
                  <a:pt x="6008469" y="-22374"/>
                  <a:pt x="6224410" y="29430"/>
                  <a:pt x="6587369" y="0"/>
                </a:cubicBezTo>
                <a:cubicBezTo>
                  <a:pt x="6950328" y="-29430"/>
                  <a:pt x="6939737" y="336"/>
                  <a:pt x="7089597" y="0"/>
                </a:cubicBezTo>
                <a:cubicBezTo>
                  <a:pt x="7239457" y="-336"/>
                  <a:pt x="7382636" y="32388"/>
                  <a:pt x="7591825" y="0"/>
                </a:cubicBezTo>
                <a:cubicBezTo>
                  <a:pt x="7801014" y="-32388"/>
                  <a:pt x="8000259" y="32217"/>
                  <a:pt x="8175812" y="0"/>
                </a:cubicBezTo>
                <a:cubicBezTo>
                  <a:pt x="8210618" y="216761"/>
                  <a:pt x="8136182" y="285381"/>
                  <a:pt x="8175812" y="446383"/>
                </a:cubicBezTo>
                <a:cubicBezTo>
                  <a:pt x="8215442" y="607385"/>
                  <a:pt x="8173515" y="685818"/>
                  <a:pt x="8175812" y="906571"/>
                </a:cubicBezTo>
                <a:cubicBezTo>
                  <a:pt x="8178109" y="1127324"/>
                  <a:pt x="8119266" y="1220084"/>
                  <a:pt x="8175812" y="1380565"/>
                </a:cubicBezTo>
                <a:cubicBezTo>
                  <a:pt x="7873629" y="1418136"/>
                  <a:pt x="7833342" y="1353646"/>
                  <a:pt x="7510067" y="1380565"/>
                </a:cubicBezTo>
                <a:cubicBezTo>
                  <a:pt x="7186792" y="1407484"/>
                  <a:pt x="7327076" y="1366376"/>
                  <a:pt x="7171355" y="1380565"/>
                </a:cubicBezTo>
                <a:cubicBezTo>
                  <a:pt x="7015634" y="1394754"/>
                  <a:pt x="6952493" y="1375122"/>
                  <a:pt x="6750885" y="1380565"/>
                </a:cubicBezTo>
                <a:cubicBezTo>
                  <a:pt x="6549277" y="1386008"/>
                  <a:pt x="6309349" y="1313534"/>
                  <a:pt x="6003382" y="1380565"/>
                </a:cubicBezTo>
                <a:cubicBezTo>
                  <a:pt x="5697415" y="1447596"/>
                  <a:pt x="5597419" y="1316271"/>
                  <a:pt x="5419395" y="1380565"/>
                </a:cubicBezTo>
                <a:cubicBezTo>
                  <a:pt x="5241371" y="1444859"/>
                  <a:pt x="5191823" y="1339530"/>
                  <a:pt x="4998925" y="1380565"/>
                </a:cubicBezTo>
                <a:cubicBezTo>
                  <a:pt x="4806027" y="1421600"/>
                  <a:pt x="4667099" y="1324359"/>
                  <a:pt x="4414938" y="1380565"/>
                </a:cubicBezTo>
                <a:cubicBezTo>
                  <a:pt x="4162777" y="1436771"/>
                  <a:pt x="4159826" y="1369217"/>
                  <a:pt x="4076226" y="1380565"/>
                </a:cubicBezTo>
                <a:cubicBezTo>
                  <a:pt x="3992626" y="1391913"/>
                  <a:pt x="3841747" y="1369907"/>
                  <a:pt x="3737514" y="1380565"/>
                </a:cubicBezTo>
                <a:cubicBezTo>
                  <a:pt x="3633281" y="1391223"/>
                  <a:pt x="3346883" y="1315804"/>
                  <a:pt x="3153527" y="1380565"/>
                </a:cubicBezTo>
                <a:cubicBezTo>
                  <a:pt x="2960171" y="1445326"/>
                  <a:pt x="2903102" y="1333243"/>
                  <a:pt x="2733057" y="1380565"/>
                </a:cubicBezTo>
                <a:cubicBezTo>
                  <a:pt x="2563012" y="1427887"/>
                  <a:pt x="2283593" y="1378603"/>
                  <a:pt x="2067312" y="1380565"/>
                </a:cubicBezTo>
                <a:cubicBezTo>
                  <a:pt x="1851031" y="1382527"/>
                  <a:pt x="1825879" y="1344459"/>
                  <a:pt x="1646842" y="1380565"/>
                </a:cubicBezTo>
                <a:cubicBezTo>
                  <a:pt x="1467805" y="1416671"/>
                  <a:pt x="1182626" y="1311081"/>
                  <a:pt x="981097" y="1380565"/>
                </a:cubicBezTo>
                <a:cubicBezTo>
                  <a:pt x="779568" y="1450049"/>
                  <a:pt x="745114" y="1357465"/>
                  <a:pt x="642385" y="1380565"/>
                </a:cubicBezTo>
                <a:cubicBezTo>
                  <a:pt x="539656" y="1403665"/>
                  <a:pt x="240602" y="1365652"/>
                  <a:pt x="0" y="1380565"/>
                </a:cubicBezTo>
                <a:cubicBezTo>
                  <a:pt x="-41165" y="1270303"/>
                  <a:pt x="26820" y="1134306"/>
                  <a:pt x="0" y="947988"/>
                </a:cubicBezTo>
                <a:cubicBezTo>
                  <a:pt x="-26820" y="761670"/>
                  <a:pt x="53849" y="661944"/>
                  <a:pt x="0" y="460188"/>
                </a:cubicBezTo>
                <a:cubicBezTo>
                  <a:pt x="-53849" y="258432"/>
                  <a:pt x="52019" y="109544"/>
                  <a:pt x="0" y="0"/>
                </a:cubicBezTo>
                <a:close/>
              </a:path>
            </a:pathLst>
          </a:custGeom>
          <a:solidFill>
            <a:schemeClr val="accent4">
              <a:lumMod val="20000"/>
              <a:lumOff val="80000"/>
            </a:schemeClr>
          </a:solidFill>
          <a:ln>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2">
                    <a:lumMod val="10000"/>
                  </a:schemeClr>
                </a:solidFill>
                <a:latin typeface="Palatino" pitchFamily="2" charset="77"/>
                <a:ea typeface="Palatino" pitchFamily="2" charset="77"/>
              </a:rPr>
              <a:t>Yes</a:t>
            </a:r>
            <a:r>
              <a:rPr lang="en-US" sz="2400" dirty="0">
                <a:solidFill>
                  <a:schemeClr val="bg2">
                    <a:lumMod val="10000"/>
                  </a:schemeClr>
                </a:solidFill>
                <a:latin typeface="Palatino" pitchFamily="2" charset="77"/>
                <a:ea typeface="Palatino" pitchFamily="2" charset="77"/>
              </a:rPr>
              <a:t>! A group on 12 elements without subgroups of size 6 </a:t>
            </a:r>
          </a:p>
        </p:txBody>
      </p:sp>
    </p:spTree>
    <p:extLst>
      <p:ext uri="{BB962C8B-B14F-4D97-AF65-F5344CB8AC3E}">
        <p14:creationId xmlns:p14="http://schemas.microsoft.com/office/powerpoint/2010/main" val="3237241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36B16C-66C8-D8D3-3976-7813026C0923}"/>
              </a:ext>
            </a:extLst>
          </p:cNvPr>
          <p:cNvSpPr txBox="1"/>
          <p:nvPr/>
        </p:nvSpPr>
        <p:spPr>
          <a:xfrm>
            <a:off x="882287" y="341503"/>
            <a:ext cx="10672354" cy="1569660"/>
          </a:xfrm>
          <a:prstGeom prst="rect">
            <a:avLst/>
          </a:prstGeom>
          <a:noFill/>
        </p:spPr>
        <p:txBody>
          <a:bodyPr wrap="square">
            <a:spAutoFit/>
          </a:bodyPr>
          <a:lstStyle/>
          <a:p>
            <a:r>
              <a:rPr lang="en-US" sz="2400" b="0" i="0" dirty="0">
                <a:solidFill>
                  <a:srgbClr val="000000"/>
                </a:solidFill>
                <a:effectLst/>
                <a:latin typeface="Palatino" pitchFamily="2" charset="77"/>
                <a:ea typeface="Palatino" pitchFamily="2" charset="77"/>
              </a:rPr>
              <a:t>"However, the machine would permit us to test the hypothesis for any special value of </a:t>
            </a:r>
            <a:r>
              <a:rPr lang="en-US" sz="2400" b="0" i="1" dirty="0">
                <a:solidFill>
                  <a:srgbClr val="000000"/>
                </a:solidFill>
                <a:effectLst/>
                <a:latin typeface="Palatino" pitchFamily="2" charset="77"/>
                <a:ea typeface="Palatino" pitchFamily="2" charset="77"/>
              </a:rPr>
              <a:t>n</a:t>
            </a:r>
            <a:r>
              <a:rPr lang="en-US" sz="2400" b="0" i="0" dirty="0">
                <a:solidFill>
                  <a:srgbClr val="000000"/>
                </a:solidFill>
                <a:effectLst/>
                <a:latin typeface="Palatino" pitchFamily="2" charset="77"/>
                <a:ea typeface="Palatino" pitchFamily="2" charset="77"/>
              </a:rPr>
              <a:t>. We could carry out such tests for a sequence of consecutive values </a:t>
            </a:r>
            <a:r>
              <a:rPr lang="en-US" sz="2400" b="0" i="1" dirty="0">
                <a:solidFill>
                  <a:srgbClr val="000000"/>
                </a:solidFill>
                <a:effectLst/>
                <a:latin typeface="Palatino" pitchFamily="2" charset="77"/>
                <a:ea typeface="Palatino" pitchFamily="2" charset="77"/>
              </a:rPr>
              <a:t>n</a:t>
            </a:r>
            <a:r>
              <a:rPr lang="en-US" sz="2400" b="0" i="0" dirty="0">
                <a:solidFill>
                  <a:srgbClr val="000000"/>
                </a:solidFill>
                <a:effectLst/>
                <a:latin typeface="Palatino" pitchFamily="2" charset="77"/>
                <a:ea typeface="Palatino" pitchFamily="2" charset="77"/>
              </a:rPr>
              <a:t>=</a:t>
            </a:r>
            <a:r>
              <a:rPr lang="en-US" sz="2400" b="0" i="1" dirty="0">
                <a:solidFill>
                  <a:srgbClr val="000000"/>
                </a:solidFill>
                <a:effectLst/>
                <a:latin typeface="Palatino" pitchFamily="2" charset="77"/>
                <a:ea typeface="Palatino" pitchFamily="2" charset="77"/>
              </a:rPr>
              <a:t>2,3,.. </a:t>
            </a:r>
            <a:r>
              <a:rPr lang="en-US" sz="2400" b="0" i="0" dirty="0">
                <a:solidFill>
                  <a:srgbClr val="000000"/>
                </a:solidFill>
                <a:effectLst/>
                <a:latin typeface="Palatino" pitchFamily="2" charset="77"/>
                <a:ea typeface="Palatino" pitchFamily="2" charset="77"/>
              </a:rPr>
              <a:t>up to, say, </a:t>
            </a:r>
            <a:r>
              <a:rPr lang="en-US" sz="2400" b="0" i="1" dirty="0">
                <a:solidFill>
                  <a:srgbClr val="000000"/>
                </a:solidFill>
                <a:effectLst/>
                <a:latin typeface="Palatino" pitchFamily="2" charset="77"/>
                <a:ea typeface="Palatino" pitchFamily="2" charset="77"/>
              </a:rPr>
              <a:t>n=100</a:t>
            </a:r>
            <a:r>
              <a:rPr lang="en-US" sz="2400" b="0" i="0" dirty="0">
                <a:solidFill>
                  <a:srgbClr val="000000"/>
                </a:solidFill>
                <a:effectLst/>
                <a:latin typeface="Palatino" pitchFamily="2" charset="77"/>
                <a:ea typeface="Palatino" pitchFamily="2" charset="77"/>
              </a:rPr>
              <a:t>. If the result of at least one test were negative, the hypothesis would prove to be false; </a:t>
            </a:r>
            <a:endParaRPr lang="en-US" sz="2400" dirty="0">
              <a:latin typeface="Palatino" pitchFamily="2" charset="77"/>
              <a:ea typeface="Palatino" pitchFamily="2" charset="77"/>
            </a:endParaRPr>
          </a:p>
        </p:txBody>
      </p:sp>
      <p:pic>
        <p:nvPicPr>
          <p:cNvPr id="1026" name="Picture 2" descr="Alfred Tarski: the man who defined truth">
            <a:extLst>
              <a:ext uri="{FF2B5EF4-FFF2-40B4-BE49-F238E27FC236}">
                <a16:creationId xmlns:a16="http://schemas.microsoft.com/office/drawing/2014/main" id="{83A400AB-2BC9-9792-B564-4B7631F68D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1318" y="2119835"/>
            <a:ext cx="4333413" cy="276600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AC3B39A-9B14-46EE-AA3D-0F65C2DD6953}"/>
              </a:ext>
            </a:extLst>
          </p:cNvPr>
          <p:cNvSpPr txBox="1"/>
          <p:nvPr/>
        </p:nvSpPr>
        <p:spPr>
          <a:xfrm>
            <a:off x="759823" y="5316168"/>
            <a:ext cx="10672354" cy="1200329"/>
          </a:xfrm>
          <a:prstGeom prst="rect">
            <a:avLst/>
          </a:prstGeom>
          <a:noFill/>
        </p:spPr>
        <p:txBody>
          <a:bodyPr wrap="square">
            <a:spAutoFit/>
          </a:bodyPr>
          <a:lstStyle/>
          <a:p>
            <a:r>
              <a:rPr lang="en-US" sz="2400" dirty="0">
                <a:solidFill>
                  <a:srgbClr val="000000"/>
                </a:solidFill>
                <a:latin typeface="Palatino" pitchFamily="2" charset="77"/>
                <a:ea typeface="Palatino" pitchFamily="2" charset="77"/>
              </a:rPr>
              <a:t>O</a:t>
            </a:r>
            <a:r>
              <a:rPr lang="en-US" sz="2400" b="0" i="0" dirty="0">
                <a:solidFill>
                  <a:srgbClr val="000000"/>
                </a:solidFill>
                <a:effectLst/>
                <a:latin typeface="Palatino" pitchFamily="2" charset="77"/>
                <a:ea typeface="Palatino" pitchFamily="2" charset="77"/>
              </a:rPr>
              <a:t>therwise, our confidence in the hypothesis would increase, and we should feel encouraged to attempt establishing the hypothesis (by means of a normal mathematical proof), instead of trying to construct a counterexample."</a:t>
            </a:r>
            <a:endParaRPr lang="en-US" sz="2400" dirty="0"/>
          </a:p>
        </p:txBody>
      </p:sp>
      <p:sp>
        <p:nvSpPr>
          <p:cNvPr id="8" name="TextBox 7">
            <a:extLst>
              <a:ext uri="{FF2B5EF4-FFF2-40B4-BE49-F238E27FC236}">
                <a16:creationId xmlns:a16="http://schemas.microsoft.com/office/drawing/2014/main" id="{A1C8A9C9-6D36-C8A8-BD57-E579BB9EFA93}"/>
              </a:ext>
            </a:extLst>
          </p:cNvPr>
          <p:cNvSpPr txBox="1"/>
          <p:nvPr/>
        </p:nvSpPr>
        <p:spPr>
          <a:xfrm>
            <a:off x="6628560" y="3210451"/>
            <a:ext cx="4333414" cy="584775"/>
          </a:xfrm>
          <a:prstGeom prst="rect">
            <a:avLst/>
          </a:prstGeom>
          <a:noFill/>
        </p:spPr>
        <p:txBody>
          <a:bodyPr wrap="square">
            <a:spAutoFit/>
          </a:bodyPr>
          <a:lstStyle/>
          <a:p>
            <a:pPr algn="ctr" rtl="0">
              <a:buNone/>
            </a:pPr>
            <a:r>
              <a:rPr lang="en-US" sz="3200" b="1" i="0" u="none" strike="noStrike" dirty="0">
                <a:solidFill>
                  <a:srgbClr val="595959"/>
                </a:solidFill>
                <a:effectLst/>
                <a:latin typeface="Palatino" pitchFamily="2" charset="77"/>
                <a:ea typeface="Palatino" pitchFamily="2" charset="77"/>
              </a:rPr>
              <a:t>Alfred Tarski </a:t>
            </a:r>
            <a:r>
              <a:rPr lang="en-US" sz="3200" i="0" u="none" strike="noStrike" dirty="0">
                <a:solidFill>
                  <a:srgbClr val="595959"/>
                </a:solidFill>
                <a:effectLst/>
                <a:latin typeface="Palatino" pitchFamily="2" charset="77"/>
                <a:ea typeface="Palatino" pitchFamily="2" charset="77"/>
              </a:rPr>
              <a:t>(1948)</a:t>
            </a:r>
            <a:endParaRPr lang="en-US" sz="3200" dirty="0">
              <a:effectLst/>
              <a:latin typeface="Palatino" pitchFamily="2" charset="77"/>
              <a:ea typeface="Palatino" pitchFamily="2" charset="77"/>
            </a:endParaRPr>
          </a:p>
        </p:txBody>
      </p:sp>
    </p:spTree>
    <p:extLst>
      <p:ext uri="{BB962C8B-B14F-4D97-AF65-F5344CB8AC3E}">
        <p14:creationId xmlns:p14="http://schemas.microsoft.com/office/powerpoint/2010/main" val="12234102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9F7C323-4AD0-CCAB-81DB-CB6BFF33235C}"/>
              </a:ext>
            </a:extLst>
          </p:cNvPr>
          <p:cNvSpPr/>
          <p:nvPr/>
        </p:nvSpPr>
        <p:spPr>
          <a:xfrm>
            <a:off x="495946" y="263471"/>
            <a:ext cx="11406752" cy="84663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Palatino" pitchFamily="2" charset="77"/>
                <a:ea typeface="Palatino" pitchFamily="2" charset="77"/>
              </a:rPr>
              <a:t>Discrete Geometry</a:t>
            </a:r>
          </a:p>
        </p:txBody>
      </p:sp>
      <p:sp>
        <p:nvSpPr>
          <p:cNvPr id="87" name="How many points without 3 on a line guarantee a convex quadrilateral?">
            <a:extLst>
              <a:ext uri="{FF2B5EF4-FFF2-40B4-BE49-F238E27FC236}">
                <a16:creationId xmlns:a16="http://schemas.microsoft.com/office/drawing/2014/main" id="{DE794F3E-C120-5A6A-4351-FA1EEA0F74A1}"/>
              </a:ext>
            </a:extLst>
          </p:cNvPr>
          <p:cNvSpPr txBox="1"/>
          <p:nvPr/>
        </p:nvSpPr>
        <p:spPr>
          <a:xfrm>
            <a:off x="1036599" y="1421297"/>
            <a:ext cx="10684015" cy="4437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177800" hangingPunct="0">
              <a:spcBef>
                <a:spcPts val="2350"/>
              </a:spcBef>
              <a:defRPr sz="5100"/>
            </a:pPr>
            <a:r>
              <a:rPr sz="2550" kern="0" dirty="0">
                <a:latin typeface="Palatino" pitchFamily="2" charset="77"/>
                <a:ea typeface="Palatino" pitchFamily="2" charset="77"/>
                <a:cs typeface="CMU Bright Roman"/>
                <a:sym typeface="CMU Bright Roman"/>
              </a:rPr>
              <a:t>How many points</a:t>
            </a:r>
            <a:r>
              <a:rPr lang="en-US" sz="2550" kern="0" dirty="0">
                <a:latin typeface="Palatino" pitchFamily="2" charset="77"/>
                <a:ea typeface="Palatino" pitchFamily="2" charset="77"/>
                <a:cs typeface="CMU Bright Roman"/>
                <a:sym typeface="CMU Bright Roman"/>
              </a:rPr>
              <a:t>,</a:t>
            </a:r>
            <a:r>
              <a:rPr sz="2550" kern="0" dirty="0">
                <a:latin typeface="Palatino" pitchFamily="2" charset="77"/>
                <a:ea typeface="Palatino" pitchFamily="2" charset="77"/>
                <a:cs typeface="CMU Bright Roman"/>
                <a:sym typeface="CMU Bright Roman"/>
              </a:rPr>
              <a:t> without 3 on a line</a:t>
            </a:r>
            <a:r>
              <a:rPr lang="en-US" sz="2550" kern="0" dirty="0">
                <a:latin typeface="Palatino" pitchFamily="2" charset="77"/>
                <a:ea typeface="Palatino" pitchFamily="2" charset="77"/>
                <a:cs typeface="CMU Bright Roman"/>
                <a:sym typeface="CMU Bright Roman"/>
              </a:rPr>
              <a:t>,</a:t>
            </a:r>
            <a:r>
              <a:rPr sz="2550" kern="0" dirty="0">
                <a:latin typeface="Palatino" pitchFamily="2" charset="77"/>
                <a:ea typeface="Palatino" pitchFamily="2" charset="77"/>
                <a:cs typeface="CMU Bright Roman"/>
                <a:sym typeface="CMU Bright Roman"/>
              </a:rPr>
              <a:t> guarantee a </a:t>
            </a:r>
            <a:r>
              <a:rPr sz="2550" b="1" kern="0" dirty="0">
                <a:latin typeface="Palatino" pitchFamily="2" charset="77"/>
                <a:ea typeface="Palatino" pitchFamily="2" charset="77"/>
                <a:cs typeface="CMU Bright Roman"/>
                <a:sym typeface="CMU Bright Roman"/>
              </a:rPr>
              <a:t>convex quadrilateral</a:t>
            </a:r>
            <a:r>
              <a:rPr sz="2550" kern="0" dirty="0">
                <a:latin typeface="Palatino" pitchFamily="2" charset="77"/>
                <a:ea typeface="Palatino" pitchFamily="2" charset="77"/>
                <a:cs typeface="CMU Bright Roman"/>
                <a:sym typeface="CMU Bright Roman"/>
              </a:rPr>
              <a:t>?</a:t>
            </a:r>
          </a:p>
        </p:txBody>
      </p:sp>
      <p:grpSp>
        <p:nvGrpSpPr>
          <p:cNvPr id="88" name="Group">
            <a:extLst>
              <a:ext uri="{FF2B5EF4-FFF2-40B4-BE49-F238E27FC236}">
                <a16:creationId xmlns:a16="http://schemas.microsoft.com/office/drawing/2014/main" id="{FAA5E63B-1122-920C-7A71-0FF126FB26AF}"/>
              </a:ext>
            </a:extLst>
          </p:cNvPr>
          <p:cNvGrpSpPr/>
          <p:nvPr/>
        </p:nvGrpSpPr>
        <p:grpSpPr>
          <a:xfrm>
            <a:off x="3123575" y="2072865"/>
            <a:ext cx="6363095" cy="635001"/>
            <a:chOff x="0" y="0"/>
            <a:chExt cx="12726187" cy="1270000"/>
          </a:xfrm>
        </p:grpSpPr>
        <p:sp>
          <p:nvSpPr>
            <p:cNvPr id="89" name="Rounded Rectangle">
              <a:extLst>
                <a:ext uri="{FF2B5EF4-FFF2-40B4-BE49-F238E27FC236}">
                  <a16:creationId xmlns:a16="http://schemas.microsoft.com/office/drawing/2014/main" id="{2DEA516F-2F70-C15A-ABAD-990DB83E91A1}"/>
                </a:ext>
              </a:extLst>
            </p:cNvPr>
            <p:cNvSpPr/>
            <p:nvPr/>
          </p:nvSpPr>
          <p:spPr>
            <a:xfrm>
              <a:off x="0" y="0"/>
              <a:ext cx="12726187" cy="1270000"/>
            </a:xfrm>
            <a:custGeom>
              <a:avLst/>
              <a:gdLst>
                <a:gd name="csX0" fmla="*/ 0 w 12726187"/>
                <a:gd name="csY0" fmla="*/ 190500 h 1270000"/>
                <a:gd name="csX1" fmla="*/ 190500 w 12726187"/>
                <a:gd name="csY1" fmla="*/ 0 h 1270000"/>
                <a:gd name="csX2" fmla="*/ 778366 w 12726187"/>
                <a:gd name="csY2" fmla="*/ 0 h 1270000"/>
                <a:gd name="csX3" fmla="*/ 1366232 w 12726187"/>
                <a:gd name="csY3" fmla="*/ 0 h 1270000"/>
                <a:gd name="csX4" fmla="*/ 2077550 w 12726187"/>
                <a:gd name="csY4" fmla="*/ 0 h 1270000"/>
                <a:gd name="csX5" fmla="*/ 2912320 w 12726187"/>
                <a:gd name="csY5" fmla="*/ 0 h 1270000"/>
                <a:gd name="csX6" fmla="*/ 3623638 w 12726187"/>
                <a:gd name="csY6" fmla="*/ 0 h 1270000"/>
                <a:gd name="csX7" fmla="*/ 4458408 w 12726187"/>
                <a:gd name="csY7" fmla="*/ 0 h 1270000"/>
                <a:gd name="csX8" fmla="*/ 5169725 w 12726187"/>
                <a:gd name="csY8" fmla="*/ 0 h 1270000"/>
                <a:gd name="csX9" fmla="*/ 5510688 w 12726187"/>
                <a:gd name="csY9" fmla="*/ 0 h 1270000"/>
                <a:gd name="csX10" fmla="*/ 6222006 w 12726187"/>
                <a:gd name="csY10" fmla="*/ 0 h 1270000"/>
                <a:gd name="csX11" fmla="*/ 6686420 w 12726187"/>
                <a:gd name="csY11" fmla="*/ 0 h 1270000"/>
                <a:gd name="csX12" fmla="*/ 7027382 w 12726187"/>
                <a:gd name="csY12" fmla="*/ 0 h 1270000"/>
                <a:gd name="csX13" fmla="*/ 7244893 w 12726187"/>
                <a:gd name="csY13" fmla="*/ 0 h 1270000"/>
                <a:gd name="csX14" fmla="*/ 7585855 w 12726187"/>
                <a:gd name="csY14" fmla="*/ 0 h 1270000"/>
                <a:gd name="csX15" fmla="*/ 7926817 w 12726187"/>
                <a:gd name="csY15" fmla="*/ 0 h 1270000"/>
                <a:gd name="csX16" fmla="*/ 8514683 w 12726187"/>
                <a:gd name="csY16" fmla="*/ 0 h 1270000"/>
                <a:gd name="csX17" fmla="*/ 9102549 w 12726187"/>
                <a:gd name="csY17" fmla="*/ 0 h 1270000"/>
                <a:gd name="csX18" fmla="*/ 9566963 w 12726187"/>
                <a:gd name="csY18" fmla="*/ 0 h 1270000"/>
                <a:gd name="csX19" fmla="*/ 10401733 w 12726187"/>
                <a:gd name="csY19" fmla="*/ 0 h 1270000"/>
                <a:gd name="csX20" fmla="*/ 10742696 w 12726187"/>
                <a:gd name="csY20" fmla="*/ 0 h 1270000"/>
                <a:gd name="csX21" fmla="*/ 11577465 w 12726187"/>
                <a:gd name="csY21" fmla="*/ 0 h 1270000"/>
                <a:gd name="csX22" fmla="*/ 11918428 w 12726187"/>
                <a:gd name="csY22" fmla="*/ 0 h 1270000"/>
                <a:gd name="csX23" fmla="*/ 12535687 w 12726187"/>
                <a:gd name="csY23" fmla="*/ 0 h 1270000"/>
                <a:gd name="csX24" fmla="*/ 12726187 w 12726187"/>
                <a:gd name="csY24" fmla="*/ 190500 h 1270000"/>
                <a:gd name="csX25" fmla="*/ 12726187 w 12726187"/>
                <a:gd name="csY25" fmla="*/ 617220 h 1270000"/>
                <a:gd name="csX26" fmla="*/ 12726187 w 12726187"/>
                <a:gd name="csY26" fmla="*/ 1079500 h 1270000"/>
                <a:gd name="csX27" fmla="*/ 12535687 w 12726187"/>
                <a:gd name="csY27" fmla="*/ 1270000 h 1270000"/>
                <a:gd name="csX28" fmla="*/ 12071273 w 12726187"/>
                <a:gd name="csY28" fmla="*/ 1270000 h 1270000"/>
                <a:gd name="csX29" fmla="*/ 11606859 w 12726187"/>
                <a:gd name="csY29" fmla="*/ 1270000 h 1270000"/>
                <a:gd name="csX30" fmla="*/ 11142444 w 12726187"/>
                <a:gd name="csY30" fmla="*/ 1270000 h 1270000"/>
                <a:gd name="csX31" fmla="*/ 10924934 w 12726187"/>
                <a:gd name="csY31" fmla="*/ 1270000 h 1270000"/>
                <a:gd name="csX32" fmla="*/ 10090164 w 12726187"/>
                <a:gd name="csY32" fmla="*/ 1270000 h 1270000"/>
                <a:gd name="csX33" fmla="*/ 9255394 w 12726187"/>
                <a:gd name="csY33" fmla="*/ 1270000 h 1270000"/>
                <a:gd name="csX34" fmla="*/ 9037884 w 12726187"/>
                <a:gd name="csY34" fmla="*/ 1270000 h 1270000"/>
                <a:gd name="csX35" fmla="*/ 8696922 w 12726187"/>
                <a:gd name="csY35" fmla="*/ 1270000 h 1270000"/>
                <a:gd name="csX36" fmla="*/ 8109056 w 12726187"/>
                <a:gd name="csY36" fmla="*/ 1270000 h 1270000"/>
                <a:gd name="csX37" fmla="*/ 7397738 w 12726187"/>
                <a:gd name="csY37" fmla="*/ 1270000 h 1270000"/>
                <a:gd name="csX38" fmla="*/ 6933324 w 12726187"/>
                <a:gd name="csY38" fmla="*/ 1270000 h 1270000"/>
                <a:gd name="csX39" fmla="*/ 6592361 w 12726187"/>
                <a:gd name="csY39" fmla="*/ 1270000 h 1270000"/>
                <a:gd name="csX40" fmla="*/ 6251399 w 12726187"/>
                <a:gd name="csY40" fmla="*/ 1270000 h 1270000"/>
                <a:gd name="csX41" fmla="*/ 5540081 w 12726187"/>
                <a:gd name="csY41" fmla="*/ 1270000 h 1270000"/>
                <a:gd name="csX42" fmla="*/ 5322571 w 12726187"/>
                <a:gd name="csY42" fmla="*/ 1270000 h 1270000"/>
                <a:gd name="csX43" fmla="*/ 4858156 w 12726187"/>
                <a:gd name="csY43" fmla="*/ 1270000 h 1270000"/>
                <a:gd name="csX44" fmla="*/ 4270290 w 12726187"/>
                <a:gd name="csY44" fmla="*/ 1270000 h 1270000"/>
                <a:gd name="csX45" fmla="*/ 3929328 w 12726187"/>
                <a:gd name="csY45" fmla="*/ 1270000 h 1270000"/>
                <a:gd name="csX46" fmla="*/ 3094558 w 12726187"/>
                <a:gd name="csY46" fmla="*/ 1270000 h 1270000"/>
                <a:gd name="csX47" fmla="*/ 2877048 w 12726187"/>
                <a:gd name="csY47" fmla="*/ 1270000 h 1270000"/>
                <a:gd name="csX48" fmla="*/ 2659537 w 12726187"/>
                <a:gd name="csY48" fmla="*/ 1270000 h 1270000"/>
                <a:gd name="csX49" fmla="*/ 2195123 w 12726187"/>
                <a:gd name="csY49" fmla="*/ 1270000 h 1270000"/>
                <a:gd name="csX50" fmla="*/ 1607257 w 12726187"/>
                <a:gd name="csY50" fmla="*/ 1270000 h 1270000"/>
                <a:gd name="csX51" fmla="*/ 895939 w 12726187"/>
                <a:gd name="csY51" fmla="*/ 1270000 h 1270000"/>
                <a:gd name="csX52" fmla="*/ 190500 w 12726187"/>
                <a:gd name="csY52" fmla="*/ 1270000 h 1270000"/>
                <a:gd name="csX53" fmla="*/ 0 w 12726187"/>
                <a:gd name="csY53" fmla="*/ 1079500 h 1270000"/>
                <a:gd name="csX54" fmla="*/ 0 w 12726187"/>
                <a:gd name="csY54" fmla="*/ 661670 h 1270000"/>
                <a:gd name="csX55" fmla="*/ 0 w 12726187"/>
                <a:gd name="csY55" fmla="*/ 190500 h 1270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2726187" h="1270000" fill="none" extrusionOk="0">
                  <a:moveTo>
                    <a:pt x="0" y="190500"/>
                  </a:moveTo>
                  <a:cubicBezTo>
                    <a:pt x="6314" y="60849"/>
                    <a:pt x="86217" y="-3483"/>
                    <a:pt x="190500" y="0"/>
                  </a:cubicBezTo>
                  <a:cubicBezTo>
                    <a:pt x="470823" y="-33269"/>
                    <a:pt x="608571" y="735"/>
                    <a:pt x="778366" y="0"/>
                  </a:cubicBezTo>
                  <a:cubicBezTo>
                    <a:pt x="948161" y="-735"/>
                    <a:pt x="1232542" y="38670"/>
                    <a:pt x="1366232" y="0"/>
                  </a:cubicBezTo>
                  <a:cubicBezTo>
                    <a:pt x="1499922" y="-38670"/>
                    <a:pt x="1782946" y="6748"/>
                    <a:pt x="2077550" y="0"/>
                  </a:cubicBezTo>
                  <a:cubicBezTo>
                    <a:pt x="2372154" y="-6748"/>
                    <a:pt x="2583642" y="8618"/>
                    <a:pt x="2912320" y="0"/>
                  </a:cubicBezTo>
                  <a:cubicBezTo>
                    <a:pt x="3240998" y="-8618"/>
                    <a:pt x="3288487" y="5790"/>
                    <a:pt x="3623638" y="0"/>
                  </a:cubicBezTo>
                  <a:cubicBezTo>
                    <a:pt x="3958789" y="-5790"/>
                    <a:pt x="4281847" y="38191"/>
                    <a:pt x="4458408" y="0"/>
                  </a:cubicBezTo>
                  <a:cubicBezTo>
                    <a:pt x="4634969" y="-38191"/>
                    <a:pt x="4978650" y="9641"/>
                    <a:pt x="5169725" y="0"/>
                  </a:cubicBezTo>
                  <a:cubicBezTo>
                    <a:pt x="5360800" y="-9641"/>
                    <a:pt x="5433352" y="33284"/>
                    <a:pt x="5510688" y="0"/>
                  </a:cubicBezTo>
                  <a:cubicBezTo>
                    <a:pt x="5588024" y="-33284"/>
                    <a:pt x="5925857" y="12672"/>
                    <a:pt x="6222006" y="0"/>
                  </a:cubicBezTo>
                  <a:cubicBezTo>
                    <a:pt x="6518155" y="-12672"/>
                    <a:pt x="6564643" y="28497"/>
                    <a:pt x="6686420" y="0"/>
                  </a:cubicBezTo>
                  <a:cubicBezTo>
                    <a:pt x="6808197" y="-28497"/>
                    <a:pt x="6880345" y="37379"/>
                    <a:pt x="7027382" y="0"/>
                  </a:cubicBezTo>
                  <a:cubicBezTo>
                    <a:pt x="7174419" y="-37379"/>
                    <a:pt x="7171198" y="11719"/>
                    <a:pt x="7244893" y="0"/>
                  </a:cubicBezTo>
                  <a:cubicBezTo>
                    <a:pt x="7318588" y="-11719"/>
                    <a:pt x="7440668" y="30453"/>
                    <a:pt x="7585855" y="0"/>
                  </a:cubicBezTo>
                  <a:cubicBezTo>
                    <a:pt x="7731042" y="-30453"/>
                    <a:pt x="7766628" y="23180"/>
                    <a:pt x="7926817" y="0"/>
                  </a:cubicBezTo>
                  <a:cubicBezTo>
                    <a:pt x="8087006" y="-23180"/>
                    <a:pt x="8228656" y="27647"/>
                    <a:pt x="8514683" y="0"/>
                  </a:cubicBezTo>
                  <a:cubicBezTo>
                    <a:pt x="8800710" y="-27647"/>
                    <a:pt x="8965814" y="62746"/>
                    <a:pt x="9102549" y="0"/>
                  </a:cubicBezTo>
                  <a:cubicBezTo>
                    <a:pt x="9239284" y="-62746"/>
                    <a:pt x="9353092" y="55447"/>
                    <a:pt x="9566963" y="0"/>
                  </a:cubicBezTo>
                  <a:cubicBezTo>
                    <a:pt x="9780834" y="-55447"/>
                    <a:pt x="10057090" y="95030"/>
                    <a:pt x="10401733" y="0"/>
                  </a:cubicBezTo>
                  <a:cubicBezTo>
                    <a:pt x="10746376" y="-95030"/>
                    <a:pt x="10611132" y="31662"/>
                    <a:pt x="10742696" y="0"/>
                  </a:cubicBezTo>
                  <a:cubicBezTo>
                    <a:pt x="10874260" y="-31662"/>
                    <a:pt x="11260585" y="33679"/>
                    <a:pt x="11577465" y="0"/>
                  </a:cubicBezTo>
                  <a:cubicBezTo>
                    <a:pt x="11894345" y="-33679"/>
                    <a:pt x="11760533" y="5050"/>
                    <a:pt x="11918428" y="0"/>
                  </a:cubicBezTo>
                  <a:cubicBezTo>
                    <a:pt x="12076323" y="-5050"/>
                    <a:pt x="12336072" y="6465"/>
                    <a:pt x="12535687" y="0"/>
                  </a:cubicBezTo>
                  <a:cubicBezTo>
                    <a:pt x="12652805" y="-18694"/>
                    <a:pt x="12738468" y="81194"/>
                    <a:pt x="12726187" y="190500"/>
                  </a:cubicBezTo>
                  <a:cubicBezTo>
                    <a:pt x="12752774" y="279336"/>
                    <a:pt x="12686095" y="444659"/>
                    <a:pt x="12726187" y="617220"/>
                  </a:cubicBezTo>
                  <a:cubicBezTo>
                    <a:pt x="12766279" y="789781"/>
                    <a:pt x="12678979" y="919866"/>
                    <a:pt x="12726187" y="1079500"/>
                  </a:cubicBezTo>
                  <a:cubicBezTo>
                    <a:pt x="12725541" y="1157078"/>
                    <a:pt x="12651718" y="1262150"/>
                    <a:pt x="12535687" y="1270000"/>
                  </a:cubicBezTo>
                  <a:cubicBezTo>
                    <a:pt x="12347670" y="1320456"/>
                    <a:pt x="12176783" y="1247843"/>
                    <a:pt x="12071273" y="1270000"/>
                  </a:cubicBezTo>
                  <a:cubicBezTo>
                    <a:pt x="11965763" y="1292157"/>
                    <a:pt x="11814037" y="1249699"/>
                    <a:pt x="11606859" y="1270000"/>
                  </a:cubicBezTo>
                  <a:cubicBezTo>
                    <a:pt x="11399681" y="1290301"/>
                    <a:pt x="11295394" y="1237980"/>
                    <a:pt x="11142444" y="1270000"/>
                  </a:cubicBezTo>
                  <a:cubicBezTo>
                    <a:pt x="10989495" y="1302020"/>
                    <a:pt x="11019588" y="1247823"/>
                    <a:pt x="10924934" y="1270000"/>
                  </a:cubicBezTo>
                  <a:cubicBezTo>
                    <a:pt x="10830280" y="1292177"/>
                    <a:pt x="10334699" y="1268749"/>
                    <a:pt x="10090164" y="1270000"/>
                  </a:cubicBezTo>
                  <a:cubicBezTo>
                    <a:pt x="9845629" y="1271251"/>
                    <a:pt x="9638438" y="1220449"/>
                    <a:pt x="9255394" y="1270000"/>
                  </a:cubicBezTo>
                  <a:cubicBezTo>
                    <a:pt x="8872350" y="1319551"/>
                    <a:pt x="9134047" y="1259155"/>
                    <a:pt x="9037884" y="1270000"/>
                  </a:cubicBezTo>
                  <a:cubicBezTo>
                    <a:pt x="8941721" y="1280845"/>
                    <a:pt x="8851710" y="1245155"/>
                    <a:pt x="8696922" y="1270000"/>
                  </a:cubicBezTo>
                  <a:cubicBezTo>
                    <a:pt x="8542134" y="1294845"/>
                    <a:pt x="8275612" y="1211477"/>
                    <a:pt x="8109056" y="1270000"/>
                  </a:cubicBezTo>
                  <a:cubicBezTo>
                    <a:pt x="7942500" y="1328523"/>
                    <a:pt x="7540045" y="1247974"/>
                    <a:pt x="7397738" y="1270000"/>
                  </a:cubicBezTo>
                  <a:cubicBezTo>
                    <a:pt x="7255431" y="1292026"/>
                    <a:pt x="7149144" y="1215934"/>
                    <a:pt x="6933324" y="1270000"/>
                  </a:cubicBezTo>
                  <a:cubicBezTo>
                    <a:pt x="6717504" y="1324066"/>
                    <a:pt x="6666205" y="1263993"/>
                    <a:pt x="6592361" y="1270000"/>
                  </a:cubicBezTo>
                  <a:cubicBezTo>
                    <a:pt x="6518517" y="1276007"/>
                    <a:pt x="6343990" y="1260973"/>
                    <a:pt x="6251399" y="1270000"/>
                  </a:cubicBezTo>
                  <a:cubicBezTo>
                    <a:pt x="6158808" y="1279027"/>
                    <a:pt x="5834977" y="1245648"/>
                    <a:pt x="5540081" y="1270000"/>
                  </a:cubicBezTo>
                  <a:cubicBezTo>
                    <a:pt x="5245185" y="1294352"/>
                    <a:pt x="5389350" y="1252436"/>
                    <a:pt x="5322571" y="1270000"/>
                  </a:cubicBezTo>
                  <a:cubicBezTo>
                    <a:pt x="5255792" y="1287564"/>
                    <a:pt x="5016680" y="1261267"/>
                    <a:pt x="4858156" y="1270000"/>
                  </a:cubicBezTo>
                  <a:cubicBezTo>
                    <a:pt x="4699633" y="1278733"/>
                    <a:pt x="4533102" y="1263072"/>
                    <a:pt x="4270290" y="1270000"/>
                  </a:cubicBezTo>
                  <a:cubicBezTo>
                    <a:pt x="4007478" y="1276928"/>
                    <a:pt x="4004244" y="1254326"/>
                    <a:pt x="3929328" y="1270000"/>
                  </a:cubicBezTo>
                  <a:cubicBezTo>
                    <a:pt x="3854412" y="1285674"/>
                    <a:pt x="3403826" y="1225305"/>
                    <a:pt x="3094558" y="1270000"/>
                  </a:cubicBezTo>
                  <a:cubicBezTo>
                    <a:pt x="2785290" y="1314695"/>
                    <a:pt x="2934173" y="1268259"/>
                    <a:pt x="2877048" y="1270000"/>
                  </a:cubicBezTo>
                  <a:cubicBezTo>
                    <a:pt x="2819923" y="1271741"/>
                    <a:pt x="2755865" y="1251106"/>
                    <a:pt x="2659537" y="1270000"/>
                  </a:cubicBezTo>
                  <a:cubicBezTo>
                    <a:pt x="2563209" y="1288894"/>
                    <a:pt x="2337289" y="1241089"/>
                    <a:pt x="2195123" y="1270000"/>
                  </a:cubicBezTo>
                  <a:cubicBezTo>
                    <a:pt x="2052957" y="1298911"/>
                    <a:pt x="1814675" y="1208319"/>
                    <a:pt x="1607257" y="1270000"/>
                  </a:cubicBezTo>
                  <a:cubicBezTo>
                    <a:pt x="1399839" y="1331681"/>
                    <a:pt x="1231432" y="1254002"/>
                    <a:pt x="895939" y="1270000"/>
                  </a:cubicBezTo>
                  <a:cubicBezTo>
                    <a:pt x="560446" y="1285998"/>
                    <a:pt x="534640" y="1258454"/>
                    <a:pt x="190500" y="1270000"/>
                  </a:cubicBezTo>
                  <a:cubicBezTo>
                    <a:pt x="90420" y="1270003"/>
                    <a:pt x="24025" y="1168847"/>
                    <a:pt x="0" y="1079500"/>
                  </a:cubicBezTo>
                  <a:cubicBezTo>
                    <a:pt x="-12202" y="983989"/>
                    <a:pt x="12000" y="813973"/>
                    <a:pt x="0" y="661670"/>
                  </a:cubicBezTo>
                  <a:cubicBezTo>
                    <a:pt x="-12000" y="509367"/>
                    <a:pt x="23769" y="399733"/>
                    <a:pt x="0" y="190500"/>
                  </a:cubicBezTo>
                  <a:close/>
                </a:path>
                <a:path w="12726187" h="1270000" stroke="0" extrusionOk="0">
                  <a:moveTo>
                    <a:pt x="0" y="190500"/>
                  </a:moveTo>
                  <a:cubicBezTo>
                    <a:pt x="-17158" y="74706"/>
                    <a:pt x="66534" y="7039"/>
                    <a:pt x="190500" y="0"/>
                  </a:cubicBezTo>
                  <a:cubicBezTo>
                    <a:pt x="415984" y="-45327"/>
                    <a:pt x="660006" y="90109"/>
                    <a:pt x="1025270" y="0"/>
                  </a:cubicBezTo>
                  <a:cubicBezTo>
                    <a:pt x="1390534" y="-90109"/>
                    <a:pt x="1280750" y="46297"/>
                    <a:pt x="1489684" y="0"/>
                  </a:cubicBezTo>
                  <a:cubicBezTo>
                    <a:pt x="1698618" y="-46297"/>
                    <a:pt x="1711860" y="38427"/>
                    <a:pt x="1830646" y="0"/>
                  </a:cubicBezTo>
                  <a:cubicBezTo>
                    <a:pt x="1949432" y="-38427"/>
                    <a:pt x="2233406" y="24185"/>
                    <a:pt x="2541964" y="0"/>
                  </a:cubicBezTo>
                  <a:cubicBezTo>
                    <a:pt x="2850522" y="-24185"/>
                    <a:pt x="2828260" y="52558"/>
                    <a:pt x="3006378" y="0"/>
                  </a:cubicBezTo>
                  <a:cubicBezTo>
                    <a:pt x="3184496" y="-52558"/>
                    <a:pt x="3645022" y="39120"/>
                    <a:pt x="3841148" y="0"/>
                  </a:cubicBezTo>
                  <a:cubicBezTo>
                    <a:pt x="4037274" y="-39120"/>
                    <a:pt x="4056446" y="1818"/>
                    <a:pt x="4182110" y="0"/>
                  </a:cubicBezTo>
                  <a:cubicBezTo>
                    <a:pt x="4307774" y="-1818"/>
                    <a:pt x="4747724" y="34507"/>
                    <a:pt x="5016880" y="0"/>
                  </a:cubicBezTo>
                  <a:cubicBezTo>
                    <a:pt x="5286036" y="-34507"/>
                    <a:pt x="5170459" y="16758"/>
                    <a:pt x="5234391" y="0"/>
                  </a:cubicBezTo>
                  <a:cubicBezTo>
                    <a:pt x="5298323" y="-16758"/>
                    <a:pt x="5602575" y="12026"/>
                    <a:pt x="5822257" y="0"/>
                  </a:cubicBezTo>
                  <a:cubicBezTo>
                    <a:pt x="6041939" y="-12026"/>
                    <a:pt x="6148027" y="68636"/>
                    <a:pt x="6410123" y="0"/>
                  </a:cubicBezTo>
                  <a:cubicBezTo>
                    <a:pt x="6672219" y="-68636"/>
                    <a:pt x="6675045" y="41398"/>
                    <a:pt x="6874537" y="0"/>
                  </a:cubicBezTo>
                  <a:cubicBezTo>
                    <a:pt x="7074029" y="-41398"/>
                    <a:pt x="7428931" y="50863"/>
                    <a:pt x="7709307" y="0"/>
                  </a:cubicBezTo>
                  <a:cubicBezTo>
                    <a:pt x="7989683" y="-50863"/>
                    <a:pt x="8253487" y="86442"/>
                    <a:pt x="8544077" y="0"/>
                  </a:cubicBezTo>
                  <a:cubicBezTo>
                    <a:pt x="8834667" y="-86442"/>
                    <a:pt x="8727633" y="38807"/>
                    <a:pt x="8885039" y="0"/>
                  </a:cubicBezTo>
                  <a:cubicBezTo>
                    <a:pt x="9042445" y="-38807"/>
                    <a:pt x="9191446" y="42804"/>
                    <a:pt x="9472905" y="0"/>
                  </a:cubicBezTo>
                  <a:cubicBezTo>
                    <a:pt x="9754364" y="-42804"/>
                    <a:pt x="10126006" y="40694"/>
                    <a:pt x="10307675" y="0"/>
                  </a:cubicBezTo>
                  <a:cubicBezTo>
                    <a:pt x="10489344" y="-40694"/>
                    <a:pt x="10642178" y="48408"/>
                    <a:pt x="10895541" y="0"/>
                  </a:cubicBezTo>
                  <a:cubicBezTo>
                    <a:pt x="11148904" y="-48408"/>
                    <a:pt x="11055142" y="22862"/>
                    <a:pt x="11113051" y="0"/>
                  </a:cubicBezTo>
                  <a:cubicBezTo>
                    <a:pt x="11170960" y="-22862"/>
                    <a:pt x="11349826" y="11967"/>
                    <a:pt x="11454013" y="0"/>
                  </a:cubicBezTo>
                  <a:cubicBezTo>
                    <a:pt x="11558200" y="-11967"/>
                    <a:pt x="12275281" y="99344"/>
                    <a:pt x="12535687" y="0"/>
                  </a:cubicBezTo>
                  <a:cubicBezTo>
                    <a:pt x="12666075" y="-5328"/>
                    <a:pt x="12726877" y="91844"/>
                    <a:pt x="12726187" y="190500"/>
                  </a:cubicBezTo>
                  <a:cubicBezTo>
                    <a:pt x="12773775" y="400096"/>
                    <a:pt x="12683921" y="514874"/>
                    <a:pt x="12726187" y="617220"/>
                  </a:cubicBezTo>
                  <a:cubicBezTo>
                    <a:pt x="12768453" y="719566"/>
                    <a:pt x="12678869" y="978942"/>
                    <a:pt x="12726187" y="1079500"/>
                  </a:cubicBezTo>
                  <a:cubicBezTo>
                    <a:pt x="12727207" y="1181573"/>
                    <a:pt x="12660925" y="1291655"/>
                    <a:pt x="12535687" y="1270000"/>
                  </a:cubicBezTo>
                  <a:cubicBezTo>
                    <a:pt x="12149181" y="1360841"/>
                    <a:pt x="11963522" y="1226705"/>
                    <a:pt x="11700917" y="1270000"/>
                  </a:cubicBezTo>
                  <a:cubicBezTo>
                    <a:pt x="11438312" y="1313295"/>
                    <a:pt x="11213269" y="1242461"/>
                    <a:pt x="10989599" y="1270000"/>
                  </a:cubicBezTo>
                  <a:cubicBezTo>
                    <a:pt x="10765929" y="1297539"/>
                    <a:pt x="10749216" y="1251965"/>
                    <a:pt x="10648637" y="1270000"/>
                  </a:cubicBezTo>
                  <a:cubicBezTo>
                    <a:pt x="10548058" y="1288035"/>
                    <a:pt x="10173965" y="1220704"/>
                    <a:pt x="9937319" y="1270000"/>
                  </a:cubicBezTo>
                  <a:cubicBezTo>
                    <a:pt x="9700673" y="1319296"/>
                    <a:pt x="9786773" y="1252204"/>
                    <a:pt x="9719809" y="1270000"/>
                  </a:cubicBezTo>
                  <a:cubicBezTo>
                    <a:pt x="9652845" y="1287796"/>
                    <a:pt x="9281862" y="1188898"/>
                    <a:pt x="9008491" y="1270000"/>
                  </a:cubicBezTo>
                  <a:cubicBezTo>
                    <a:pt x="8735120" y="1351102"/>
                    <a:pt x="8739952" y="1240004"/>
                    <a:pt x="8667528" y="1270000"/>
                  </a:cubicBezTo>
                  <a:cubicBezTo>
                    <a:pt x="8595104" y="1299996"/>
                    <a:pt x="8496744" y="1258643"/>
                    <a:pt x="8450018" y="1270000"/>
                  </a:cubicBezTo>
                  <a:cubicBezTo>
                    <a:pt x="8403292" y="1281357"/>
                    <a:pt x="8203587" y="1260090"/>
                    <a:pt x="8109056" y="1270000"/>
                  </a:cubicBezTo>
                  <a:cubicBezTo>
                    <a:pt x="8014525" y="1279910"/>
                    <a:pt x="7739220" y="1237457"/>
                    <a:pt x="7397738" y="1270000"/>
                  </a:cubicBezTo>
                  <a:cubicBezTo>
                    <a:pt x="7056256" y="1302543"/>
                    <a:pt x="7219369" y="1263210"/>
                    <a:pt x="7056775" y="1270000"/>
                  </a:cubicBezTo>
                  <a:cubicBezTo>
                    <a:pt x="6894181" y="1276790"/>
                    <a:pt x="6898103" y="1255731"/>
                    <a:pt x="6839265" y="1270000"/>
                  </a:cubicBezTo>
                  <a:cubicBezTo>
                    <a:pt x="6780427" y="1284269"/>
                    <a:pt x="6604346" y="1242369"/>
                    <a:pt x="6498303" y="1270000"/>
                  </a:cubicBezTo>
                  <a:cubicBezTo>
                    <a:pt x="6392260" y="1297631"/>
                    <a:pt x="6187926" y="1264447"/>
                    <a:pt x="6033889" y="1270000"/>
                  </a:cubicBezTo>
                  <a:cubicBezTo>
                    <a:pt x="5879852" y="1275553"/>
                    <a:pt x="5686791" y="1226603"/>
                    <a:pt x="5446022" y="1270000"/>
                  </a:cubicBezTo>
                  <a:cubicBezTo>
                    <a:pt x="5205253" y="1313397"/>
                    <a:pt x="5243676" y="1264323"/>
                    <a:pt x="5105060" y="1270000"/>
                  </a:cubicBezTo>
                  <a:cubicBezTo>
                    <a:pt x="4966444" y="1275677"/>
                    <a:pt x="4599676" y="1207798"/>
                    <a:pt x="4270290" y="1270000"/>
                  </a:cubicBezTo>
                  <a:cubicBezTo>
                    <a:pt x="3940904" y="1332202"/>
                    <a:pt x="3852478" y="1223596"/>
                    <a:pt x="3682424" y="1270000"/>
                  </a:cubicBezTo>
                  <a:cubicBezTo>
                    <a:pt x="3512370" y="1316404"/>
                    <a:pt x="3133411" y="1174595"/>
                    <a:pt x="2847655" y="1270000"/>
                  </a:cubicBezTo>
                  <a:cubicBezTo>
                    <a:pt x="2561899" y="1365405"/>
                    <a:pt x="2406109" y="1185956"/>
                    <a:pt x="2136337" y="1270000"/>
                  </a:cubicBezTo>
                  <a:cubicBezTo>
                    <a:pt x="1866565" y="1354044"/>
                    <a:pt x="1791526" y="1248996"/>
                    <a:pt x="1671922" y="1270000"/>
                  </a:cubicBezTo>
                  <a:cubicBezTo>
                    <a:pt x="1552318" y="1291004"/>
                    <a:pt x="1184096" y="1189256"/>
                    <a:pt x="960605" y="1270000"/>
                  </a:cubicBezTo>
                  <a:cubicBezTo>
                    <a:pt x="737114" y="1350744"/>
                    <a:pt x="569570" y="1201535"/>
                    <a:pt x="190500" y="1270000"/>
                  </a:cubicBezTo>
                  <a:cubicBezTo>
                    <a:pt x="86729" y="1255453"/>
                    <a:pt x="4312" y="1171963"/>
                    <a:pt x="0" y="1079500"/>
                  </a:cubicBezTo>
                  <a:cubicBezTo>
                    <a:pt x="-8111" y="973945"/>
                    <a:pt x="13252" y="842037"/>
                    <a:pt x="0" y="626110"/>
                  </a:cubicBezTo>
                  <a:cubicBezTo>
                    <a:pt x="-13252" y="410183"/>
                    <a:pt x="40548" y="346505"/>
                    <a:pt x="0" y="190500"/>
                  </a:cubicBezTo>
                  <a:close/>
                </a:path>
              </a:pathLst>
            </a:custGeom>
            <a:solidFill>
              <a:srgbClr val="94B9A3">
                <a:satOff val="1412"/>
                <a:lumOff val="16412"/>
              </a:srgbClr>
            </a:solidFill>
            <a:ln w="38100" cap="flat">
              <a:solidFill>
                <a:srgbClr val="9FAABA">
                  <a:satOff val="-9155"/>
                  <a:lumOff val="-32673"/>
                </a:srgbClr>
              </a:solidFill>
              <a:prstDash val="solid"/>
              <a:miter lim="400000"/>
              <a:extLst>
                <a:ext uri="{C807C97D-BFC1-408E-A445-0C87EB9F89A2}">
                  <ask:lineSketchStyleProps xmlns:ask="http://schemas.microsoft.com/office/drawing/2018/sketchyshapes" sd="1219033472">
                    <a:prstGeom prst="roundRect">
                      <a:avLst>
                        <a:gd name="adj" fmla="val 15000"/>
                      </a:avLst>
                    </a:prstGeom>
                    <ask:type>
                      <ask:lineSketchScribble/>
                    </ask:type>
                  </ask:lineSketchStyleProps>
                </a:ext>
              </a:extLst>
            </a:ln>
            <a:effectLst/>
          </p:spPr>
          <p:txBody>
            <a:bodyPr wrap="square" lIns="25400" tIns="25400" rIns="25400" bIns="25400" numCol="1" anchor="ctr">
              <a:noAutofit/>
            </a:bodyPr>
            <a:lstStyle/>
            <a:p>
              <a:pPr marL="0" marR="0" lvl="0" indent="0" algn="ctr" defTabSz="412750" eaLnBrk="1" fontAlgn="auto" latinLnBrk="0" hangingPunct="0">
                <a:lnSpc>
                  <a:spcPct val="100000"/>
                </a:lnSpc>
                <a:spcBef>
                  <a:spcPts val="0"/>
                </a:spcBef>
                <a:spcAft>
                  <a:spcPts val="0"/>
                </a:spcAft>
                <a:buClrTx/>
                <a:buSzTx/>
                <a:buFontTx/>
                <a:buNone/>
                <a:tabLst/>
                <a:defRPr sz="3200">
                  <a:latin typeface="Graphik-Light"/>
                  <a:ea typeface="Graphik-Light"/>
                  <a:cs typeface="Graphik-Light"/>
                  <a:sym typeface="Graphik Light"/>
                </a:defRPr>
              </a:pPr>
              <a:endParaRPr kumimoji="0" sz="1600" b="0" i="0" u="none" strike="noStrike" kern="0" cap="none" spc="0" normalizeH="0" baseline="0" noProof="0">
                <a:ln>
                  <a:noFill/>
                </a:ln>
                <a:solidFill>
                  <a:srgbClr val="9FAABA">
                    <a:satOff val="-9155"/>
                    <a:lumOff val="-32673"/>
                  </a:srgbClr>
                </a:solidFill>
                <a:effectLst/>
                <a:uLnTx/>
                <a:uFillTx/>
                <a:latin typeface="Graphik-Light"/>
                <a:ea typeface="Graphik-Light"/>
                <a:cs typeface="Graphik-Light"/>
                <a:sym typeface="Graphik Light"/>
              </a:endParaRPr>
            </a:p>
          </p:txBody>
        </p:sp>
        <p:sp>
          <p:nvSpPr>
            <p:cNvPr id="90" name="Answer: 5, Klein, “Happy Ending Theorem”">
              <a:extLst>
                <a:ext uri="{FF2B5EF4-FFF2-40B4-BE49-F238E27FC236}">
                  <a16:creationId xmlns:a16="http://schemas.microsoft.com/office/drawing/2014/main" id="{E51C628B-D740-4ABE-AC30-C408E8F76DD3}"/>
                </a:ext>
              </a:extLst>
            </p:cNvPr>
            <p:cNvSpPr txBox="1"/>
            <p:nvPr/>
          </p:nvSpPr>
          <p:spPr>
            <a:xfrm>
              <a:off x="431156" y="214374"/>
              <a:ext cx="12295031" cy="84125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p>
              <a:pPr marL="0" marR="0" lvl="0" indent="0" defTabSz="177800" eaLnBrk="1" fontAlgn="auto" latinLnBrk="0" hangingPunct="0">
                <a:lnSpc>
                  <a:spcPct val="100000"/>
                </a:lnSpc>
                <a:spcBef>
                  <a:spcPts val="2350"/>
                </a:spcBef>
                <a:spcAft>
                  <a:spcPts val="0"/>
                </a:spcAft>
                <a:buClrTx/>
                <a:buSzTx/>
                <a:buFontTx/>
                <a:buNone/>
                <a:tabLst/>
                <a:defRPr b="1"/>
              </a:pPr>
              <a:r>
                <a:rPr kumimoji="0" sz="2400" b="1" i="0" u="none" strike="noStrike" kern="0" cap="none" spc="0" normalizeH="0" baseline="0" noProof="0" dirty="0">
                  <a:ln>
                    <a:noFill/>
                  </a:ln>
                  <a:effectLst/>
                  <a:uLnTx/>
                  <a:uFillTx/>
                  <a:latin typeface="Palatino" pitchFamily="2" charset="77"/>
                  <a:ea typeface="Palatino" pitchFamily="2" charset="77"/>
                  <a:cs typeface="CMU Bright Roman"/>
                  <a:sym typeface="CMU Bright Roman"/>
                </a:rPr>
                <a:t>Answer: </a:t>
              </a:r>
              <a:r>
                <a:rPr kumimoji="0" sz="2400" i="0" u="none" strike="noStrike" kern="0" cap="none" spc="0" normalizeH="0" baseline="0" noProof="0" dirty="0">
                  <a:ln>
                    <a:noFill/>
                  </a:ln>
                  <a:effectLst/>
                  <a:uLnTx/>
                  <a:uFillTx/>
                  <a:latin typeface="Palatino" pitchFamily="2" charset="77"/>
                  <a:ea typeface="Palatino" pitchFamily="2" charset="77"/>
                  <a:cs typeface="CMU Bright Roman"/>
                  <a:sym typeface="CMU Bright Roman"/>
                </a:rPr>
                <a:t>5, Klein, </a:t>
              </a:r>
              <a:r>
                <a:rPr kumimoji="0" sz="2400" i="1" u="none" strike="noStrike" kern="0" cap="none" spc="0" normalizeH="0" baseline="0" noProof="0" dirty="0">
                  <a:ln>
                    <a:noFill/>
                  </a:ln>
                  <a:effectLst/>
                  <a:uLnTx/>
                  <a:uFillTx/>
                  <a:latin typeface="Palatino" pitchFamily="2" charset="77"/>
                  <a:ea typeface="Palatino" pitchFamily="2" charset="77"/>
                  <a:cs typeface="CMU Bright Roman"/>
                  <a:sym typeface="CMU Bright Roman"/>
                </a:rPr>
                <a:t>“Happy Ending Theorem”</a:t>
              </a:r>
              <a:r>
                <a:rPr kumimoji="0" sz="2400" i="0" u="none" strike="noStrike" kern="0" cap="none" spc="0" normalizeH="0" baseline="0" noProof="0" dirty="0">
                  <a:ln>
                    <a:noFill/>
                  </a:ln>
                  <a:effectLst/>
                  <a:uLnTx/>
                  <a:uFillTx/>
                  <a:latin typeface="Palatino" pitchFamily="2" charset="77"/>
                  <a:ea typeface="Palatino" pitchFamily="2" charset="77"/>
                  <a:cs typeface="CMU Bright Roman"/>
                  <a:sym typeface="CMU Bright Roman"/>
                </a:rPr>
                <a:t> </a:t>
              </a:r>
            </a:p>
          </p:txBody>
        </p:sp>
      </p:grpSp>
    </p:spTree>
    <p:extLst>
      <p:ext uri="{BB962C8B-B14F-4D97-AF65-F5344CB8AC3E}">
        <p14:creationId xmlns:p14="http://schemas.microsoft.com/office/powerpoint/2010/main" val="4221627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advAuto="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8EAB6-7F4C-C707-BBF4-02012665631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ADD0339-FBE9-E4D1-0C48-338F42C0771C}"/>
              </a:ext>
            </a:extLst>
          </p:cNvPr>
          <p:cNvSpPr/>
          <p:nvPr/>
        </p:nvSpPr>
        <p:spPr>
          <a:xfrm>
            <a:off x="495946" y="263471"/>
            <a:ext cx="11406752" cy="84663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Palatino" pitchFamily="2" charset="77"/>
                <a:ea typeface="Palatino" pitchFamily="2" charset="77"/>
              </a:rPr>
              <a:t>Discrete Geometry</a:t>
            </a:r>
          </a:p>
        </p:txBody>
      </p:sp>
      <p:sp>
        <p:nvSpPr>
          <p:cNvPr id="62" name="Rounded Rectangle">
            <a:extLst>
              <a:ext uri="{FF2B5EF4-FFF2-40B4-BE49-F238E27FC236}">
                <a16:creationId xmlns:a16="http://schemas.microsoft.com/office/drawing/2014/main" id="{5BCE891B-49B9-72CB-0DAE-A6DE01041444}"/>
              </a:ext>
            </a:extLst>
          </p:cNvPr>
          <p:cNvSpPr/>
          <p:nvPr/>
        </p:nvSpPr>
        <p:spPr>
          <a:xfrm>
            <a:off x="8640176" y="3009560"/>
            <a:ext cx="3268152" cy="2303089"/>
          </a:xfrm>
          <a:prstGeom prst="roundRect">
            <a:avLst>
              <a:gd name="adj" fmla="val 17900"/>
            </a:avLst>
          </a:prstGeom>
          <a:solidFill>
            <a:srgbClr val="9FAABA">
              <a:hueOff val="-181383"/>
              <a:satOff val="15108"/>
              <a:lumOff val="14987"/>
            </a:srgbClr>
          </a:solidFill>
          <a:ln w="50800">
            <a:solidFill>
              <a:srgbClr val="000000"/>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latin typeface="Graphik-Light"/>
                <a:ea typeface="Graphik-Light"/>
                <a:cs typeface="Graphik-Light"/>
                <a:sym typeface="Graphik Light"/>
              </a:defRPr>
            </a:pPr>
            <a:endParaRPr kumimoji="0" sz="1600" b="0" i="0" u="none" strike="noStrike" kern="0" cap="none" spc="0" normalizeH="0" baseline="0" noProof="0">
              <a:ln>
                <a:noFill/>
              </a:ln>
              <a:solidFill>
                <a:srgbClr val="9FAABA">
                  <a:satOff val="-9155"/>
                  <a:lumOff val="-32673"/>
                </a:srgbClr>
              </a:solidFill>
              <a:effectLst/>
              <a:uLnTx/>
              <a:uFillTx/>
              <a:latin typeface="Graphik-Light"/>
              <a:ea typeface="Graphik-Light"/>
              <a:cs typeface="Graphik-Light"/>
              <a:sym typeface="Graphik Light"/>
            </a:endParaRPr>
          </a:p>
        </p:txBody>
      </p:sp>
      <p:sp>
        <p:nvSpPr>
          <p:cNvPr id="63" name="Line">
            <a:extLst>
              <a:ext uri="{FF2B5EF4-FFF2-40B4-BE49-F238E27FC236}">
                <a16:creationId xmlns:a16="http://schemas.microsoft.com/office/drawing/2014/main" id="{68B27A5B-89EE-AE48-CB9C-B64CECBDA886}"/>
              </a:ext>
            </a:extLst>
          </p:cNvPr>
          <p:cNvSpPr/>
          <p:nvPr/>
        </p:nvSpPr>
        <p:spPr>
          <a:xfrm flipV="1">
            <a:off x="9163775" y="3065209"/>
            <a:ext cx="2217191" cy="2217191"/>
          </a:xfrm>
          <a:prstGeom prst="line">
            <a:avLst/>
          </a:prstGeom>
          <a:ln w="63500">
            <a:solidFill>
              <a:srgbClr val="FF0013"/>
            </a:solidFill>
            <a:prstDash val="sysDot"/>
            <a:miter lim="400000"/>
          </a:ln>
        </p:spPr>
        <p:txBody>
          <a:bodyPr lIns="25400" tIns="25400" rIns="25400" bIns="25400" anchor="ctr"/>
          <a:lstStyle/>
          <a:p>
            <a:pPr defTabSz="177800" hangingPunct="0">
              <a:spcBef>
                <a:spcPts val="2350"/>
              </a:spcBef>
            </a:pPr>
            <a:endParaRPr sz="2000" kern="0">
              <a:solidFill>
                <a:srgbClr val="9FAABA">
                  <a:satOff val="-9155"/>
                  <a:lumOff val="-32673"/>
                </a:srgbClr>
              </a:solidFill>
              <a:latin typeface="CMU Bright Roman"/>
              <a:ea typeface="CMU Bright Roman"/>
              <a:cs typeface="CMU Bright Roman"/>
              <a:sym typeface="CMU Bright Roman"/>
            </a:endParaRPr>
          </a:p>
        </p:txBody>
      </p:sp>
      <p:sp>
        <p:nvSpPr>
          <p:cNvPr id="64" name="Oval">
            <a:extLst>
              <a:ext uri="{FF2B5EF4-FFF2-40B4-BE49-F238E27FC236}">
                <a16:creationId xmlns:a16="http://schemas.microsoft.com/office/drawing/2014/main" id="{8B884466-6177-92B7-8A47-36340B5096BC}"/>
              </a:ext>
            </a:extLst>
          </p:cNvPr>
          <p:cNvSpPr/>
          <p:nvPr/>
        </p:nvSpPr>
        <p:spPr>
          <a:xfrm>
            <a:off x="9412763" y="4568808"/>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65" name="Oval">
            <a:extLst>
              <a:ext uri="{FF2B5EF4-FFF2-40B4-BE49-F238E27FC236}">
                <a16:creationId xmlns:a16="http://schemas.microsoft.com/office/drawing/2014/main" id="{65F72FB8-1677-A84F-5921-DC8189488EAB}"/>
              </a:ext>
            </a:extLst>
          </p:cNvPr>
          <p:cNvSpPr/>
          <p:nvPr/>
        </p:nvSpPr>
        <p:spPr>
          <a:xfrm>
            <a:off x="10398959" y="3242233"/>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66" name="Oval">
            <a:extLst>
              <a:ext uri="{FF2B5EF4-FFF2-40B4-BE49-F238E27FC236}">
                <a16:creationId xmlns:a16="http://schemas.microsoft.com/office/drawing/2014/main" id="{32BC58FC-CA7C-611A-74E3-53ED7036DF33}"/>
              </a:ext>
            </a:extLst>
          </p:cNvPr>
          <p:cNvSpPr/>
          <p:nvPr/>
        </p:nvSpPr>
        <p:spPr>
          <a:xfrm>
            <a:off x="10935077" y="4753334"/>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67" name="Case 3: 3 points in Convex Hull">
            <a:extLst>
              <a:ext uri="{FF2B5EF4-FFF2-40B4-BE49-F238E27FC236}">
                <a16:creationId xmlns:a16="http://schemas.microsoft.com/office/drawing/2014/main" id="{4A8363D2-AEBE-C97F-E953-B9D5838BEF51}"/>
              </a:ext>
            </a:extLst>
          </p:cNvPr>
          <p:cNvSpPr/>
          <p:nvPr/>
        </p:nvSpPr>
        <p:spPr>
          <a:xfrm>
            <a:off x="8607768" y="5502630"/>
            <a:ext cx="3525609" cy="415666"/>
          </a:xfrm>
          <a:custGeom>
            <a:avLst/>
            <a:gdLst>
              <a:gd name="csX0" fmla="*/ 0 w 3525609"/>
              <a:gd name="csY0" fmla="*/ 95250 h 415666"/>
              <a:gd name="csX1" fmla="*/ 95250 w 3525609"/>
              <a:gd name="csY1" fmla="*/ 0 h 415666"/>
              <a:gd name="csX2" fmla="*/ 684453 w 3525609"/>
              <a:gd name="csY2" fmla="*/ 0 h 415666"/>
              <a:gd name="csX3" fmla="*/ 1173602 w 3525609"/>
              <a:gd name="csY3" fmla="*/ 0 h 415666"/>
              <a:gd name="csX4" fmla="*/ 1729453 w 3525609"/>
              <a:gd name="csY4" fmla="*/ 0 h 415666"/>
              <a:gd name="csX5" fmla="*/ 2185252 w 3525609"/>
              <a:gd name="csY5" fmla="*/ 0 h 415666"/>
              <a:gd name="csX6" fmla="*/ 2641050 w 3525609"/>
              <a:gd name="csY6" fmla="*/ 0 h 415666"/>
              <a:gd name="csX7" fmla="*/ 3430359 w 3525609"/>
              <a:gd name="csY7" fmla="*/ 0 h 415666"/>
              <a:gd name="csX8" fmla="*/ 3525609 w 3525609"/>
              <a:gd name="csY8" fmla="*/ 95250 h 415666"/>
              <a:gd name="csX9" fmla="*/ 3525609 w 3525609"/>
              <a:gd name="csY9" fmla="*/ 320416 h 415666"/>
              <a:gd name="csX10" fmla="*/ 3430359 w 3525609"/>
              <a:gd name="csY10" fmla="*/ 415666 h 415666"/>
              <a:gd name="csX11" fmla="*/ 2874508 w 3525609"/>
              <a:gd name="csY11" fmla="*/ 415666 h 415666"/>
              <a:gd name="csX12" fmla="*/ 2385358 w 3525609"/>
              <a:gd name="csY12" fmla="*/ 415666 h 415666"/>
              <a:gd name="csX13" fmla="*/ 1929560 w 3525609"/>
              <a:gd name="csY13" fmla="*/ 415666 h 415666"/>
              <a:gd name="csX14" fmla="*/ 1440411 w 3525609"/>
              <a:gd name="csY14" fmla="*/ 415666 h 415666"/>
              <a:gd name="csX15" fmla="*/ 851208 w 3525609"/>
              <a:gd name="csY15" fmla="*/ 415666 h 415666"/>
              <a:gd name="csX16" fmla="*/ 95250 w 3525609"/>
              <a:gd name="csY16" fmla="*/ 415666 h 415666"/>
              <a:gd name="csX17" fmla="*/ 0 w 3525609"/>
              <a:gd name="csY17" fmla="*/ 320416 h 415666"/>
              <a:gd name="csX18" fmla="*/ 0 w 3525609"/>
              <a:gd name="csY18" fmla="*/ 95250 h 415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525609" h="415666" fill="none" extrusionOk="0">
                <a:moveTo>
                  <a:pt x="0" y="95250"/>
                </a:moveTo>
                <a:cubicBezTo>
                  <a:pt x="-13620" y="43206"/>
                  <a:pt x="48627" y="-10784"/>
                  <a:pt x="95250" y="0"/>
                </a:cubicBezTo>
                <a:cubicBezTo>
                  <a:pt x="217141" y="-24238"/>
                  <a:pt x="521873" y="38604"/>
                  <a:pt x="684453" y="0"/>
                </a:cubicBezTo>
                <a:cubicBezTo>
                  <a:pt x="847033" y="-38604"/>
                  <a:pt x="1030032" y="49804"/>
                  <a:pt x="1173602" y="0"/>
                </a:cubicBezTo>
                <a:cubicBezTo>
                  <a:pt x="1317172" y="-49804"/>
                  <a:pt x="1492608" y="59530"/>
                  <a:pt x="1729453" y="0"/>
                </a:cubicBezTo>
                <a:cubicBezTo>
                  <a:pt x="1966298" y="-59530"/>
                  <a:pt x="1971600" y="43958"/>
                  <a:pt x="2185252" y="0"/>
                </a:cubicBezTo>
                <a:cubicBezTo>
                  <a:pt x="2398904" y="-43958"/>
                  <a:pt x="2485077" y="46510"/>
                  <a:pt x="2641050" y="0"/>
                </a:cubicBezTo>
                <a:cubicBezTo>
                  <a:pt x="2797023" y="-46510"/>
                  <a:pt x="3052882" y="71304"/>
                  <a:pt x="3430359" y="0"/>
                </a:cubicBezTo>
                <a:cubicBezTo>
                  <a:pt x="3489011" y="2116"/>
                  <a:pt x="3529005" y="54083"/>
                  <a:pt x="3525609" y="95250"/>
                </a:cubicBezTo>
                <a:cubicBezTo>
                  <a:pt x="3530394" y="195514"/>
                  <a:pt x="3506338" y="272459"/>
                  <a:pt x="3525609" y="320416"/>
                </a:cubicBezTo>
                <a:cubicBezTo>
                  <a:pt x="3521002" y="387383"/>
                  <a:pt x="3479411" y="404479"/>
                  <a:pt x="3430359" y="415666"/>
                </a:cubicBezTo>
                <a:cubicBezTo>
                  <a:pt x="3296610" y="441920"/>
                  <a:pt x="3146783" y="391333"/>
                  <a:pt x="2874508" y="415666"/>
                </a:cubicBezTo>
                <a:cubicBezTo>
                  <a:pt x="2602233" y="439999"/>
                  <a:pt x="2587953" y="413232"/>
                  <a:pt x="2385358" y="415666"/>
                </a:cubicBezTo>
                <a:cubicBezTo>
                  <a:pt x="2182763" y="418100"/>
                  <a:pt x="2107904" y="377716"/>
                  <a:pt x="1929560" y="415666"/>
                </a:cubicBezTo>
                <a:cubicBezTo>
                  <a:pt x="1751216" y="453616"/>
                  <a:pt x="1538657" y="380353"/>
                  <a:pt x="1440411" y="415666"/>
                </a:cubicBezTo>
                <a:cubicBezTo>
                  <a:pt x="1342165" y="450979"/>
                  <a:pt x="1075871" y="389275"/>
                  <a:pt x="851208" y="415666"/>
                </a:cubicBezTo>
                <a:cubicBezTo>
                  <a:pt x="626545" y="442057"/>
                  <a:pt x="311794" y="329998"/>
                  <a:pt x="95250" y="415666"/>
                </a:cubicBezTo>
                <a:cubicBezTo>
                  <a:pt x="47103" y="415808"/>
                  <a:pt x="8351" y="381674"/>
                  <a:pt x="0" y="320416"/>
                </a:cubicBezTo>
                <a:cubicBezTo>
                  <a:pt x="-3539" y="210104"/>
                  <a:pt x="26202" y="199121"/>
                  <a:pt x="0" y="95250"/>
                </a:cubicBezTo>
                <a:close/>
              </a:path>
              <a:path w="3525609" h="415666" stroke="0" extrusionOk="0">
                <a:moveTo>
                  <a:pt x="0" y="95250"/>
                </a:moveTo>
                <a:cubicBezTo>
                  <a:pt x="-3253" y="40639"/>
                  <a:pt x="41305" y="503"/>
                  <a:pt x="95250" y="0"/>
                </a:cubicBezTo>
                <a:cubicBezTo>
                  <a:pt x="239336" y="-10299"/>
                  <a:pt x="560711" y="48758"/>
                  <a:pt x="717804" y="0"/>
                </a:cubicBezTo>
                <a:cubicBezTo>
                  <a:pt x="874897" y="-48758"/>
                  <a:pt x="1026317" y="50996"/>
                  <a:pt x="1240304" y="0"/>
                </a:cubicBezTo>
                <a:cubicBezTo>
                  <a:pt x="1454291" y="-50996"/>
                  <a:pt x="1609001" y="26322"/>
                  <a:pt x="1729453" y="0"/>
                </a:cubicBezTo>
                <a:cubicBezTo>
                  <a:pt x="1849905" y="-26322"/>
                  <a:pt x="2049881" y="66548"/>
                  <a:pt x="2318656" y="0"/>
                </a:cubicBezTo>
                <a:cubicBezTo>
                  <a:pt x="2587431" y="-66548"/>
                  <a:pt x="2653421" y="7903"/>
                  <a:pt x="2841156" y="0"/>
                </a:cubicBezTo>
                <a:cubicBezTo>
                  <a:pt x="3028891" y="-7903"/>
                  <a:pt x="3227759" y="6631"/>
                  <a:pt x="3430359" y="0"/>
                </a:cubicBezTo>
                <a:cubicBezTo>
                  <a:pt x="3482418" y="-5204"/>
                  <a:pt x="3522544" y="46905"/>
                  <a:pt x="3525609" y="95250"/>
                </a:cubicBezTo>
                <a:cubicBezTo>
                  <a:pt x="3549327" y="149086"/>
                  <a:pt x="3501675" y="242458"/>
                  <a:pt x="3525609" y="320416"/>
                </a:cubicBezTo>
                <a:cubicBezTo>
                  <a:pt x="3523736" y="372914"/>
                  <a:pt x="3483484" y="414241"/>
                  <a:pt x="3430359" y="415666"/>
                </a:cubicBezTo>
                <a:cubicBezTo>
                  <a:pt x="3184269" y="415819"/>
                  <a:pt x="3133174" y="395222"/>
                  <a:pt x="2841156" y="415666"/>
                </a:cubicBezTo>
                <a:cubicBezTo>
                  <a:pt x="2549138" y="436110"/>
                  <a:pt x="2418605" y="353927"/>
                  <a:pt x="2218603" y="415666"/>
                </a:cubicBezTo>
                <a:cubicBezTo>
                  <a:pt x="2018601" y="477405"/>
                  <a:pt x="1824564" y="353830"/>
                  <a:pt x="1596049" y="415666"/>
                </a:cubicBezTo>
                <a:cubicBezTo>
                  <a:pt x="1367534" y="477502"/>
                  <a:pt x="1347410" y="383356"/>
                  <a:pt x="1106900" y="415666"/>
                </a:cubicBezTo>
                <a:cubicBezTo>
                  <a:pt x="866390" y="447976"/>
                  <a:pt x="376587" y="294295"/>
                  <a:pt x="95250" y="415666"/>
                </a:cubicBezTo>
                <a:cubicBezTo>
                  <a:pt x="37250" y="404668"/>
                  <a:pt x="403" y="367574"/>
                  <a:pt x="0" y="320416"/>
                </a:cubicBezTo>
                <a:cubicBezTo>
                  <a:pt x="-9397" y="248292"/>
                  <a:pt x="17723" y="192713"/>
                  <a:pt x="0" y="95250"/>
                </a:cubicBezTo>
                <a:close/>
              </a:path>
            </a:pathLst>
          </a:custGeom>
          <a:solidFill>
            <a:srgbClr val="9FAABA">
              <a:satOff val="-9155"/>
              <a:lumOff val="-32673"/>
            </a:srgbClr>
          </a:solidFill>
          <a:ln w="12700">
            <a:solidFill>
              <a:srgbClr val="9FAABA">
                <a:satOff val="-9155"/>
                <a:lumOff val="-32673"/>
              </a:srgbClr>
            </a:solidFill>
            <a:miter lim="400000"/>
            <a:extLst>
              <a:ext uri="{C807C97D-BFC1-408E-A445-0C87EB9F89A2}">
                <ask:lineSketchStyleProps xmlns:ask="http://schemas.microsoft.com/office/drawing/2018/sketchyshapes" sd="1219033472">
                  <a:prstGeom prst="roundRect">
                    <a:avLst>
                      <a:gd name="adj" fmla="val 22915"/>
                    </a:avLst>
                  </a:prstGeom>
                  <ask:type>
                    <ask:lineSketchScribble/>
                  </ask:type>
                </ask:lineSketchStyleProps>
              </a:ext>
            </a:extLst>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700" b="1">
                <a:solidFill>
                  <a:srgbClr val="FFFFFF"/>
                </a:solidFill>
              </a:defRPr>
            </a:pPr>
            <a:r>
              <a:rPr kumimoji="0" sz="185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Case </a:t>
            </a:r>
            <a:r>
              <a:rPr kumimoji="0" lang="en-US" sz="185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C</a:t>
            </a:r>
            <a:r>
              <a:rPr kumimoji="0" sz="185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 </a:t>
            </a:r>
            <a:r>
              <a:rPr kumimoji="0" lang="en-US" sz="185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3</a:t>
            </a:r>
            <a:r>
              <a:rPr kumimoji="0" sz="185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points in </a:t>
            </a:r>
            <a:r>
              <a:rPr kumimoji="0" lang="en-US" sz="185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c</a:t>
            </a:r>
            <a:r>
              <a:rPr kumimoji="0" sz="185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onvex </a:t>
            </a:r>
            <a:r>
              <a:rPr lang="en-US" sz="1850" b="1" kern="0" dirty="0">
                <a:solidFill>
                  <a:srgbClr val="FFFFFF"/>
                </a:solidFill>
                <a:latin typeface="Palatino" pitchFamily="2" charset="77"/>
                <a:ea typeface="Palatino" pitchFamily="2" charset="77"/>
                <a:cs typeface="CMU Bright Roman"/>
                <a:sym typeface="CMU Bright Roman"/>
              </a:rPr>
              <a:t>h</a:t>
            </a:r>
            <a:r>
              <a:rPr kumimoji="0" sz="1850" b="1" i="0" u="none" strike="noStrike" kern="0" cap="none" spc="0" normalizeH="0" baseline="0" noProof="0" dirty="0" err="1">
                <a:ln>
                  <a:noFill/>
                </a:ln>
                <a:solidFill>
                  <a:srgbClr val="FFFFFF"/>
                </a:solidFill>
                <a:effectLst/>
                <a:uLnTx/>
                <a:uFillTx/>
                <a:latin typeface="Palatino" pitchFamily="2" charset="77"/>
                <a:ea typeface="Palatino" pitchFamily="2" charset="77"/>
                <a:cs typeface="CMU Bright Roman"/>
                <a:sym typeface="CMU Bright Roman"/>
              </a:rPr>
              <a:t>ull</a:t>
            </a:r>
            <a:endParaRPr kumimoji="0" sz="185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endParaRPr>
          </a:p>
        </p:txBody>
      </p:sp>
      <p:sp>
        <p:nvSpPr>
          <p:cNvPr id="68" name="Oval">
            <a:extLst>
              <a:ext uri="{FF2B5EF4-FFF2-40B4-BE49-F238E27FC236}">
                <a16:creationId xmlns:a16="http://schemas.microsoft.com/office/drawing/2014/main" id="{2D49ADB9-C601-F58A-4CA8-2E1B5AB83EFC}"/>
              </a:ext>
            </a:extLst>
          </p:cNvPr>
          <p:cNvSpPr/>
          <p:nvPr/>
        </p:nvSpPr>
        <p:spPr>
          <a:xfrm>
            <a:off x="10075307" y="4224853"/>
            <a:ext cx="139043" cy="151064"/>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69" name="Oval">
            <a:extLst>
              <a:ext uri="{FF2B5EF4-FFF2-40B4-BE49-F238E27FC236}">
                <a16:creationId xmlns:a16="http://schemas.microsoft.com/office/drawing/2014/main" id="{AC710730-2BD4-37CA-9632-1DBED5952178}"/>
              </a:ext>
            </a:extLst>
          </p:cNvPr>
          <p:cNvSpPr/>
          <p:nvPr/>
        </p:nvSpPr>
        <p:spPr>
          <a:xfrm>
            <a:off x="10299024" y="3999828"/>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70" name="Rounded Rectangle">
            <a:extLst>
              <a:ext uri="{FF2B5EF4-FFF2-40B4-BE49-F238E27FC236}">
                <a16:creationId xmlns:a16="http://schemas.microsoft.com/office/drawing/2014/main" id="{18E9EC0E-2C50-6566-1DE8-9ABF45FE93EE}"/>
              </a:ext>
            </a:extLst>
          </p:cNvPr>
          <p:cNvSpPr/>
          <p:nvPr/>
        </p:nvSpPr>
        <p:spPr>
          <a:xfrm>
            <a:off x="4519325" y="3009560"/>
            <a:ext cx="3268151" cy="2303089"/>
          </a:xfrm>
          <a:prstGeom prst="roundRect">
            <a:avLst>
              <a:gd name="adj" fmla="val 17900"/>
            </a:avLst>
          </a:prstGeom>
          <a:solidFill>
            <a:srgbClr val="9FAABA">
              <a:hueOff val="-181383"/>
              <a:satOff val="15108"/>
              <a:lumOff val="14987"/>
            </a:srgbClr>
          </a:solidFill>
          <a:ln w="50800">
            <a:solidFill>
              <a:srgbClr val="000000"/>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latin typeface="Graphik-Light"/>
                <a:ea typeface="Graphik-Light"/>
                <a:cs typeface="Graphik-Light"/>
                <a:sym typeface="Graphik Light"/>
              </a:defRPr>
            </a:pPr>
            <a:endParaRPr kumimoji="0" sz="1600" b="0" i="0" u="none" strike="noStrike" kern="0" cap="none" spc="0" normalizeH="0" baseline="0" noProof="0">
              <a:ln>
                <a:noFill/>
              </a:ln>
              <a:solidFill>
                <a:srgbClr val="9FAABA">
                  <a:satOff val="-9155"/>
                  <a:lumOff val="-32673"/>
                </a:srgbClr>
              </a:solidFill>
              <a:effectLst/>
              <a:uLnTx/>
              <a:uFillTx/>
              <a:latin typeface="Graphik-Light"/>
              <a:ea typeface="Graphik-Light"/>
              <a:cs typeface="Graphik-Light"/>
              <a:sym typeface="Graphik Light"/>
            </a:endParaRPr>
          </a:p>
        </p:txBody>
      </p:sp>
      <p:sp>
        <p:nvSpPr>
          <p:cNvPr id="71" name="Oval">
            <a:extLst>
              <a:ext uri="{FF2B5EF4-FFF2-40B4-BE49-F238E27FC236}">
                <a16:creationId xmlns:a16="http://schemas.microsoft.com/office/drawing/2014/main" id="{A5C1A98E-DD58-9D5B-FA5A-6B0C0A2C6AF7}"/>
              </a:ext>
            </a:extLst>
          </p:cNvPr>
          <p:cNvSpPr/>
          <p:nvPr/>
        </p:nvSpPr>
        <p:spPr>
          <a:xfrm>
            <a:off x="6083879" y="4112723"/>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72" name="Oval">
            <a:extLst>
              <a:ext uri="{FF2B5EF4-FFF2-40B4-BE49-F238E27FC236}">
                <a16:creationId xmlns:a16="http://schemas.microsoft.com/office/drawing/2014/main" id="{0AF7C6FA-8E74-80D6-440C-3543224776C6}"/>
              </a:ext>
            </a:extLst>
          </p:cNvPr>
          <p:cNvSpPr/>
          <p:nvPr/>
        </p:nvSpPr>
        <p:spPr>
          <a:xfrm>
            <a:off x="5543339" y="3373346"/>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73" name="Oval">
            <a:extLst>
              <a:ext uri="{FF2B5EF4-FFF2-40B4-BE49-F238E27FC236}">
                <a16:creationId xmlns:a16="http://schemas.microsoft.com/office/drawing/2014/main" id="{4DA83914-06B2-B6F9-E7FE-DA5DE6275DF4}"/>
              </a:ext>
            </a:extLst>
          </p:cNvPr>
          <p:cNvSpPr/>
          <p:nvPr/>
        </p:nvSpPr>
        <p:spPr>
          <a:xfrm>
            <a:off x="5789731" y="4750178"/>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74" name="Oval">
            <a:extLst>
              <a:ext uri="{FF2B5EF4-FFF2-40B4-BE49-F238E27FC236}">
                <a16:creationId xmlns:a16="http://schemas.microsoft.com/office/drawing/2014/main" id="{8A6438C6-A66B-58BD-5D18-9B3F209DF8C3}"/>
              </a:ext>
            </a:extLst>
          </p:cNvPr>
          <p:cNvSpPr/>
          <p:nvPr/>
        </p:nvSpPr>
        <p:spPr>
          <a:xfrm>
            <a:off x="7046764" y="3239077"/>
            <a:ext cx="139043" cy="151064"/>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75" name="Case 2: 4 points in Convex Hull">
            <a:extLst>
              <a:ext uri="{FF2B5EF4-FFF2-40B4-BE49-F238E27FC236}">
                <a16:creationId xmlns:a16="http://schemas.microsoft.com/office/drawing/2014/main" id="{A002BFDA-C6EC-8A05-F11B-23C1BC6EC736}"/>
              </a:ext>
            </a:extLst>
          </p:cNvPr>
          <p:cNvSpPr/>
          <p:nvPr/>
        </p:nvSpPr>
        <p:spPr>
          <a:xfrm>
            <a:off x="4390596" y="5502630"/>
            <a:ext cx="3525609" cy="415666"/>
          </a:xfrm>
          <a:custGeom>
            <a:avLst/>
            <a:gdLst>
              <a:gd name="csX0" fmla="*/ 0 w 3525609"/>
              <a:gd name="csY0" fmla="*/ 95250 h 415666"/>
              <a:gd name="csX1" fmla="*/ 95250 w 3525609"/>
              <a:gd name="csY1" fmla="*/ 0 h 415666"/>
              <a:gd name="csX2" fmla="*/ 684453 w 3525609"/>
              <a:gd name="csY2" fmla="*/ 0 h 415666"/>
              <a:gd name="csX3" fmla="*/ 1173602 w 3525609"/>
              <a:gd name="csY3" fmla="*/ 0 h 415666"/>
              <a:gd name="csX4" fmla="*/ 1729453 w 3525609"/>
              <a:gd name="csY4" fmla="*/ 0 h 415666"/>
              <a:gd name="csX5" fmla="*/ 2185252 w 3525609"/>
              <a:gd name="csY5" fmla="*/ 0 h 415666"/>
              <a:gd name="csX6" fmla="*/ 2641050 w 3525609"/>
              <a:gd name="csY6" fmla="*/ 0 h 415666"/>
              <a:gd name="csX7" fmla="*/ 3430359 w 3525609"/>
              <a:gd name="csY7" fmla="*/ 0 h 415666"/>
              <a:gd name="csX8" fmla="*/ 3525609 w 3525609"/>
              <a:gd name="csY8" fmla="*/ 95250 h 415666"/>
              <a:gd name="csX9" fmla="*/ 3525609 w 3525609"/>
              <a:gd name="csY9" fmla="*/ 320416 h 415666"/>
              <a:gd name="csX10" fmla="*/ 3430359 w 3525609"/>
              <a:gd name="csY10" fmla="*/ 415666 h 415666"/>
              <a:gd name="csX11" fmla="*/ 2874508 w 3525609"/>
              <a:gd name="csY11" fmla="*/ 415666 h 415666"/>
              <a:gd name="csX12" fmla="*/ 2385358 w 3525609"/>
              <a:gd name="csY12" fmla="*/ 415666 h 415666"/>
              <a:gd name="csX13" fmla="*/ 1929560 w 3525609"/>
              <a:gd name="csY13" fmla="*/ 415666 h 415666"/>
              <a:gd name="csX14" fmla="*/ 1440411 w 3525609"/>
              <a:gd name="csY14" fmla="*/ 415666 h 415666"/>
              <a:gd name="csX15" fmla="*/ 851208 w 3525609"/>
              <a:gd name="csY15" fmla="*/ 415666 h 415666"/>
              <a:gd name="csX16" fmla="*/ 95250 w 3525609"/>
              <a:gd name="csY16" fmla="*/ 415666 h 415666"/>
              <a:gd name="csX17" fmla="*/ 0 w 3525609"/>
              <a:gd name="csY17" fmla="*/ 320416 h 415666"/>
              <a:gd name="csX18" fmla="*/ 0 w 3525609"/>
              <a:gd name="csY18" fmla="*/ 95250 h 415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525609" h="415666" fill="none" extrusionOk="0">
                <a:moveTo>
                  <a:pt x="0" y="95250"/>
                </a:moveTo>
                <a:cubicBezTo>
                  <a:pt x="-13620" y="43206"/>
                  <a:pt x="48627" y="-10784"/>
                  <a:pt x="95250" y="0"/>
                </a:cubicBezTo>
                <a:cubicBezTo>
                  <a:pt x="217141" y="-24238"/>
                  <a:pt x="521873" y="38604"/>
                  <a:pt x="684453" y="0"/>
                </a:cubicBezTo>
                <a:cubicBezTo>
                  <a:pt x="847033" y="-38604"/>
                  <a:pt x="1030032" y="49804"/>
                  <a:pt x="1173602" y="0"/>
                </a:cubicBezTo>
                <a:cubicBezTo>
                  <a:pt x="1317172" y="-49804"/>
                  <a:pt x="1492608" y="59530"/>
                  <a:pt x="1729453" y="0"/>
                </a:cubicBezTo>
                <a:cubicBezTo>
                  <a:pt x="1966298" y="-59530"/>
                  <a:pt x="1971600" y="43958"/>
                  <a:pt x="2185252" y="0"/>
                </a:cubicBezTo>
                <a:cubicBezTo>
                  <a:pt x="2398904" y="-43958"/>
                  <a:pt x="2485077" y="46510"/>
                  <a:pt x="2641050" y="0"/>
                </a:cubicBezTo>
                <a:cubicBezTo>
                  <a:pt x="2797023" y="-46510"/>
                  <a:pt x="3052882" y="71304"/>
                  <a:pt x="3430359" y="0"/>
                </a:cubicBezTo>
                <a:cubicBezTo>
                  <a:pt x="3489011" y="2116"/>
                  <a:pt x="3529005" y="54083"/>
                  <a:pt x="3525609" y="95250"/>
                </a:cubicBezTo>
                <a:cubicBezTo>
                  <a:pt x="3530394" y="195514"/>
                  <a:pt x="3506338" y="272459"/>
                  <a:pt x="3525609" y="320416"/>
                </a:cubicBezTo>
                <a:cubicBezTo>
                  <a:pt x="3521002" y="387383"/>
                  <a:pt x="3479411" y="404479"/>
                  <a:pt x="3430359" y="415666"/>
                </a:cubicBezTo>
                <a:cubicBezTo>
                  <a:pt x="3296610" y="441920"/>
                  <a:pt x="3146783" y="391333"/>
                  <a:pt x="2874508" y="415666"/>
                </a:cubicBezTo>
                <a:cubicBezTo>
                  <a:pt x="2602233" y="439999"/>
                  <a:pt x="2587953" y="413232"/>
                  <a:pt x="2385358" y="415666"/>
                </a:cubicBezTo>
                <a:cubicBezTo>
                  <a:pt x="2182763" y="418100"/>
                  <a:pt x="2107904" y="377716"/>
                  <a:pt x="1929560" y="415666"/>
                </a:cubicBezTo>
                <a:cubicBezTo>
                  <a:pt x="1751216" y="453616"/>
                  <a:pt x="1538657" y="380353"/>
                  <a:pt x="1440411" y="415666"/>
                </a:cubicBezTo>
                <a:cubicBezTo>
                  <a:pt x="1342165" y="450979"/>
                  <a:pt x="1075871" y="389275"/>
                  <a:pt x="851208" y="415666"/>
                </a:cubicBezTo>
                <a:cubicBezTo>
                  <a:pt x="626545" y="442057"/>
                  <a:pt x="311794" y="329998"/>
                  <a:pt x="95250" y="415666"/>
                </a:cubicBezTo>
                <a:cubicBezTo>
                  <a:pt x="47103" y="415808"/>
                  <a:pt x="8351" y="381674"/>
                  <a:pt x="0" y="320416"/>
                </a:cubicBezTo>
                <a:cubicBezTo>
                  <a:pt x="-3539" y="210104"/>
                  <a:pt x="26202" y="199121"/>
                  <a:pt x="0" y="95250"/>
                </a:cubicBezTo>
                <a:close/>
              </a:path>
              <a:path w="3525609" h="415666" stroke="0" extrusionOk="0">
                <a:moveTo>
                  <a:pt x="0" y="95250"/>
                </a:moveTo>
                <a:cubicBezTo>
                  <a:pt x="-3253" y="40639"/>
                  <a:pt x="41305" y="503"/>
                  <a:pt x="95250" y="0"/>
                </a:cubicBezTo>
                <a:cubicBezTo>
                  <a:pt x="239336" y="-10299"/>
                  <a:pt x="560711" y="48758"/>
                  <a:pt x="717804" y="0"/>
                </a:cubicBezTo>
                <a:cubicBezTo>
                  <a:pt x="874897" y="-48758"/>
                  <a:pt x="1026317" y="50996"/>
                  <a:pt x="1240304" y="0"/>
                </a:cubicBezTo>
                <a:cubicBezTo>
                  <a:pt x="1454291" y="-50996"/>
                  <a:pt x="1609001" y="26322"/>
                  <a:pt x="1729453" y="0"/>
                </a:cubicBezTo>
                <a:cubicBezTo>
                  <a:pt x="1849905" y="-26322"/>
                  <a:pt x="2049881" y="66548"/>
                  <a:pt x="2318656" y="0"/>
                </a:cubicBezTo>
                <a:cubicBezTo>
                  <a:pt x="2587431" y="-66548"/>
                  <a:pt x="2653421" y="7903"/>
                  <a:pt x="2841156" y="0"/>
                </a:cubicBezTo>
                <a:cubicBezTo>
                  <a:pt x="3028891" y="-7903"/>
                  <a:pt x="3227759" y="6631"/>
                  <a:pt x="3430359" y="0"/>
                </a:cubicBezTo>
                <a:cubicBezTo>
                  <a:pt x="3482418" y="-5204"/>
                  <a:pt x="3522544" y="46905"/>
                  <a:pt x="3525609" y="95250"/>
                </a:cubicBezTo>
                <a:cubicBezTo>
                  <a:pt x="3549327" y="149086"/>
                  <a:pt x="3501675" y="242458"/>
                  <a:pt x="3525609" y="320416"/>
                </a:cubicBezTo>
                <a:cubicBezTo>
                  <a:pt x="3523736" y="372914"/>
                  <a:pt x="3483484" y="414241"/>
                  <a:pt x="3430359" y="415666"/>
                </a:cubicBezTo>
                <a:cubicBezTo>
                  <a:pt x="3184269" y="415819"/>
                  <a:pt x="3133174" y="395222"/>
                  <a:pt x="2841156" y="415666"/>
                </a:cubicBezTo>
                <a:cubicBezTo>
                  <a:pt x="2549138" y="436110"/>
                  <a:pt x="2418605" y="353927"/>
                  <a:pt x="2218603" y="415666"/>
                </a:cubicBezTo>
                <a:cubicBezTo>
                  <a:pt x="2018601" y="477405"/>
                  <a:pt x="1824564" y="353830"/>
                  <a:pt x="1596049" y="415666"/>
                </a:cubicBezTo>
                <a:cubicBezTo>
                  <a:pt x="1367534" y="477502"/>
                  <a:pt x="1347410" y="383356"/>
                  <a:pt x="1106900" y="415666"/>
                </a:cubicBezTo>
                <a:cubicBezTo>
                  <a:pt x="866390" y="447976"/>
                  <a:pt x="376587" y="294295"/>
                  <a:pt x="95250" y="415666"/>
                </a:cubicBezTo>
                <a:cubicBezTo>
                  <a:pt x="37250" y="404668"/>
                  <a:pt x="403" y="367574"/>
                  <a:pt x="0" y="320416"/>
                </a:cubicBezTo>
                <a:cubicBezTo>
                  <a:pt x="-9397" y="248292"/>
                  <a:pt x="17723" y="192713"/>
                  <a:pt x="0" y="95250"/>
                </a:cubicBezTo>
                <a:close/>
              </a:path>
            </a:pathLst>
          </a:custGeom>
          <a:solidFill>
            <a:srgbClr val="9FAABA">
              <a:satOff val="-9155"/>
              <a:lumOff val="-32673"/>
            </a:srgbClr>
          </a:solidFill>
          <a:ln w="12700">
            <a:solidFill>
              <a:srgbClr val="9FAABA">
                <a:satOff val="-9155"/>
                <a:lumOff val="-32673"/>
              </a:srgbClr>
            </a:solidFill>
            <a:miter lim="400000"/>
            <a:extLst>
              <a:ext uri="{C807C97D-BFC1-408E-A445-0C87EB9F89A2}">
                <ask:lineSketchStyleProps xmlns:ask="http://schemas.microsoft.com/office/drawing/2018/sketchyshapes" sd="1219033472">
                  <a:prstGeom prst="roundRect">
                    <a:avLst>
                      <a:gd name="adj" fmla="val 22915"/>
                    </a:avLst>
                  </a:prstGeom>
                  <ask:type>
                    <ask:lineSketchScribble/>
                  </ask:type>
                </ask:lineSketchStyleProps>
              </a:ext>
            </a:extLst>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700" b="1">
                <a:solidFill>
                  <a:srgbClr val="FFFFFF"/>
                </a:solidFill>
              </a:defRPr>
            </a:pPr>
            <a:r>
              <a:rPr kumimoji="0" sz="185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Case </a:t>
            </a:r>
            <a:r>
              <a:rPr kumimoji="0" lang="en-US" sz="185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B</a:t>
            </a:r>
            <a:r>
              <a:rPr kumimoji="0" sz="185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 4 points in </a:t>
            </a:r>
            <a:r>
              <a:rPr lang="en-US" sz="1850" b="1" kern="0" dirty="0">
                <a:solidFill>
                  <a:srgbClr val="FFFFFF"/>
                </a:solidFill>
                <a:latin typeface="Palatino" pitchFamily="2" charset="77"/>
                <a:ea typeface="Palatino" pitchFamily="2" charset="77"/>
                <a:cs typeface="CMU Bright Roman"/>
                <a:sym typeface="CMU Bright Roman"/>
              </a:rPr>
              <a:t>c</a:t>
            </a:r>
            <a:r>
              <a:rPr kumimoji="0" sz="1850" b="1" i="0" u="none" strike="noStrike" kern="0" cap="none" spc="0" normalizeH="0" baseline="0" noProof="0" dirty="0" err="1">
                <a:ln>
                  <a:noFill/>
                </a:ln>
                <a:solidFill>
                  <a:srgbClr val="FFFFFF"/>
                </a:solidFill>
                <a:effectLst/>
                <a:uLnTx/>
                <a:uFillTx/>
                <a:latin typeface="Palatino" pitchFamily="2" charset="77"/>
                <a:ea typeface="Palatino" pitchFamily="2" charset="77"/>
                <a:cs typeface="CMU Bright Roman"/>
                <a:sym typeface="CMU Bright Roman"/>
              </a:rPr>
              <a:t>onvex</a:t>
            </a:r>
            <a:r>
              <a:rPr kumimoji="0" sz="185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 </a:t>
            </a:r>
            <a:r>
              <a:rPr kumimoji="0" lang="en-US" sz="185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h</a:t>
            </a:r>
            <a:r>
              <a:rPr kumimoji="0" sz="185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ull</a:t>
            </a:r>
          </a:p>
        </p:txBody>
      </p:sp>
      <p:sp>
        <p:nvSpPr>
          <p:cNvPr id="76" name="Oval">
            <a:extLst>
              <a:ext uri="{FF2B5EF4-FFF2-40B4-BE49-F238E27FC236}">
                <a16:creationId xmlns:a16="http://schemas.microsoft.com/office/drawing/2014/main" id="{4D5986E4-1FC1-60AA-67EE-657CF015C38F}"/>
              </a:ext>
            </a:extLst>
          </p:cNvPr>
          <p:cNvSpPr/>
          <p:nvPr/>
        </p:nvSpPr>
        <p:spPr>
          <a:xfrm>
            <a:off x="7422022" y="4428082"/>
            <a:ext cx="139043" cy="151064"/>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77" name="Rounded Rectangle">
            <a:extLst>
              <a:ext uri="{FF2B5EF4-FFF2-40B4-BE49-F238E27FC236}">
                <a16:creationId xmlns:a16="http://schemas.microsoft.com/office/drawing/2014/main" id="{C2EE0111-3A5B-5EF1-FE2C-4FA3FE1E37B7}"/>
              </a:ext>
            </a:extLst>
          </p:cNvPr>
          <p:cNvSpPr/>
          <p:nvPr/>
        </p:nvSpPr>
        <p:spPr>
          <a:xfrm>
            <a:off x="398473" y="3009560"/>
            <a:ext cx="3268151" cy="2303089"/>
          </a:xfrm>
          <a:prstGeom prst="roundRect">
            <a:avLst>
              <a:gd name="adj" fmla="val 17900"/>
            </a:avLst>
          </a:prstGeom>
          <a:solidFill>
            <a:srgbClr val="9FAABA">
              <a:hueOff val="-181383"/>
              <a:satOff val="15108"/>
              <a:lumOff val="14987"/>
            </a:srgbClr>
          </a:solidFill>
          <a:ln w="50800">
            <a:solidFill>
              <a:srgbClr val="000000"/>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latin typeface="Graphik-Light"/>
                <a:ea typeface="Graphik-Light"/>
                <a:cs typeface="Graphik-Light"/>
                <a:sym typeface="Graphik Light"/>
              </a:defRPr>
            </a:pPr>
            <a:endParaRPr kumimoji="0" sz="1600" b="0" i="0" u="none" strike="noStrike" kern="0" cap="none" spc="0" normalizeH="0" baseline="0" noProof="0">
              <a:ln>
                <a:noFill/>
              </a:ln>
              <a:solidFill>
                <a:srgbClr val="9FAABA">
                  <a:satOff val="-9155"/>
                  <a:lumOff val="-32673"/>
                </a:srgbClr>
              </a:solidFill>
              <a:effectLst/>
              <a:uLnTx/>
              <a:uFillTx/>
              <a:latin typeface="Graphik-Light"/>
              <a:ea typeface="Graphik-Light"/>
              <a:cs typeface="Graphik-Light"/>
              <a:sym typeface="Graphik Light"/>
            </a:endParaRPr>
          </a:p>
        </p:txBody>
      </p:sp>
      <p:sp>
        <p:nvSpPr>
          <p:cNvPr id="78" name="Oval">
            <a:extLst>
              <a:ext uri="{FF2B5EF4-FFF2-40B4-BE49-F238E27FC236}">
                <a16:creationId xmlns:a16="http://schemas.microsoft.com/office/drawing/2014/main" id="{18780CFF-0358-C6A3-D43F-7B9D510C873A}"/>
              </a:ext>
            </a:extLst>
          </p:cNvPr>
          <p:cNvSpPr/>
          <p:nvPr/>
        </p:nvSpPr>
        <p:spPr>
          <a:xfrm>
            <a:off x="789366" y="4343542"/>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79" name="Oval">
            <a:extLst>
              <a:ext uri="{FF2B5EF4-FFF2-40B4-BE49-F238E27FC236}">
                <a16:creationId xmlns:a16="http://schemas.microsoft.com/office/drawing/2014/main" id="{947A6216-E4B0-99BA-07D1-45213CBCC7A8}"/>
              </a:ext>
            </a:extLst>
          </p:cNvPr>
          <p:cNvSpPr/>
          <p:nvPr/>
        </p:nvSpPr>
        <p:spPr>
          <a:xfrm>
            <a:off x="1135869" y="3462246"/>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80" name="Oval">
            <a:extLst>
              <a:ext uri="{FF2B5EF4-FFF2-40B4-BE49-F238E27FC236}">
                <a16:creationId xmlns:a16="http://schemas.microsoft.com/office/drawing/2014/main" id="{085E6CF1-F70C-98FC-8CC8-8FF967D6EB43}"/>
              </a:ext>
            </a:extLst>
          </p:cNvPr>
          <p:cNvSpPr/>
          <p:nvPr/>
        </p:nvSpPr>
        <p:spPr>
          <a:xfrm>
            <a:off x="2003241" y="4692004"/>
            <a:ext cx="139043" cy="151064"/>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81" name="Oval">
            <a:extLst>
              <a:ext uri="{FF2B5EF4-FFF2-40B4-BE49-F238E27FC236}">
                <a16:creationId xmlns:a16="http://schemas.microsoft.com/office/drawing/2014/main" id="{8C9A129A-D279-4971-3CAC-BEBAEE3BB547}"/>
              </a:ext>
            </a:extLst>
          </p:cNvPr>
          <p:cNvSpPr/>
          <p:nvPr/>
        </p:nvSpPr>
        <p:spPr>
          <a:xfrm>
            <a:off x="2639294" y="3327977"/>
            <a:ext cx="139043" cy="151064"/>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82" name="Case 1: 5 points in Convex Hull">
            <a:extLst>
              <a:ext uri="{FF2B5EF4-FFF2-40B4-BE49-F238E27FC236}">
                <a16:creationId xmlns:a16="http://schemas.microsoft.com/office/drawing/2014/main" id="{10B291EF-6389-9AF4-EC0F-B36F1070359D}"/>
              </a:ext>
            </a:extLst>
          </p:cNvPr>
          <p:cNvSpPr/>
          <p:nvPr/>
        </p:nvSpPr>
        <p:spPr>
          <a:xfrm>
            <a:off x="206962" y="5502630"/>
            <a:ext cx="3662278" cy="415666"/>
          </a:xfrm>
          <a:custGeom>
            <a:avLst/>
            <a:gdLst>
              <a:gd name="csX0" fmla="*/ 0 w 3662278"/>
              <a:gd name="csY0" fmla="*/ 96472 h 415666"/>
              <a:gd name="csX1" fmla="*/ 96472 w 3662278"/>
              <a:gd name="csY1" fmla="*/ 0 h 415666"/>
              <a:gd name="csX2" fmla="*/ 709388 w 3662278"/>
              <a:gd name="csY2" fmla="*/ 0 h 415666"/>
              <a:gd name="csX3" fmla="*/ 1218223 w 3662278"/>
              <a:gd name="csY3" fmla="*/ 0 h 415666"/>
              <a:gd name="csX4" fmla="*/ 1796446 w 3662278"/>
              <a:gd name="csY4" fmla="*/ 0 h 415666"/>
              <a:gd name="csX5" fmla="*/ 2270588 w 3662278"/>
              <a:gd name="csY5" fmla="*/ 0 h 415666"/>
              <a:gd name="csX6" fmla="*/ 2744730 w 3662278"/>
              <a:gd name="csY6" fmla="*/ 0 h 415666"/>
              <a:gd name="csX7" fmla="*/ 3565806 w 3662278"/>
              <a:gd name="csY7" fmla="*/ 0 h 415666"/>
              <a:gd name="csX8" fmla="*/ 3662278 w 3662278"/>
              <a:gd name="csY8" fmla="*/ 96472 h 415666"/>
              <a:gd name="csX9" fmla="*/ 3662278 w 3662278"/>
              <a:gd name="csY9" fmla="*/ 319194 h 415666"/>
              <a:gd name="csX10" fmla="*/ 3565806 w 3662278"/>
              <a:gd name="csY10" fmla="*/ 415666 h 415666"/>
              <a:gd name="csX11" fmla="*/ 2987584 w 3662278"/>
              <a:gd name="csY11" fmla="*/ 415666 h 415666"/>
              <a:gd name="csX12" fmla="*/ 2478748 w 3662278"/>
              <a:gd name="csY12" fmla="*/ 415666 h 415666"/>
              <a:gd name="csX13" fmla="*/ 2004606 w 3662278"/>
              <a:gd name="csY13" fmla="*/ 415666 h 415666"/>
              <a:gd name="csX14" fmla="*/ 1495770 w 3662278"/>
              <a:gd name="csY14" fmla="*/ 415666 h 415666"/>
              <a:gd name="csX15" fmla="*/ 882854 w 3662278"/>
              <a:gd name="csY15" fmla="*/ 415666 h 415666"/>
              <a:gd name="csX16" fmla="*/ 96472 w 3662278"/>
              <a:gd name="csY16" fmla="*/ 415666 h 415666"/>
              <a:gd name="csX17" fmla="*/ 0 w 3662278"/>
              <a:gd name="csY17" fmla="*/ 319194 h 415666"/>
              <a:gd name="csX18" fmla="*/ 0 w 3662278"/>
              <a:gd name="csY18" fmla="*/ 96472 h 4156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62278" h="415666" fill="none" extrusionOk="0">
                <a:moveTo>
                  <a:pt x="0" y="96472"/>
                </a:moveTo>
                <a:cubicBezTo>
                  <a:pt x="-6832" y="43473"/>
                  <a:pt x="43881" y="-1243"/>
                  <a:pt x="96472" y="0"/>
                </a:cubicBezTo>
                <a:cubicBezTo>
                  <a:pt x="269276" y="-14300"/>
                  <a:pt x="436902" y="50918"/>
                  <a:pt x="709388" y="0"/>
                </a:cubicBezTo>
                <a:cubicBezTo>
                  <a:pt x="981874" y="-50918"/>
                  <a:pt x="1084549" y="51881"/>
                  <a:pt x="1218223" y="0"/>
                </a:cubicBezTo>
                <a:cubicBezTo>
                  <a:pt x="1351898" y="-51881"/>
                  <a:pt x="1635457" y="31947"/>
                  <a:pt x="1796446" y="0"/>
                </a:cubicBezTo>
                <a:cubicBezTo>
                  <a:pt x="1957435" y="-31947"/>
                  <a:pt x="2084582" y="10238"/>
                  <a:pt x="2270588" y="0"/>
                </a:cubicBezTo>
                <a:cubicBezTo>
                  <a:pt x="2456594" y="-10238"/>
                  <a:pt x="2538666" y="54625"/>
                  <a:pt x="2744730" y="0"/>
                </a:cubicBezTo>
                <a:cubicBezTo>
                  <a:pt x="2950794" y="-54625"/>
                  <a:pt x="3350386" y="64234"/>
                  <a:pt x="3565806" y="0"/>
                </a:cubicBezTo>
                <a:cubicBezTo>
                  <a:pt x="3631164" y="4227"/>
                  <a:pt x="3662987" y="45579"/>
                  <a:pt x="3662278" y="96472"/>
                </a:cubicBezTo>
                <a:cubicBezTo>
                  <a:pt x="3674340" y="148395"/>
                  <a:pt x="3651121" y="267757"/>
                  <a:pt x="3662278" y="319194"/>
                </a:cubicBezTo>
                <a:cubicBezTo>
                  <a:pt x="3658428" y="384478"/>
                  <a:pt x="3618618" y="414191"/>
                  <a:pt x="3565806" y="415666"/>
                </a:cubicBezTo>
                <a:cubicBezTo>
                  <a:pt x="3288354" y="436710"/>
                  <a:pt x="3156912" y="352356"/>
                  <a:pt x="2987584" y="415666"/>
                </a:cubicBezTo>
                <a:cubicBezTo>
                  <a:pt x="2818256" y="478976"/>
                  <a:pt x="2583476" y="400389"/>
                  <a:pt x="2478748" y="415666"/>
                </a:cubicBezTo>
                <a:cubicBezTo>
                  <a:pt x="2374020" y="430943"/>
                  <a:pt x="2235620" y="414494"/>
                  <a:pt x="2004606" y="415666"/>
                </a:cubicBezTo>
                <a:cubicBezTo>
                  <a:pt x="1773592" y="416838"/>
                  <a:pt x="1730052" y="383768"/>
                  <a:pt x="1495770" y="415666"/>
                </a:cubicBezTo>
                <a:cubicBezTo>
                  <a:pt x="1261488" y="447564"/>
                  <a:pt x="1086601" y="343117"/>
                  <a:pt x="882854" y="415666"/>
                </a:cubicBezTo>
                <a:cubicBezTo>
                  <a:pt x="679107" y="488215"/>
                  <a:pt x="438126" y="378806"/>
                  <a:pt x="96472" y="415666"/>
                </a:cubicBezTo>
                <a:cubicBezTo>
                  <a:pt x="58867" y="416164"/>
                  <a:pt x="4397" y="377030"/>
                  <a:pt x="0" y="319194"/>
                </a:cubicBezTo>
                <a:cubicBezTo>
                  <a:pt x="-12345" y="228872"/>
                  <a:pt x="15926" y="161759"/>
                  <a:pt x="0" y="96472"/>
                </a:cubicBezTo>
                <a:close/>
              </a:path>
              <a:path w="3662278" h="415666" stroke="0" extrusionOk="0">
                <a:moveTo>
                  <a:pt x="0" y="96472"/>
                </a:moveTo>
                <a:cubicBezTo>
                  <a:pt x="-3166" y="41239"/>
                  <a:pt x="33345" y="3696"/>
                  <a:pt x="96472" y="0"/>
                </a:cubicBezTo>
                <a:cubicBezTo>
                  <a:pt x="264219" y="-60509"/>
                  <a:pt x="584025" y="39302"/>
                  <a:pt x="744081" y="0"/>
                </a:cubicBezTo>
                <a:cubicBezTo>
                  <a:pt x="904137" y="-39302"/>
                  <a:pt x="1073312" y="16417"/>
                  <a:pt x="1287610" y="0"/>
                </a:cubicBezTo>
                <a:cubicBezTo>
                  <a:pt x="1501908" y="-16417"/>
                  <a:pt x="1546215" y="16971"/>
                  <a:pt x="1796446" y="0"/>
                </a:cubicBezTo>
                <a:cubicBezTo>
                  <a:pt x="2046677" y="-16971"/>
                  <a:pt x="2122315" y="66499"/>
                  <a:pt x="2409361" y="0"/>
                </a:cubicBezTo>
                <a:cubicBezTo>
                  <a:pt x="2696407" y="-66499"/>
                  <a:pt x="2825522" y="24233"/>
                  <a:pt x="2952890" y="0"/>
                </a:cubicBezTo>
                <a:cubicBezTo>
                  <a:pt x="3080258" y="-24233"/>
                  <a:pt x="3289625" y="57892"/>
                  <a:pt x="3565806" y="0"/>
                </a:cubicBezTo>
                <a:cubicBezTo>
                  <a:pt x="3617460" y="-15510"/>
                  <a:pt x="3658752" y="48092"/>
                  <a:pt x="3662278" y="96472"/>
                </a:cubicBezTo>
                <a:cubicBezTo>
                  <a:pt x="3685544" y="197336"/>
                  <a:pt x="3646238" y="217107"/>
                  <a:pt x="3662278" y="319194"/>
                </a:cubicBezTo>
                <a:cubicBezTo>
                  <a:pt x="3656226" y="372128"/>
                  <a:pt x="3619762" y="413813"/>
                  <a:pt x="3565806" y="415666"/>
                </a:cubicBezTo>
                <a:cubicBezTo>
                  <a:pt x="3315126" y="488445"/>
                  <a:pt x="3184577" y="344132"/>
                  <a:pt x="2952890" y="415666"/>
                </a:cubicBezTo>
                <a:cubicBezTo>
                  <a:pt x="2721203" y="487200"/>
                  <a:pt x="2466417" y="353570"/>
                  <a:pt x="2305281" y="415666"/>
                </a:cubicBezTo>
                <a:cubicBezTo>
                  <a:pt x="2144145" y="477762"/>
                  <a:pt x="1925785" y="371122"/>
                  <a:pt x="1657672" y="415666"/>
                </a:cubicBezTo>
                <a:cubicBezTo>
                  <a:pt x="1389559" y="460210"/>
                  <a:pt x="1318338" y="414285"/>
                  <a:pt x="1148837" y="415666"/>
                </a:cubicBezTo>
                <a:cubicBezTo>
                  <a:pt x="979337" y="417047"/>
                  <a:pt x="485212" y="332106"/>
                  <a:pt x="96472" y="415666"/>
                </a:cubicBezTo>
                <a:cubicBezTo>
                  <a:pt x="39579" y="408302"/>
                  <a:pt x="242" y="369201"/>
                  <a:pt x="0" y="319194"/>
                </a:cubicBezTo>
                <a:cubicBezTo>
                  <a:pt x="-26592" y="225028"/>
                  <a:pt x="12120" y="148225"/>
                  <a:pt x="0" y="96472"/>
                </a:cubicBezTo>
                <a:close/>
              </a:path>
            </a:pathLst>
          </a:custGeom>
          <a:solidFill>
            <a:srgbClr val="9FAABA">
              <a:satOff val="-9155"/>
              <a:lumOff val="-32673"/>
            </a:srgbClr>
          </a:solidFill>
          <a:ln w="12700">
            <a:solidFill>
              <a:srgbClr val="9FAABA">
                <a:satOff val="-9155"/>
                <a:lumOff val="-32673"/>
              </a:srgbClr>
            </a:solidFill>
            <a:miter lim="400000"/>
            <a:extLst>
              <a:ext uri="{C807C97D-BFC1-408E-A445-0C87EB9F89A2}">
                <ask:lineSketchStyleProps xmlns:ask="http://schemas.microsoft.com/office/drawing/2018/sketchyshapes" sd="1219033472">
                  <a:prstGeom prst="roundRect">
                    <a:avLst>
                      <a:gd name="adj" fmla="val 23209"/>
                    </a:avLst>
                  </a:prstGeom>
                  <ask:type>
                    <ask:lineSketchScribble/>
                  </ask:type>
                </ask:lineSketchStyleProps>
              </a:ext>
            </a:extLst>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800" b="1">
                <a:solidFill>
                  <a:srgbClr val="FFFFFF"/>
                </a:solidFill>
              </a:defRPr>
            </a:pPr>
            <a:r>
              <a:rPr kumimoji="0" sz="190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Case </a:t>
            </a:r>
            <a:r>
              <a:rPr kumimoji="0" lang="en-US" sz="190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A</a:t>
            </a:r>
            <a:r>
              <a:rPr kumimoji="0" sz="190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 5 points in </a:t>
            </a:r>
            <a:r>
              <a:rPr lang="en-US" sz="1900" b="1" kern="0" dirty="0">
                <a:solidFill>
                  <a:srgbClr val="FFFFFF"/>
                </a:solidFill>
                <a:latin typeface="Palatino" pitchFamily="2" charset="77"/>
                <a:ea typeface="Palatino" pitchFamily="2" charset="77"/>
                <a:cs typeface="CMU Bright Roman"/>
                <a:sym typeface="CMU Bright Roman"/>
              </a:rPr>
              <a:t>c</a:t>
            </a:r>
            <a:r>
              <a:rPr kumimoji="0" sz="1900" b="1" i="0" u="none" strike="noStrike" kern="0" cap="none" spc="0" normalizeH="0" baseline="0" noProof="0" dirty="0" err="1">
                <a:ln>
                  <a:noFill/>
                </a:ln>
                <a:solidFill>
                  <a:srgbClr val="FFFFFF"/>
                </a:solidFill>
                <a:effectLst/>
                <a:uLnTx/>
                <a:uFillTx/>
                <a:latin typeface="Palatino" pitchFamily="2" charset="77"/>
                <a:ea typeface="Palatino" pitchFamily="2" charset="77"/>
                <a:cs typeface="CMU Bright Roman"/>
                <a:sym typeface="CMU Bright Roman"/>
              </a:rPr>
              <a:t>onvex</a:t>
            </a:r>
            <a:r>
              <a:rPr kumimoji="0" sz="190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 </a:t>
            </a:r>
            <a:r>
              <a:rPr kumimoji="0" lang="en-US" sz="190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h</a:t>
            </a:r>
            <a:r>
              <a:rPr kumimoji="0" sz="1900" b="1" i="0" u="none" strike="noStrike" kern="0" cap="none" spc="0" normalizeH="0" baseline="0" noProof="0" dirty="0">
                <a:ln>
                  <a:noFill/>
                </a:ln>
                <a:solidFill>
                  <a:srgbClr val="FFFFFF"/>
                </a:solidFill>
                <a:effectLst/>
                <a:uLnTx/>
                <a:uFillTx/>
                <a:latin typeface="Palatino" pitchFamily="2" charset="77"/>
                <a:ea typeface="Palatino" pitchFamily="2" charset="77"/>
                <a:cs typeface="CMU Bright Roman"/>
                <a:sym typeface="CMU Bright Roman"/>
              </a:rPr>
              <a:t>ull</a:t>
            </a:r>
          </a:p>
        </p:txBody>
      </p:sp>
      <p:sp>
        <p:nvSpPr>
          <p:cNvPr id="83" name="Oval">
            <a:extLst>
              <a:ext uri="{FF2B5EF4-FFF2-40B4-BE49-F238E27FC236}">
                <a16:creationId xmlns:a16="http://schemas.microsoft.com/office/drawing/2014/main" id="{CD876A6B-2D18-ECDD-6E52-7CD399B35C38}"/>
              </a:ext>
            </a:extLst>
          </p:cNvPr>
          <p:cNvSpPr/>
          <p:nvPr/>
        </p:nvSpPr>
        <p:spPr>
          <a:xfrm>
            <a:off x="3079919" y="4085499"/>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84" name="Shape">
            <a:extLst>
              <a:ext uri="{FF2B5EF4-FFF2-40B4-BE49-F238E27FC236}">
                <a16:creationId xmlns:a16="http://schemas.microsoft.com/office/drawing/2014/main" id="{ABF7CD93-FDBA-0AC3-E770-14329A9B8E18}"/>
              </a:ext>
            </a:extLst>
          </p:cNvPr>
          <p:cNvSpPr/>
          <p:nvPr/>
        </p:nvSpPr>
        <p:spPr>
          <a:xfrm>
            <a:off x="9445568" y="3294029"/>
            <a:ext cx="1038405" cy="136436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9679" y="12455"/>
                </a:lnTo>
                <a:lnTo>
                  <a:pt x="14424" y="16470"/>
                </a:lnTo>
                <a:lnTo>
                  <a:pt x="0" y="21600"/>
                </a:lnTo>
                <a:lnTo>
                  <a:pt x="21600" y="0"/>
                </a:lnTo>
                <a:close/>
              </a:path>
            </a:pathLst>
          </a:custGeom>
          <a:blipFill>
            <a:blip r:embed="rId3">
              <a:alphaModFix amt="70295"/>
            </a:blip>
          </a:blipFill>
          <a:ln w="50800">
            <a:solidFill>
              <a:srgbClr val="000000">
                <a:alpha val="70295"/>
              </a:srgbClr>
            </a:solidFill>
            <a:miter lim="400000"/>
          </a:ln>
        </p:spPr>
        <p:txBody>
          <a:bodyPr lIns="25400" tIns="25400" rIns="25400" bIns="25400" anchor="ctr"/>
          <a:lstStyle/>
          <a:p>
            <a:pPr algn="ctr" defTabSz="412750" hangingPunct="0">
              <a:defRPr sz="3200">
                <a:solidFill>
                  <a:srgbClr val="FFFFFF"/>
                </a:solidFill>
                <a:latin typeface="Graphik-Light"/>
                <a:ea typeface="Graphik-Light"/>
                <a:cs typeface="Graphik-Light"/>
                <a:sym typeface="Graphik Light"/>
              </a:defRPr>
            </a:pPr>
            <a:endParaRPr sz="1600" kern="0">
              <a:solidFill>
                <a:srgbClr val="FFFFFF"/>
              </a:solidFill>
              <a:latin typeface="Graphik-Light"/>
              <a:ea typeface="Graphik-Light"/>
              <a:cs typeface="Graphik-Light"/>
              <a:sym typeface="Graphik Light"/>
            </a:endParaRPr>
          </a:p>
        </p:txBody>
      </p:sp>
      <p:sp>
        <p:nvSpPr>
          <p:cNvPr id="85" name="Shape">
            <a:extLst>
              <a:ext uri="{FF2B5EF4-FFF2-40B4-BE49-F238E27FC236}">
                <a16:creationId xmlns:a16="http://schemas.microsoft.com/office/drawing/2014/main" id="{5AA6A7C5-DC59-FCAD-478F-01623A29E8D0}"/>
              </a:ext>
            </a:extLst>
          </p:cNvPr>
          <p:cNvSpPr/>
          <p:nvPr/>
        </p:nvSpPr>
        <p:spPr>
          <a:xfrm>
            <a:off x="5575208" y="3317605"/>
            <a:ext cx="1936375" cy="1521900"/>
          </a:xfrm>
          <a:custGeom>
            <a:avLst/>
            <a:gdLst/>
            <a:ahLst/>
            <a:cxnLst>
              <a:cxn ang="0">
                <a:pos x="wd2" y="hd2"/>
              </a:cxn>
              <a:cxn ang="5400000">
                <a:pos x="wd2" y="hd2"/>
              </a:cxn>
              <a:cxn ang="10800000">
                <a:pos x="wd2" y="hd2"/>
              </a:cxn>
              <a:cxn ang="16200000">
                <a:pos x="wd2" y="hd2"/>
              </a:cxn>
            </a:cxnLst>
            <a:rect l="0" t="0" r="r" b="b"/>
            <a:pathLst>
              <a:path w="21600" h="21600" extrusionOk="0">
                <a:moveTo>
                  <a:pt x="17179" y="0"/>
                </a:moveTo>
                <a:lnTo>
                  <a:pt x="21600" y="16994"/>
                </a:lnTo>
                <a:lnTo>
                  <a:pt x="3298" y="21600"/>
                </a:lnTo>
                <a:lnTo>
                  <a:pt x="0" y="1970"/>
                </a:lnTo>
                <a:lnTo>
                  <a:pt x="17179" y="0"/>
                </a:lnTo>
                <a:close/>
              </a:path>
            </a:pathLst>
          </a:custGeom>
          <a:blipFill>
            <a:blip r:embed="rId3">
              <a:alphaModFix amt="70000"/>
            </a:blip>
          </a:blipFill>
          <a:ln w="50800">
            <a:solidFill>
              <a:srgbClr val="000000">
                <a:alpha val="70000"/>
              </a:srgbClr>
            </a:solidFill>
            <a:miter lim="400000"/>
          </a:ln>
        </p:spPr>
        <p:txBody>
          <a:bodyPr lIns="25400" tIns="25400" rIns="25400" bIns="25400" anchor="ctr"/>
          <a:lstStyle/>
          <a:p>
            <a:pPr algn="ctr" defTabSz="412750" hangingPunct="0">
              <a:defRPr sz="3200">
                <a:solidFill>
                  <a:srgbClr val="FFFFFF"/>
                </a:solidFill>
                <a:latin typeface="Graphik-Light"/>
                <a:ea typeface="Graphik-Light"/>
                <a:cs typeface="Graphik-Light"/>
                <a:sym typeface="Graphik Light"/>
              </a:defRPr>
            </a:pPr>
            <a:endParaRPr sz="1600" kern="0">
              <a:solidFill>
                <a:srgbClr val="FFFFFF"/>
              </a:solidFill>
              <a:latin typeface="Graphik-Light"/>
              <a:ea typeface="Graphik-Light"/>
              <a:cs typeface="Graphik-Light"/>
              <a:sym typeface="Graphik Light"/>
            </a:endParaRPr>
          </a:p>
        </p:txBody>
      </p:sp>
      <p:sp>
        <p:nvSpPr>
          <p:cNvPr id="86" name="Shape">
            <a:extLst>
              <a:ext uri="{FF2B5EF4-FFF2-40B4-BE49-F238E27FC236}">
                <a16:creationId xmlns:a16="http://schemas.microsoft.com/office/drawing/2014/main" id="{B406056F-976D-3FE0-42A8-847FCAE4B4B0}"/>
              </a:ext>
            </a:extLst>
          </p:cNvPr>
          <p:cNvSpPr/>
          <p:nvPr/>
        </p:nvSpPr>
        <p:spPr>
          <a:xfrm>
            <a:off x="1209607" y="3422925"/>
            <a:ext cx="1950994" cy="1362058"/>
          </a:xfrm>
          <a:custGeom>
            <a:avLst/>
            <a:gdLst/>
            <a:ahLst/>
            <a:cxnLst>
              <a:cxn ang="0">
                <a:pos x="wd2" y="hd2"/>
              </a:cxn>
              <a:cxn ang="5400000">
                <a:pos x="wd2" y="hd2"/>
              </a:cxn>
              <a:cxn ang="10800000">
                <a:pos x="wd2" y="hd2"/>
              </a:cxn>
              <a:cxn ang="16200000">
                <a:pos x="wd2" y="hd2"/>
              </a:cxn>
            </a:cxnLst>
            <a:rect l="0" t="0" r="r" b="b"/>
            <a:pathLst>
              <a:path w="21600" h="21600" extrusionOk="0">
                <a:moveTo>
                  <a:pt x="16639" y="0"/>
                </a:moveTo>
                <a:lnTo>
                  <a:pt x="21600" y="11476"/>
                </a:lnTo>
                <a:lnTo>
                  <a:pt x="9599" y="21600"/>
                </a:lnTo>
                <a:lnTo>
                  <a:pt x="0" y="2351"/>
                </a:lnTo>
                <a:lnTo>
                  <a:pt x="16639" y="0"/>
                </a:lnTo>
                <a:close/>
              </a:path>
            </a:pathLst>
          </a:custGeom>
          <a:blipFill>
            <a:blip r:embed="rId3">
              <a:alphaModFix amt="70425"/>
            </a:blip>
          </a:blipFill>
          <a:ln w="50800">
            <a:solidFill>
              <a:srgbClr val="000000">
                <a:alpha val="70425"/>
              </a:srgbClr>
            </a:solidFill>
            <a:miter lim="400000"/>
          </a:ln>
        </p:spPr>
        <p:txBody>
          <a:bodyPr lIns="25400" tIns="25400" rIns="25400" bIns="25400" anchor="ctr"/>
          <a:lstStyle/>
          <a:p>
            <a:pPr algn="ctr" defTabSz="412750" hangingPunct="0">
              <a:defRPr sz="3200">
                <a:solidFill>
                  <a:srgbClr val="FFFFFF"/>
                </a:solidFill>
                <a:latin typeface="Graphik-Light"/>
                <a:ea typeface="Graphik-Light"/>
                <a:cs typeface="Graphik-Light"/>
                <a:sym typeface="Graphik Light"/>
              </a:defRPr>
            </a:pPr>
            <a:endParaRPr sz="1600" kern="0">
              <a:solidFill>
                <a:srgbClr val="FFFFFF"/>
              </a:solidFill>
              <a:latin typeface="Graphik-Light"/>
              <a:ea typeface="Graphik-Light"/>
              <a:cs typeface="Graphik-Light"/>
              <a:sym typeface="Graphik Light"/>
            </a:endParaRPr>
          </a:p>
        </p:txBody>
      </p:sp>
      <p:sp>
        <p:nvSpPr>
          <p:cNvPr id="87" name="How many points without 3 on a line guarantee a convex quadrilateral?">
            <a:extLst>
              <a:ext uri="{FF2B5EF4-FFF2-40B4-BE49-F238E27FC236}">
                <a16:creationId xmlns:a16="http://schemas.microsoft.com/office/drawing/2014/main" id="{1F95DAEB-1B0C-420B-6020-B592279195D3}"/>
              </a:ext>
            </a:extLst>
          </p:cNvPr>
          <p:cNvSpPr txBox="1"/>
          <p:nvPr/>
        </p:nvSpPr>
        <p:spPr>
          <a:xfrm>
            <a:off x="1036599" y="1421297"/>
            <a:ext cx="10684015" cy="4437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177800" hangingPunct="0">
              <a:spcBef>
                <a:spcPts val="2350"/>
              </a:spcBef>
              <a:defRPr sz="5100"/>
            </a:pPr>
            <a:r>
              <a:rPr sz="2550" kern="0" dirty="0">
                <a:latin typeface="Palatino" pitchFamily="2" charset="77"/>
                <a:ea typeface="Palatino" pitchFamily="2" charset="77"/>
                <a:cs typeface="CMU Bright Roman"/>
                <a:sym typeface="CMU Bright Roman"/>
              </a:rPr>
              <a:t>How many points</a:t>
            </a:r>
            <a:r>
              <a:rPr lang="en-US" sz="2550" kern="0" dirty="0">
                <a:latin typeface="Palatino" pitchFamily="2" charset="77"/>
                <a:ea typeface="Palatino" pitchFamily="2" charset="77"/>
                <a:cs typeface="CMU Bright Roman"/>
                <a:sym typeface="CMU Bright Roman"/>
              </a:rPr>
              <a:t>, </a:t>
            </a:r>
            <a:r>
              <a:rPr sz="2550" kern="0" dirty="0">
                <a:latin typeface="Palatino" pitchFamily="2" charset="77"/>
                <a:ea typeface="Palatino" pitchFamily="2" charset="77"/>
                <a:cs typeface="CMU Bright Roman"/>
                <a:sym typeface="CMU Bright Roman"/>
              </a:rPr>
              <a:t>without 3 on a line</a:t>
            </a:r>
            <a:r>
              <a:rPr lang="en-US" sz="2550" kern="0" dirty="0">
                <a:latin typeface="Palatino" pitchFamily="2" charset="77"/>
                <a:ea typeface="Palatino" pitchFamily="2" charset="77"/>
                <a:cs typeface="CMU Bright Roman"/>
                <a:sym typeface="CMU Bright Roman"/>
              </a:rPr>
              <a:t>,</a:t>
            </a:r>
            <a:r>
              <a:rPr sz="2550" kern="0" dirty="0">
                <a:latin typeface="Palatino" pitchFamily="2" charset="77"/>
                <a:ea typeface="Palatino" pitchFamily="2" charset="77"/>
                <a:cs typeface="CMU Bright Roman"/>
                <a:sym typeface="CMU Bright Roman"/>
              </a:rPr>
              <a:t> guarantee a </a:t>
            </a:r>
            <a:r>
              <a:rPr sz="2550" b="1" kern="0" dirty="0">
                <a:latin typeface="Palatino" pitchFamily="2" charset="77"/>
                <a:ea typeface="Palatino" pitchFamily="2" charset="77"/>
                <a:cs typeface="CMU Bright Roman"/>
                <a:sym typeface="CMU Bright Roman"/>
              </a:rPr>
              <a:t>convex quadrilateral</a:t>
            </a:r>
            <a:r>
              <a:rPr sz="2550" kern="0" dirty="0">
                <a:latin typeface="Palatino" pitchFamily="2" charset="77"/>
                <a:ea typeface="Palatino" pitchFamily="2" charset="77"/>
                <a:cs typeface="CMU Bright Roman"/>
                <a:sym typeface="CMU Bright Roman"/>
              </a:rPr>
              <a:t>?</a:t>
            </a:r>
          </a:p>
        </p:txBody>
      </p:sp>
      <p:sp>
        <p:nvSpPr>
          <p:cNvPr id="2" name="Rounded Rectangle">
            <a:extLst>
              <a:ext uri="{FF2B5EF4-FFF2-40B4-BE49-F238E27FC236}">
                <a16:creationId xmlns:a16="http://schemas.microsoft.com/office/drawing/2014/main" id="{1A76BBD1-A10D-BC49-1FD5-91D67804301B}"/>
              </a:ext>
            </a:extLst>
          </p:cNvPr>
          <p:cNvSpPr/>
          <p:nvPr/>
        </p:nvSpPr>
        <p:spPr>
          <a:xfrm>
            <a:off x="3123575" y="2072865"/>
            <a:ext cx="6363095" cy="635001"/>
          </a:xfrm>
          <a:custGeom>
            <a:avLst/>
            <a:gdLst>
              <a:gd name="csX0" fmla="*/ 0 w 6363095"/>
              <a:gd name="csY0" fmla="*/ 95250 h 635001"/>
              <a:gd name="csX1" fmla="*/ 95250 w 6363095"/>
              <a:gd name="csY1" fmla="*/ 0 h 635001"/>
              <a:gd name="csX2" fmla="*/ 718121 w 6363095"/>
              <a:gd name="csY2" fmla="*/ 0 h 635001"/>
              <a:gd name="csX3" fmla="*/ 1094088 w 6363095"/>
              <a:gd name="csY3" fmla="*/ 0 h 635001"/>
              <a:gd name="csX4" fmla="*/ 1531781 w 6363095"/>
              <a:gd name="csY4" fmla="*/ 0 h 635001"/>
              <a:gd name="csX5" fmla="*/ 2154652 w 6363095"/>
              <a:gd name="csY5" fmla="*/ 0 h 635001"/>
              <a:gd name="csX6" fmla="*/ 2592345 w 6363095"/>
              <a:gd name="csY6" fmla="*/ 0 h 635001"/>
              <a:gd name="csX7" fmla="*/ 2968312 w 6363095"/>
              <a:gd name="csY7" fmla="*/ 0 h 635001"/>
              <a:gd name="csX8" fmla="*/ 3406006 w 6363095"/>
              <a:gd name="csY8" fmla="*/ 0 h 635001"/>
              <a:gd name="csX9" fmla="*/ 3905425 w 6363095"/>
              <a:gd name="csY9" fmla="*/ 0 h 635001"/>
              <a:gd name="csX10" fmla="*/ 4466570 w 6363095"/>
              <a:gd name="csY10" fmla="*/ 0 h 635001"/>
              <a:gd name="csX11" fmla="*/ 4904263 w 6363095"/>
              <a:gd name="csY11" fmla="*/ 0 h 635001"/>
              <a:gd name="csX12" fmla="*/ 5588860 w 6363095"/>
              <a:gd name="csY12" fmla="*/ 0 h 635001"/>
              <a:gd name="csX13" fmla="*/ 6267845 w 6363095"/>
              <a:gd name="csY13" fmla="*/ 0 h 635001"/>
              <a:gd name="csX14" fmla="*/ 6363095 w 6363095"/>
              <a:gd name="csY14" fmla="*/ 95250 h 635001"/>
              <a:gd name="csX15" fmla="*/ 6363095 w 6363095"/>
              <a:gd name="csY15" fmla="*/ 539751 h 635001"/>
              <a:gd name="csX16" fmla="*/ 6267845 w 6363095"/>
              <a:gd name="csY16" fmla="*/ 635001 h 635001"/>
              <a:gd name="csX17" fmla="*/ 5768426 w 6363095"/>
              <a:gd name="csY17" fmla="*/ 635001 h 635001"/>
              <a:gd name="csX18" fmla="*/ 5392459 w 6363095"/>
              <a:gd name="csY18" fmla="*/ 635001 h 635001"/>
              <a:gd name="csX19" fmla="*/ 4707862 w 6363095"/>
              <a:gd name="csY19" fmla="*/ 635001 h 635001"/>
              <a:gd name="csX20" fmla="*/ 4146717 w 6363095"/>
              <a:gd name="csY20" fmla="*/ 635001 h 635001"/>
              <a:gd name="csX21" fmla="*/ 3462120 w 6363095"/>
              <a:gd name="csY21" fmla="*/ 635001 h 635001"/>
              <a:gd name="csX22" fmla="*/ 2962701 w 6363095"/>
              <a:gd name="csY22" fmla="*/ 635001 h 635001"/>
              <a:gd name="csX23" fmla="*/ 2525008 w 6363095"/>
              <a:gd name="csY23" fmla="*/ 635001 h 635001"/>
              <a:gd name="csX24" fmla="*/ 1963863 w 6363095"/>
              <a:gd name="csY24" fmla="*/ 635001 h 635001"/>
              <a:gd name="csX25" fmla="*/ 1340992 w 6363095"/>
              <a:gd name="csY25" fmla="*/ 635001 h 635001"/>
              <a:gd name="csX26" fmla="*/ 656395 w 6363095"/>
              <a:gd name="csY26" fmla="*/ 635001 h 635001"/>
              <a:gd name="csX27" fmla="*/ 95250 w 6363095"/>
              <a:gd name="csY27" fmla="*/ 635001 h 635001"/>
              <a:gd name="csX28" fmla="*/ 0 w 6363095"/>
              <a:gd name="csY28" fmla="*/ 539751 h 635001"/>
              <a:gd name="csX29" fmla="*/ 0 w 6363095"/>
              <a:gd name="csY29" fmla="*/ 95250 h 6350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6363095" h="635001" fill="none" extrusionOk="0">
                <a:moveTo>
                  <a:pt x="0" y="95250"/>
                </a:moveTo>
                <a:cubicBezTo>
                  <a:pt x="-2821" y="45500"/>
                  <a:pt x="41594" y="2249"/>
                  <a:pt x="95250" y="0"/>
                </a:cubicBezTo>
                <a:cubicBezTo>
                  <a:pt x="336737" y="-7211"/>
                  <a:pt x="445291" y="55394"/>
                  <a:pt x="718121" y="0"/>
                </a:cubicBezTo>
                <a:cubicBezTo>
                  <a:pt x="990951" y="-55394"/>
                  <a:pt x="981531" y="10103"/>
                  <a:pt x="1094088" y="0"/>
                </a:cubicBezTo>
                <a:cubicBezTo>
                  <a:pt x="1206645" y="-10103"/>
                  <a:pt x="1329555" y="21003"/>
                  <a:pt x="1531781" y="0"/>
                </a:cubicBezTo>
                <a:cubicBezTo>
                  <a:pt x="1734007" y="-21003"/>
                  <a:pt x="1989286" y="61277"/>
                  <a:pt x="2154652" y="0"/>
                </a:cubicBezTo>
                <a:cubicBezTo>
                  <a:pt x="2320018" y="-61277"/>
                  <a:pt x="2487235" y="9339"/>
                  <a:pt x="2592345" y="0"/>
                </a:cubicBezTo>
                <a:cubicBezTo>
                  <a:pt x="2697455" y="-9339"/>
                  <a:pt x="2870363" y="23770"/>
                  <a:pt x="2968312" y="0"/>
                </a:cubicBezTo>
                <a:cubicBezTo>
                  <a:pt x="3066261" y="-23770"/>
                  <a:pt x="3291205" y="44991"/>
                  <a:pt x="3406006" y="0"/>
                </a:cubicBezTo>
                <a:cubicBezTo>
                  <a:pt x="3520807" y="-44991"/>
                  <a:pt x="3756120" y="5662"/>
                  <a:pt x="3905425" y="0"/>
                </a:cubicBezTo>
                <a:cubicBezTo>
                  <a:pt x="4054730" y="-5662"/>
                  <a:pt x="4279417" y="7879"/>
                  <a:pt x="4466570" y="0"/>
                </a:cubicBezTo>
                <a:cubicBezTo>
                  <a:pt x="4653723" y="-7879"/>
                  <a:pt x="4807465" y="43928"/>
                  <a:pt x="4904263" y="0"/>
                </a:cubicBezTo>
                <a:cubicBezTo>
                  <a:pt x="5001061" y="-43928"/>
                  <a:pt x="5254949" y="68850"/>
                  <a:pt x="5588860" y="0"/>
                </a:cubicBezTo>
                <a:cubicBezTo>
                  <a:pt x="5922771" y="-68850"/>
                  <a:pt x="5989455" y="57495"/>
                  <a:pt x="6267845" y="0"/>
                </a:cubicBezTo>
                <a:cubicBezTo>
                  <a:pt x="6323966" y="12344"/>
                  <a:pt x="6364212" y="43115"/>
                  <a:pt x="6363095" y="95250"/>
                </a:cubicBezTo>
                <a:cubicBezTo>
                  <a:pt x="6382545" y="273230"/>
                  <a:pt x="6359416" y="329497"/>
                  <a:pt x="6363095" y="539751"/>
                </a:cubicBezTo>
                <a:cubicBezTo>
                  <a:pt x="6377066" y="594751"/>
                  <a:pt x="6306705" y="640030"/>
                  <a:pt x="6267845" y="635001"/>
                </a:cubicBezTo>
                <a:cubicBezTo>
                  <a:pt x="6103030" y="639318"/>
                  <a:pt x="5963113" y="582335"/>
                  <a:pt x="5768426" y="635001"/>
                </a:cubicBezTo>
                <a:cubicBezTo>
                  <a:pt x="5573739" y="687667"/>
                  <a:pt x="5479791" y="617268"/>
                  <a:pt x="5392459" y="635001"/>
                </a:cubicBezTo>
                <a:cubicBezTo>
                  <a:pt x="5305127" y="652734"/>
                  <a:pt x="4905074" y="629072"/>
                  <a:pt x="4707862" y="635001"/>
                </a:cubicBezTo>
                <a:cubicBezTo>
                  <a:pt x="4510650" y="640930"/>
                  <a:pt x="4424990" y="627322"/>
                  <a:pt x="4146717" y="635001"/>
                </a:cubicBezTo>
                <a:cubicBezTo>
                  <a:pt x="3868445" y="642680"/>
                  <a:pt x="3719370" y="553703"/>
                  <a:pt x="3462120" y="635001"/>
                </a:cubicBezTo>
                <a:cubicBezTo>
                  <a:pt x="3204870" y="716299"/>
                  <a:pt x="3171394" y="608006"/>
                  <a:pt x="2962701" y="635001"/>
                </a:cubicBezTo>
                <a:cubicBezTo>
                  <a:pt x="2754008" y="661996"/>
                  <a:pt x="2676149" y="617849"/>
                  <a:pt x="2525008" y="635001"/>
                </a:cubicBezTo>
                <a:cubicBezTo>
                  <a:pt x="2373867" y="652153"/>
                  <a:pt x="2117807" y="577689"/>
                  <a:pt x="1963863" y="635001"/>
                </a:cubicBezTo>
                <a:cubicBezTo>
                  <a:pt x="1809920" y="692313"/>
                  <a:pt x="1509790" y="602415"/>
                  <a:pt x="1340992" y="635001"/>
                </a:cubicBezTo>
                <a:cubicBezTo>
                  <a:pt x="1172194" y="667587"/>
                  <a:pt x="963851" y="590411"/>
                  <a:pt x="656395" y="635001"/>
                </a:cubicBezTo>
                <a:cubicBezTo>
                  <a:pt x="348939" y="679591"/>
                  <a:pt x="223377" y="594152"/>
                  <a:pt x="95250" y="635001"/>
                </a:cubicBezTo>
                <a:cubicBezTo>
                  <a:pt x="49693" y="648707"/>
                  <a:pt x="14949" y="588147"/>
                  <a:pt x="0" y="539751"/>
                </a:cubicBezTo>
                <a:cubicBezTo>
                  <a:pt x="-47618" y="318195"/>
                  <a:pt x="12925" y="295999"/>
                  <a:pt x="0" y="95250"/>
                </a:cubicBezTo>
                <a:close/>
              </a:path>
              <a:path w="6363095" h="635001" stroke="0" extrusionOk="0">
                <a:moveTo>
                  <a:pt x="0" y="95250"/>
                </a:moveTo>
                <a:cubicBezTo>
                  <a:pt x="-3253" y="40639"/>
                  <a:pt x="41305" y="503"/>
                  <a:pt x="95250" y="0"/>
                </a:cubicBezTo>
                <a:cubicBezTo>
                  <a:pt x="251054" y="-10806"/>
                  <a:pt x="579563" y="77896"/>
                  <a:pt x="779847" y="0"/>
                </a:cubicBezTo>
                <a:cubicBezTo>
                  <a:pt x="980131" y="-77896"/>
                  <a:pt x="1066782" y="20156"/>
                  <a:pt x="1279266" y="0"/>
                </a:cubicBezTo>
                <a:cubicBezTo>
                  <a:pt x="1491750" y="-20156"/>
                  <a:pt x="1551905" y="32130"/>
                  <a:pt x="1716959" y="0"/>
                </a:cubicBezTo>
                <a:cubicBezTo>
                  <a:pt x="1882013" y="-32130"/>
                  <a:pt x="2164249" y="43614"/>
                  <a:pt x="2339830" y="0"/>
                </a:cubicBezTo>
                <a:cubicBezTo>
                  <a:pt x="2515411" y="-43614"/>
                  <a:pt x="2680839" y="15603"/>
                  <a:pt x="2839249" y="0"/>
                </a:cubicBezTo>
                <a:cubicBezTo>
                  <a:pt x="2997659" y="-15603"/>
                  <a:pt x="3348215" y="60463"/>
                  <a:pt x="3523846" y="0"/>
                </a:cubicBezTo>
                <a:cubicBezTo>
                  <a:pt x="3699477" y="-60463"/>
                  <a:pt x="3860505" y="45526"/>
                  <a:pt x="3961539" y="0"/>
                </a:cubicBezTo>
                <a:cubicBezTo>
                  <a:pt x="4062573" y="-45526"/>
                  <a:pt x="4458610" y="30570"/>
                  <a:pt x="4646136" y="0"/>
                </a:cubicBezTo>
                <a:cubicBezTo>
                  <a:pt x="4833662" y="-30570"/>
                  <a:pt x="4845813" y="40677"/>
                  <a:pt x="5022103" y="0"/>
                </a:cubicBezTo>
                <a:cubicBezTo>
                  <a:pt x="5198393" y="-40677"/>
                  <a:pt x="5336324" y="43132"/>
                  <a:pt x="5583248" y="0"/>
                </a:cubicBezTo>
                <a:cubicBezTo>
                  <a:pt x="5830172" y="-43132"/>
                  <a:pt x="6043506" y="15994"/>
                  <a:pt x="6267845" y="0"/>
                </a:cubicBezTo>
                <a:cubicBezTo>
                  <a:pt x="6324808" y="-4306"/>
                  <a:pt x="6368200" y="39354"/>
                  <a:pt x="6363095" y="95250"/>
                </a:cubicBezTo>
                <a:cubicBezTo>
                  <a:pt x="6365201" y="201086"/>
                  <a:pt x="6332738" y="391423"/>
                  <a:pt x="6363095" y="539751"/>
                </a:cubicBezTo>
                <a:cubicBezTo>
                  <a:pt x="6352396" y="594113"/>
                  <a:pt x="6317613" y="633044"/>
                  <a:pt x="6267845" y="635001"/>
                </a:cubicBezTo>
                <a:cubicBezTo>
                  <a:pt x="6046249" y="703013"/>
                  <a:pt x="5795644" y="610337"/>
                  <a:pt x="5644974" y="635001"/>
                </a:cubicBezTo>
                <a:cubicBezTo>
                  <a:pt x="5494304" y="659665"/>
                  <a:pt x="5357461" y="593360"/>
                  <a:pt x="5083829" y="635001"/>
                </a:cubicBezTo>
                <a:cubicBezTo>
                  <a:pt x="4810198" y="676642"/>
                  <a:pt x="4833406" y="596370"/>
                  <a:pt x="4707862" y="635001"/>
                </a:cubicBezTo>
                <a:cubicBezTo>
                  <a:pt x="4582318" y="673632"/>
                  <a:pt x="4485632" y="618039"/>
                  <a:pt x="4270169" y="635001"/>
                </a:cubicBezTo>
                <a:cubicBezTo>
                  <a:pt x="4054706" y="651963"/>
                  <a:pt x="3750704" y="616778"/>
                  <a:pt x="3585572" y="635001"/>
                </a:cubicBezTo>
                <a:cubicBezTo>
                  <a:pt x="3420440" y="653224"/>
                  <a:pt x="3240083" y="585768"/>
                  <a:pt x="3024427" y="635001"/>
                </a:cubicBezTo>
                <a:cubicBezTo>
                  <a:pt x="2808771" y="684234"/>
                  <a:pt x="2710321" y="617087"/>
                  <a:pt x="2586734" y="635001"/>
                </a:cubicBezTo>
                <a:cubicBezTo>
                  <a:pt x="2463147" y="652915"/>
                  <a:pt x="2139825" y="628541"/>
                  <a:pt x="2025589" y="635001"/>
                </a:cubicBezTo>
                <a:cubicBezTo>
                  <a:pt x="1911354" y="641461"/>
                  <a:pt x="1751511" y="631702"/>
                  <a:pt x="1649622" y="635001"/>
                </a:cubicBezTo>
                <a:cubicBezTo>
                  <a:pt x="1547733" y="638300"/>
                  <a:pt x="1371660" y="608521"/>
                  <a:pt x="1273654" y="635001"/>
                </a:cubicBezTo>
                <a:cubicBezTo>
                  <a:pt x="1175648" y="661481"/>
                  <a:pt x="971396" y="621075"/>
                  <a:pt x="712509" y="635001"/>
                </a:cubicBezTo>
                <a:cubicBezTo>
                  <a:pt x="453622" y="648927"/>
                  <a:pt x="260959" y="593464"/>
                  <a:pt x="95250" y="635001"/>
                </a:cubicBezTo>
                <a:cubicBezTo>
                  <a:pt x="42202" y="625814"/>
                  <a:pt x="9746" y="598496"/>
                  <a:pt x="0" y="539751"/>
                </a:cubicBezTo>
                <a:cubicBezTo>
                  <a:pt x="-28564" y="345869"/>
                  <a:pt x="1227" y="224821"/>
                  <a:pt x="0" y="95250"/>
                </a:cubicBezTo>
                <a:close/>
              </a:path>
            </a:pathLst>
          </a:custGeom>
          <a:solidFill>
            <a:srgbClr val="94B9A3">
              <a:satOff val="1412"/>
              <a:lumOff val="16412"/>
            </a:srgbClr>
          </a:solidFill>
          <a:ln w="38100" cap="flat">
            <a:solidFill>
              <a:srgbClr val="9FAABA">
                <a:satOff val="-9155"/>
                <a:lumOff val="-32673"/>
              </a:srgbClr>
            </a:solidFill>
            <a:prstDash val="solid"/>
            <a:miter lim="400000"/>
            <a:extLst>
              <a:ext uri="{C807C97D-BFC1-408E-A445-0C87EB9F89A2}">
                <ask:lineSketchStyleProps xmlns:ask="http://schemas.microsoft.com/office/drawing/2018/sketchyshapes" sd="1219033472">
                  <a:prstGeom prst="roundRect">
                    <a:avLst>
                      <a:gd name="adj" fmla="val 15000"/>
                    </a:avLst>
                  </a:prstGeom>
                  <ask:type>
                    <ask:lineSketchScribble/>
                  </ask:type>
                </ask:lineSketchStyleProps>
              </a:ext>
            </a:extLst>
          </a:ln>
          <a:effectLst/>
        </p:spPr>
        <p:txBody>
          <a:bodyPr wrap="square" lIns="25400" tIns="25400" rIns="25400" bIns="25400" numCol="1" anchor="ctr">
            <a:noAutofit/>
          </a:bodyPr>
          <a:lstStyle/>
          <a:p>
            <a:pPr marL="0" marR="0" lvl="0" indent="0" algn="ctr" defTabSz="412750" eaLnBrk="1" fontAlgn="auto" latinLnBrk="0" hangingPunct="0">
              <a:lnSpc>
                <a:spcPct val="100000"/>
              </a:lnSpc>
              <a:spcBef>
                <a:spcPts val="0"/>
              </a:spcBef>
              <a:spcAft>
                <a:spcPts val="0"/>
              </a:spcAft>
              <a:buClrTx/>
              <a:buSzTx/>
              <a:buFontTx/>
              <a:buNone/>
              <a:tabLst/>
              <a:defRPr sz="3200">
                <a:latin typeface="Graphik-Light"/>
                <a:ea typeface="Graphik-Light"/>
                <a:cs typeface="Graphik-Light"/>
                <a:sym typeface="Graphik Light"/>
              </a:defRPr>
            </a:pPr>
            <a:endParaRPr kumimoji="0" sz="1600" b="0" i="0" u="none" strike="noStrike" kern="0" cap="none" spc="0" normalizeH="0" baseline="0" noProof="0">
              <a:ln>
                <a:noFill/>
              </a:ln>
              <a:solidFill>
                <a:srgbClr val="9FAABA">
                  <a:satOff val="-9155"/>
                  <a:lumOff val="-32673"/>
                </a:srgbClr>
              </a:solidFill>
              <a:effectLst/>
              <a:uLnTx/>
              <a:uFillTx/>
              <a:latin typeface="Graphik-Light"/>
              <a:ea typeface="Graphik-Light"/>
              <a:cs typeface="Graphik-Light"/>
              <a:sym typeface="Graphik Light"/>
            </a:endParaRPr>
          </a:p>
        </p:txBody>
      </p:sp>
      <p:sp>
        <p:nvSpPr>
          <p:cNvPr id="3" name="Answer: 5, Klein, “Happy Ending Theorem”">
            <a:extLst>
              <a:ext uri="{FF2B5EF4-FFF2-40B4-BE49-F238E27FC236}">
                <a16:creationId xmlns:a16="http://schemas.microsoft.com/office/drawing/2014/main" id="{2D41D5DE-6A8A-29DB-BC58-4AFBBC7FC4C8}"/>
              </a:ext>
            </a:extLst>
          </p:cNvPr>
          <p:cNvSpPr txBox="1"/>
          <p:nvPr/>
        </p:nvSpPr>
        <p:spPr>
          <a:xfrm>
            <a:off x="3339153" y="2180052"/>
            <a:ext cx="6147517" cy="42062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p>
            <a:pPr marL="0" marR="0" lvl="0" indent="0" defTabSz="177800" eaLnBrk="1" fontAlgn="auto" latinLnBrk="0" hangingPunct="0">
              <a:lnSpc>
                <a:spcPct val="100000"/>
              </a:lnSpc>
              <a:spcBef>
                <a:spcPts val="2350"/>
              </a:spcBef>
              <a:spcAft>
                <a:spcPts val="0"/>
              </a:spcAft>
              <a:buClrTx/>
              <a:buSzTx/>
              <a:buFontTx/>
              <a:buNone/>
              <a:tabLst/>
              <a:defRPr b="1"/>
            </a:pPr>
            <a:r>
              <a:rPr kumimoji="0" sz="2400" b="1" i="0" u="none" strike="noStrike" kern="0" cap="none" spc="0" normalizeH="0" baseline="0" noProof="0" dirty="0">
                <a:ln>
                  <a:noFill/>
                </a:ln>
                <a:effectLst/>
                <a:uLnTx/>
                <a:uFillTx/>
                <a:latin typeface="Palatino" pitchFamily="2" charset="77"/>
                <a:ea typeface="Palatino" pitchFamily="2" charset="77"/>
                <a:cs typeface="CMU Bright Roman"/>
                <a:sym typeface="CMU Bright Roman"/>
              </a:rPr>
              <a:t>Answer: </a:t>
            </a:r>
            <a:r>
              <a:rPr kumimoji="0" sz="2400" i="0" u="none" strike="noStrike" kern="0" cap="none" spc="0" normalizeH="0" baseline="0" noProof="0" dirty="0">
                <a:ln>
                  <a:noFill/>
                </a:ln>
                <a:effectLst/>
                <a:uLnTx/>
                <a:uFillTx/>
                <a:latin typeface="Palatino" pitchFamily="2" charset="77"/>
                <a:ea typeface="Palatino" pitchFamily="2" charset="77"/>
                <a:cs typeface="CMU Bright Roman"/>
                <a:sym typeface="CMU Bright Roman"/>
              </a:rPr>
              <a:t>5, Klein, </a:t>
            </a:r>
            <a:r>
              <a:rPr kumimoji="0" sz="2400" i="1" u="none" strike="noStrike" kern="0" cap="none" spc="0" normalizeH="0" baseline="0" noProof="0" dirty="0">
                <a:ln>
                  <a:noFill/>
                </a:ln>
                <a:effectLst/>
                <a:uLnTx/>
                <a:uFillTx/>
                <a:latin typeface="Palatino" pitchFamily="2" charset="77"/>
                <a:ea typeface="Palatino" pitchFamily="2" charset="77"/>
                <a:cs typeface="CMU Bright Roman"/>
                <a:sym typeface="CMU Bright Roman"/>
              </a:rPr>
              <a:t>“Happy Ending Theorem”</a:t>
            </a:r>
            <a:r>
              <a:rPr kumimoji="0" sz="2400" i="0" u="none" strike="noStrike" kern="0" cap="none" spc="0" normalizeH="0" baseline="0" noProof="0" dirty="0">
                <a:ln>
                  <a:noFill/>
                </a:ln>
                <a:effectLst/>
                <a:uLnTx/>
                <a:uFillTx/>
                <a:latin typeface="Palatino" pitchFamily="2" charset="77"/>
                <a:ea typeface="Palatino" pitchFamily="2" charset="77"/>
                <a:cs typeface="CMU Bright Roman"/>
                <a:sym typeface="CMU Bright Roman"/>
              </a:rPr>
              <a:t> </a:t>
            </a:r>
          </a:p>
        </p:txBody>
      </p:sp>
    </p:spTree>
    <p:extLst>
      <p:ext uri="{BB962C8B-B14F-4D97-AF65-F5344CB8AC3E}">
        <p14:creationId xmlns:p14="http://schemas.microsoft.com/office/powerpoint/2010/main" val="253911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8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advAuto="0"/>
      <p:bldP spid="84" grpId="0" animBg="1" advAuto="0"/>
      <p:bldP spid="85" grpId="0" animBg="1" advAuto="0"/>
      <p:bldP spid="86" grpId="0" animBg="1" advAuto="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9FB2E-F454-4920-EC00-79864A56CDC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8A2024F-72A3-35A6-73EA-41AF228D52AE}"/>
              </a:ext>
            </a:extLst>
          </p:cNvPr>
          <p:cNvSpPr/>
          <p:nvPr/>
        </p:nvSpPr>
        <p:spPr>
          <a:xfrm>
            <a:off x="495946" y="263471"/>
            <a:ext cx="11406752" cy="84663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Palatino" pitchFamily="2" charset="77"/>
                <a:ea typeface="Palatino" pitchFamily="2" charset="77"/>
              </a:rPr>
              <a:t>Discrete Geometry</a:t>
            </a:r>
          </a:p>
        </p:txBody>
      </p:sp>
      <p:sp>
        <p:nvSpPr>
          <p:cNvPr id="87" name="How many points without 3 on a line guarantee a convex quadrilateral?">
            <a:extLst>
              <a:ext uri="{FF2B5EF4-FFF2-40B4-BE49-F238E27FC236}">
                <a16:creationId xmlns:a16="http://schemas.microsoft.com/office/drawing/2014/main" id="{DA4BBC02-1D5B-C48D-E4AF-DFF5D4BE7754}"/>
              </a:ext>
            </a:extLst>
          </p:cNvPr>
          <p:cNvSpPr txBox="1"/>
          <p:nvPr/>
        </p:nvSpPr>
        <p:spPr>
          <a:xfrm>
            <a:off x="467856" y="1654565"/>
            <a:ext cx="11256287" cy="4821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177800" hangingPunct="0">
              <a:spcBef>
                <a:spcPts val="2350"/>
              </a:spcBef>
              <a:defRPr sz="5100"/>
            </a:pPr>
            <a:r>
              <a:rPr lang="en-US" sz="2800" kern="0" dirty="0">
                <a:latin typeface="Palatino" pitchFamily="2" charset="77"/>
                <a:ea typeface="Palatino" pitchFamily="2" charset="77"/>
                <a:cs typeface="CMU Bright Roman"/>
                <a:sym typeface="CMU Bright Roman"/>
              </a:rPr>
              <a:t>We can define variables </a:t>
            </a:r>
            <a:r>
              <a:rPr lang="en-US" sz="2800" i="1" kern="0" dirty="0">
                <a:latin typeface="Palatino" pitchFamily="2" charset="77"/>
                <a:ea typeface="Palatino" pitchFamily="2" charset="77"/>
                <a:cs typeface="CMU Bright Roman"/>
                <a:sym typeface="CMU Bright Roman"/>
              </a:rPr>
              <a:t>s</a:t>
            </a:r>
            <a:r>
              <a:rPr lang="en-US" sz="2800" i="1" kern="0" baseline="-25000" dirty="0">
                <a:latin typeface="Palatino" pitchFamily="2" charset="77"/>
                <a:ea typeface="Palatino" pitchFamily="2" charset="77"/>
                <a:cs typeface="CMU Bright Roman"/>
                <a:sym typeface="CMU Bright Roman"/>
              </a:rPr>
              <a:t>(a, b, c)  </a:t>
            </a:r>
            <a:r>
              <a:rPr lang="en-US" sz="2800" kern="0" dirty="0">
                <a:latin typeface="Palatino" pitchFamily="2" charset="77"/>
                <a:ea typeface="Palatino" pitchFamily="2" charset="77"/>
                <a:cs typeface="CMU Bright Roman"/>
                <a:sym typeface="CMU Bright Roman"/>
              </a:rPr>
              <a:t>that represent whether </a:t>
            </a:r>
            <a:r>
              <a:rPr lang="en-US" sz="2800" i="1" kern="0" dirty="0" err="1">
                <a:latin typeface="Palatino" pitchFamily="2" charset="77"/>
                <a:ea typeface="Palatino" pitchFamily="2" charset="77"/>
                <a:cs typeface="CMU Bright Roman"/>
                <a:sym typeface="CMU Bright Roman"/>
              </a:rPr>
              <a:t>a,b,c</a:t>
            </a:r>
            <a:r>
              <a:rPr lang="en-US" sz="2800" i="1" kern="0" dirty="0">
                <a:latin typeface="Palatino" pitchFamily="2" charset="77"/>
                <a:ea typeface="Palatino" pitchFamily="2" charset="77"/>
                <a:cs typeface="CMU Bright Roman"/>
                <a:sym typeface="CMU Bright Roman"/>
              </a:rPr>
              <a:t> </a:t>
            </a:r>
            <a:r>
              <a:rPr lang="en-US" sz="2800" kern="0" dirty="0">
                <a:latin typeface="Palatino" pitchFamily="2" charset="77"/>
                <a:ea typeface="Palatino" pitchFamily="2" charset="77"/>
                <a:cs typeface="CMU Bright Roman"/>
                <a:sym typeface="CMU Bright Roman"/>
              </a:rPr>
              <a:t>is a CC-turn</a:t>
            </a:r>
            <a:endParaRPr sz="2800" i="1" kern="0" dirty="0">
              <a:latin typeface="Palatino" pitchFamily="2" charset="77"/>
              <a:ea typeface="Palatino" pitchFamily="2" charset="77"/>
              <a:cs typeface="CMU Bright Roman"/>
              <a:sym typeface="CMU Bright Roman"/>
            </a:endParaRPr>
          </a:p>
        </p:txBody>
      </p:sp>
      <p:pic>
        <p:nvPicPr>
          <p:cNvPr id="5" name="Picture 4">
            <a:extLst>
              <a:ext uri="{FF2B5EF4-FFF2-40B4-BE49-F238E27FC236}">
                <a16:creationId xmlns:a16="http://schemas.microsoft.com/office/drawing/2014/main" id="{BBAFAB60-BB7C-42F1-D215-65EB54415EA9}"/>
              </a:ext>
            </a:extLst>
          </p:cNvPr>
          <p:cNvPicPr>
            <a:picLocks noChangeAspect="1"/>
          </p:cNvPicPr>
          <p:nvPr/>
        </p:nvPicPr>
        <p:blipFill>
          <a:blip r:embed="rId3"/>
          <a:stretch>
            <a:fillRect/>
          </a:stretch>
        </p:blipFill>
        <p:spPr>
          <a:xfrm>
            <a:off x="1036599" y="2681207"/>
            <a:ext cx="4768708" cy="2952057"/>
          </a:xfrm>
          <a:prstGeom prst="rect">
            <a:avLst/>
          </a:prstGeom>
        </p:spPr>
      </p:pic>
      <p:pic>
        <p:nvPicPr>
          <p:cNvPr id="8" name="Picture 7">
            <a:extLst>
              <a:ext uri="{FF2B5EF4-FFF2-40B4-BE49-F238E27FC236}">
                <a16:creationId xmlns:a16="http://schemas.microsoft.com/office/drawing/2014/main" id="{7B3C9AB3-97D6-B8EB-5666-59AB8EA366CA}"/>
              </a:ext>
            </a:extLst>
          </p:cNvPr>
          <p:cNvPicPr>
            <a:picLocks noChangeAspect="1"/>
          </p:cNvPicPr>
          <p:nvPr/>
        </p:nvPicPr>
        <p:blipFill>
          <a:blip r:embed="rId4"/>
          <a:stretch>
            <a:fillRect/>
          </a:stretch>
        </p:blipFill>
        <p:spPr>
          <a:xfrm>
            <a:off x="6503673" y="3186747"/>
            <a:ext cx="4811381" cy="1997452"/>
          </a:xfrm>
          <a:prstGeom prst="rect">
            <a:avLst/>
          </a:prstGeom>
        </p:spPr>
      </p:pic>
    </p:spTree>
    <p:extLst>
      <p:ext uri="{BB962C8B-B14F-4D97-AF65-F5344CB8AC3E}">
        <p14:creationId xmlns:p14="http://schemas.microsoft.com/office/powerpoint/2010/main" val="17394293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16A02-579F-74F3-EA00-3D57164EEA6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0CF10CB-F7D7-168F-5A38-DB25A2826C8C}"/>
              </a:ext>
            </a:extLst>
          </p:cNvPr>
          <p:cNvSpPr/>
          <p:nvPr/>
        </p:nvSpPr>
        <p:spPr>
          <a:xfrm>
            <a:off x="495946" y="263471"/>
            <a:ext cx="11406752" cy="84663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Palatino" pitchFamily="2" charset="77"/>
                <a:ea typeface="Palatino" pitchFamily="2" charset="77"/>
              </a:rPr>
              <a:t>Discrete Geometry</a:t>
            </a:r>
          </a:p>
        </p:txBody>
      </p:sp>
      <p:sp>
        <p:nvSpPr>
          <p:cNvPr id="87" name="How many points without 3 on a line guarantee a convex quadrilateral?">
            <a:extLst>
              <a:ext uri="{FF2B5EF4-FFF2-40B4-BE49-F238E27FC236}">
                <a16:creationId xmlns:a16="http://schemas.microsoft.com/office/drawing/2014/main" id="{72F190FE-C9F5-1B54-2748-409563CCABE5}"/>
              </a:ext>
            </a:extLst>
          </p:cNvPr>
          <p:cNvSpPr txBox="1"/>
          <p:nvPr/>
        </p:nvSpPr>
        <p:spPr>
          <a:xfrm>
            <a:off x="1407144" y="1473585"/>
            <a:ext cx="9584355" cy="12208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177800" hangingPunct="0">
              <a:spcBef>
                <a:spcPts val="2350"/>
              </a:spcBef>
              <a:defRPr sz="5100"/>
            </a:pPr>
            <a:r>
              <a:rPr lang="en-US" sz="2800" kern="0" dirty="0">
                <a:latin typeface="Palatino" pitchFamily="2" charset="77"/>
                <a:ea typeface="Palatino" pitchFamily="2" charset="77"/>
                <a:cs typeface="CMU Bright Roman"/>
                <a:sym typeface="CMU Bright Roman"/>
              </a:rPr>
              <a:t>A polygon is convex if and only if the turns in “cyclic order”</a:t>
            </a:r>
          </a:p>
          <a:p>
            <a:pPr algn="ctr" defTabSz="177800" hangingPunct="0">
              <a:spcBef>
                <a:spcPts val="2350"/>
              </a:spcBef>
              <a:defRPr sz="5100"/>
            </a:pPr>
            <a:r>
              <a:rPr lang="en-US" sz="2800" kern="0" dirty="0">
                <a:latin typeface="Palatino" pitchFamily="2" charset="77"/>
                <a:ea typeface="Palatino" pitchFamily="2" charset="77"/>
                <a:cs typeface="CMU Bright Roman"/>
                <a:sym typeface="CMU Bright Roman"/>
              </a:rPr>
              <a:t> are either all clockwise or all counterclockwise </a:t>
            </a:r>
            <a:endParaRPr sz="2800" i="1" kern="0" dirty="0">
              <a:latin typeface="Palatino" pitchFamily="2" charset="77"/>
              <a:ea typeface="Palatino" pitchFamily="2" charset="77"/>
              <a:cs typeface="CMU Bright Roman"/>
              <a:sym typeface="CMU Bright Roman"/>
            </a:endParaRPr>
          </a:p>
        </p:txBody>
      </p:sp>
      <p:sp>
        <p:nvSpPr>
          <p:cNvPr id="2" name="Oval">
            <a:extLst>
              <a:ext uri="{FF2B5EF4-FFF2-40B4-BE49-F238E27FC236}">
                <a16:creationId xmlns:a16="http://schemas.microsoft.com/office/drawing/2014/main" id="{54E66313-B392-2C73-092F-5F5AFE5AAC1C}"/>
              </a:ext>
            </a:extLst>
          </p:cNvPr>
          <p:cNvSpPr/>
          <p:nvPr/>
        </p:nvSpPr>
        <p:spPr>
          <a:xfrm>
            <a:off x="2468590" y="3566223"/>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3" name="Oval">
            <a:extLst>
              <a:ext uri="{FF2B5EF4-FFF2-40B4-BE49-F238E27FC236}">
                <a16:creationId xmlns:a16="http://schemas.microsoft.com/office/drawing/2014/main" id="{E28423DF-A628-6DDE-AB95-3BB6222B6DD6}"/>
              </a:ext>
            </a:extLst>
          </p:cNvPr>
          <p:cNvSpPr/>
          <p:nvPr/>
        </p:nvSpPr>
        <p:spPr>
          <a:xfrm>
            <a:off x="1921262" y="4553612"/>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6" name="Oval">
            <a:extLst>
              <a:ext uri="{FF2B5EF4-FFF2-40B4-BE49-F238E27FC236}">
                <a16:creationId xmlns:a16="http://schemas.microsoft.com/office/drawing/2014/main" id="{87647D36-B84C-1EB6-EF41-B83388D8F99B}"/>
              </a:ext>
            </a:extLst>
          </p:cNvPr>
          <p:cNvSpPr/>
          <p:nvPr/>
        </p:nvSpPr>
        <p:spPr>
          <a:xfrm>
            <a:off x="3460439" y="3264588"/>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7" name="Oval">
            <a:extLst>
              <a:ext uri="{FF2B5EF4-FFF2-40B4-BE49-F238E27FC236}">
                <a16:creationId xmlns:a16="http://schemas.microsoft.com/office/drawing/2014/main" id="{616E992B-6333-CCFB-38E5-074A031EDF67}"/>
              </a:ext>
            </a:extLst>
          </p:cNvPr>
          <p:cNvSpPr/>
          <p:nvPr/>
        </p:nvSpPr>
        <p:spPr>
          <a:xfrm>
            <a:off x="4197455" y="3997326"/>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9" name="Oval">
            <a:extLst>
              <a:ext uri="{FF2B5EF4-FFF2-40B4-BE49-F238E27FC236}">
                <a16:creationId xmlns:a16="http://schemas.microsoft.com/office/drawing/2014/main" id="{B0419373-C530-699D-2FCA-6570537FCD8D}"/>
              </a:ext>
            </a:extLst>
          </p:cNvPr>
          <p:cNvSpPr/>
          <p:nvPr/>
        </p:nvSpPr>
        <p:spPr>
          <a:xfrm>
            <a:off x="3390917" y="5124086"/>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10" name="Oval">
            <a:extLst>
              <a:ext uri="{FF2B5EF4-FFF2-40B4-BE49-F238E27FC236}">
                <a16:creationId xmlns:a16="http://schemas.microsoft.com/office/drawing/2014/main" id="{CEE42F87-F150-372E-DA49-19322711B3BA}"/>
              </a:ext>
            </a:extLst>
          </p:cNvPr>
          <p:cNvSpPr/>
          <p:nvPr/>
        </p:nvSpPr>
        <p:spPr>
          <a:xfrm>
            <a:off x="7900025" y="3568700"/>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11" name="Oval">
            <a:extLst>
              <a:ext uri="{FF2B5EF4-FFF2-40B4-BE49-F238E27FC236}">
                <a16:creationId xmlns:a16="http://schemas.microsoft.com/office/drawing/2014/main" id="{C664C9FC-B527-630C-B276-DC317F84A82F}"/>
              </a:ext>
            </a:extLst>
          </p:cNvPr>
          <p:cNvSpPr/>
          <p:nvPr/>
        </p:nvSpPr>
        <p:spPr>
          <a:xfrm>
            <a:off x="7257947" y="5099353"/>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12" name="Oval">
            <a:extLst>
              <a:ext uri="{FF2B5EF4-FFF2-40B4-BE49-F238E27FC236}">
                <a16:creationId xmlns:a16="http://schemas.microsoft.com/office/drawing/2014/main" id="{BA9A0ABA-B9A5-D13B-BD34-ADB3B145B49C}"/>
              </a:ext>
            </a:extLst>
          </p:cNvPr>
          <p:cNvSpPr/>
          <p:nvPr/>
        </p:nvSpPr>
        <p:spPr>
          <a:xfrm>
            <a:off x="8849403" y="5069694"/>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13" name="Oval">
            <a:extLst>
              <a:ext uri="{FF2B5EF4-FFF2-40B4-BE49-F238E27FC236}">
                <a16:creationId xmlns:a16="http://schemas.microsoft.com/office/drawing/2014/main" id="{497FFB6D-088E-B31E-47EE-73F9FFFE6AD7}"/>
              </a:ext>
            </a:extLst>
          </p:cNvPr>
          <p:cNvSpPr/>
          <p:nvPr/>
        </p:nvSpPr>
        <p:spPr>
          <a:xfrm>
            <a:off x="8710360" y="4304579"/>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14" name="Oval">
            <a:extLst>
              <a:ext uri="{FF2B5EF4-FFF2-40B4-BE49-F238E27FC236}">
                <a16:creationId xmlns:a16="http://schemas.microsoft.com/office/drawing/2014/main" id="{61C0B5C6-9276-2833-9A92-2F2256F02392}"/>
              </a:ext>
            </a:extLst>
          </p:cNvPr>
          <p:cNvSpPr/>
          <p:nvPr/>
        </p:nvSpPr>
        <p:spPr>
          <a:xfrm>
            <a:off x="9822130" y="3799428"/>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sp>
        <p:nvSpPr>
          <p:cNvPr id="15" name="Oval">
            <a:extLst>
              <a:ext uri="{FF2B5EF4-FFF2-40B4-BE49-F238E27FC236}">
                <a16:creationId xmlns:a16="http://schemas.microsoft.com/office/drawing/2014/main" id="{692962E6-63DF-CB73-80F6-6BDFDB8C7A17}"/>
              </a:ext>
            </a:extLst>
          </p:cNvPr>
          <p:cNvSpPr/>
          <p:nvPr/>
        </p:nvSpPr>
        <p:spPr>
          <a:xfrm>
            <a:off x="9008449" y="3342758"/>
            <a:ext cx="139043" cy="151065"/>
          </a:xfrm>
          <a:prstGeom prst="ellipse">
            <a:avLst/>
          </a:prstGeom>
          <a:solidFill>
            <a:srgbClr val="0A13FF"/>
          </a:solidFill>
          <a:ln w="50800">
            <a:solidFill>
              <a:srgbClr val="000000"/>
            </a:solidFill>
            <a:miter lim="400000"/>
          </a:ln>
        </p:spPr>
        <p:txBody>
          <a:bodyPr lIns="25400" tIns="25400" rIns="25400" bIns="25400" anchor="ctr"/>
          <a:lstStyle/>
          <a:p>
            <a:pPr algn="ctr" defTabSz="412750" hangingPunct="0">
              <a:defRPr sz="3200">
                <a:latin typeface="Graphik-Light"/>
                <a:ea typeface="Graphik-Light"/>
                <a:cs typeface="Graphik-Light"/>
                <a:sym typeface="Graphik Light"/>
              </a:defRPr>
            </a:pPr>
            <a:endParaRPr sz="1600" kern="0">
              <a:solidFill>
                <a:srgbClr val="9FAABA">
                  <a:satOff val="-9155"/>
                  <a:lumOff val="-32673"/>
                </a:srgbClr>
              </a:solidFill>
              <a:latin typeface="Graphik-Light"/>
              <a:ea typeface="Graphik-Light"/>
              <a:cs typeface="Graphik-Light"/>
              <a:sym typeface="Graphik Light"/>
            </a:endParaRPr>
          </a:p>
        </p:txBody>
      </p:sp>
      <p:cxnSp>
        <p:nvCxnSpPr>
          <p:cNvPr id="17" name="Straight Connector 16">
            <a:extLst>
              <a:ext uri="{FF2B5EF4-FFF2-40B4-BE49-F238E27FC236}">
                <a16:creationId xmlns:a16="http://schemas.microsoft.com/office/drawing/2014/main" id="{7673B4FE-F40F-49C7-EAF1-B0C5544F9709}"/>
              </a:ext>
            </a:extLst>
          </p:cNvPr>
          <p:cNvCxnSpPr>
            <a:cxnSpLocks/>
            <a:endCxn id="2" idx="3"/>
          </p:cNvCxnSpPr>
          <p:nvPr/>
        </p:nvCxnSpPr>
        <p:spPr>
          <a:xfrm flipV="1">
            <a:off x="2000965" y="3695165"/>
            <a:ext cx="487987" cy="858447"/>
          </a:xfrm>
          <a:prstGeom prst="line">
            <a:avLst/>
          </a:prstGeom>
          <a:ln w="47625"/>
        </p:spPr>
        <p:style>
          <a:lnRef idx="2">
            <a:schemeClr val="dk1"/>
          </a:lnRef>
          <a:fillRef idx="0">
            <a:schemeClr val="dk1"/>
          </a:fillRef>
          <a:effectRef idx="1">
            <a:schemeClr val="dk1"/>
          </a:effectRef>
          <a:fontRef idx="minor">
            <a:schemeClr val="tx1"/>
          </a:fontRef>
        </p:style>
      </p:cxnSp>
      <p:cxnSp>
        <p:nvCxnSpPr>
          <p:cNvPr id="20" name="Straight Connector 19">
            <a:extLst>
              <a:ext uri="{FF2B5EF4-FFF2-40B4-BE49-F238E27FC236}">
                <a16:creationId xmlns:a16="http://schemas.microsoft.com/office/drawing/2014/main" id="{B93C8098-CDC2-6FC8-C58C-6BD0D5084C47}"/>
              </a:ext>
            </a:extLst>
          </p:cNvPr>
          <p:cNvCxnSpPr>
            <a:cxnSpLocks/>
            <a:stCxn id="2" idx="7"/>
            <a:endCxn id="6" idx="2"/>
          </p:cNvCxnSpPr>
          <p:nvPr/>
        </p:nvCxnSpPr>
        <p:spPr>
          <a:xfrm flipV="1">
            <a:off x="2587271" y="3340121"/>
            <a:ext cx="873168" cy="248225"/>
          </a:xfrm>
          <a:prstGeom prst="line">
            <a:avLst/>
          </a:prstGeom>
          <a:ln w="47625"/>
        </p:spPr>
        <p:style>
          <a:lnRef idx="2">
            <a:schemeClr val="dk1"/>
          </a:lnRef>
          <a:fillRef idx="0">
            <a:schemeClr val="dk1"/>
          </a:fillRef>
          <a:effectRef idx="1">
            <a:schemeClr val="dk1"/>
          </a:effectRef>
          <a:fontRef idx="minor">
            <a:schemeClr val="tx1"/>
          </a:fontRef>
        </p:style>
      </p:cxnSp>
      <p:cxnSp>
        <p:nvCxnSpPr>
          <p:cNvPr id="24" name="Straight Connector 23">
            <a:extLst>
              <a:ext uri="{FF2B5EF4-FFF2-40B4-BE49-F238E27FC236}">
                <a16:creationId xmlns:a16="http://schemas.microsoft.com/office/drawing/2014/main" id="{A7F3537A-DE00-7851-90CD-BA47148BBE90}"/>
              </a:ext>
            </a:extLst>
          </p:cNvPr>
          <p:cNvCxnSpPr>
            <a:cxnSpLocks/>
            <a:stCxn id="6" idx="5"/>
            <a:endCxn id="7" idx="1"/>
          </p:cNvCxnSpPr>
          <p:nvPr/>
        </p:nvCxnSpPr>
        <p:spPr>
          <a:xfrm>
            <a:off x="3579120" y="3393530"/>
            <a:ext cx="638697" cy="625919"/>
          </a:xfrm>
          <a:prstGeom prst="line">
            <a:avLst/>
          </a:prstGeom>
          <a:ln w="47625"/>
        </p:spPr>
        <p:style>
          <a:lnRef idx="2">
            <a:schemeClr val="dk1"/>
          </a:lnRef>
          <a:fillRef idx="0">
            <a:schemeClr val="dk1"/>
          </a:fillRef>
          <a:effectRef idx="1">
            <a:schemeClr val="dk1"/>
          </a:effectRef>
          <a:fontRef idx="minor">
            <a:schemeClr val="tx1"/>
          </a:fontRef>
        </p:style>
      </p:cxnSp>
      <p:cxnSp>
        <p:nvCxnSpPr>
          <p:cNvPr id="27" name="Straight Connector 26">
            <a:extLst>
              <a:ext uri="{FF2B5EF4-FFF2-40B4-BE49-F238E27FC236}">
                <a16:creationId xmlns:a16="http://schemas.microsoft.com/office/drawing/2014/main" id="{0D52FA69-E959-B25B-EC25-D23BC17778A8}"/>
              </a:ext>
            </a:extLst>
          </p:cNvPr>
          <p:cNvCxnSpPr>
            <a:cxnSpLocks/>
            <a:stCxn id="7" idx="3"/>
            <a:endCxn id="9" idx="7"/>
          </p:cNvCxnSpPr>
          <p:nvPr/>
        </p:nvCxnSpPr>
        <p:spPr>
          <a:xfrm flipH="1">
            <a:off x="3509598" y="4126268"/>
            <a:ext cx="708219" cy="1019941"/>
          </a:xfrm>
          <a:prstGeom prst="line">
            <a:avLst/>
          </a:prstGeom>
          <a:ln w="47625"/>
        </p:spPr>
        <p:style>
          <a:lnRef idx="2">
            <a:schemeClr val="dk1"/>
          </a:lnRef>
          <a:fillRef idx="0">
            <a:schemeClr val="dk1"/>
          </a:fillRef>
          <a:effectRef idx="1">
            <a:schemeClr val="dk1"/>
          </a:effectRef>
          <a:fontRef idx="minor">
            <a:schemeClr val="tx1"/>
          </a:fontRef>
        </p:style>
      </p:cxnSp>
      <p:cxnSp>
        <p:nvCxnSpPr>
          <p:cNvPr id="30" name="Straight Connector 29">
            <a:extLst>
              <a:ext uri="{FF2B5EF4-FFF2-40B4-BE49-F238E27FC236}">
                <a16:creationId xmlns:a16="http://schemas.microsoft.com/office/drawing/2014/main" id="{E3F52201-654D-AA71-E319-AC30CCAFD2CA}"/>
              </a:ext>
            </a:extLst>
          </p:cNvPr>
          <p:cNvCxnSpPr>
            <a:cxnSpLocks/>
            <a:endCxn id="9" idx="2"/>
          </p:cNvCxnSpPr>
          <p:nvPr/>
        </p:nvCxnSpPr>
        <p:spPr>
          <a:xfrm>
            <a:off x="2050124" y="4682554"/>
            <a:ext cx="1340793" cy="517065"/>
          </a:xfrm>
          <a:prstGeom prst="line">
            <a:avLst/>
          </a:prstGeom>
          <a:ln w="47625"/>
        </p:spPr>
        <p:style>
          <a:lnRef idx="2">
            <a:schemeClr val="dk1"/>
          </a:lnRef>
          <a:fillRef idx="0">
            <a:schemeClr val="dk1"/>
          </a:fillRef>
          <a:effectRef idx="1">
            <a:schemeClr val="dk1"/>
          </a:effectRef>
          <a:fontRef idx="minor">
            <a:schemeClr val="tx1"/>
          </a:fontRef>
        </p:style>
      </p:cxnSp>
      <p:cxnSp>
        <p:nvCxnSpPr>
          <p:cNvPr id="33" name="Straight Connector 32">
            <a:extLst>
              <a:ext uri="{FF2B5EF4-FFF2-40B4-BE49-F238E27FC236}">
                <a16:creationId xmlns:a16="http://schemas.microsoft.com/office/drawing/2014/main" id="{2C941DD9-95CE-369F-B018-0D8D7412B5F4}"/>
              </a:ext>
            </a:extLst>
          </p:cNvPr>
          <p:cNvCxnSpPr>
            <a:cxnSpLocks/>
            <a:stCxn id="10" idx="4"/>
            <a:endCxn id="11" idx="7"/>
          </p:cNvCxnSpPr>
          <p:nvPr/>
        </p:nvCxnSpPr>
        <p:spPr>
          <a:xfrm flipH="1">
            <a:off x="7376628" y="3719765"/>
            <a:ext cx="592919" cy="1401711"/>
          </a:xfrm>
          <a:prstGeom prst="line">
            <a:avLst/>
          </a:prstGeom>
          <a:ln w="47625"/>
        </p:spPr>
        <p:style>
          <a:lnRef idx="2">
            <a:schemeClr val="dk1"/>
          </a:lnRef>
          <a:fillRef idx="0">
            <a:schemeClr val="dk1"/>
          </a:fillRef>
          <a:effectRef idx="1">
            <a:schemeClr val="dk1"/>
          </a:effectRef>
          <a:fontRef idx="minor">
            <a:schemeClr val="tx1"/>
          </a:fontRef>
        </p:style>
      </p:cxnSp>
      <p:cxnSp>
        <p:nvCxnSpPr>
          <p:cNvPr id="36" name="Straight Connector 35">
            <a:extLst>
              <a:ext uri="{FF2B5EF4-FFF2-40B4-BE49-F238E27FC236}">
                <a16:creationId xmlns:a16="http://schemas.microsoft.com/office/drawing/2014/main" id="{94C32847-93A1-5482-24BB-350D6BFBAC25}"/>
              </a:ext>
            </a:extLst>
          </p:cNvPr>
          <p:cNvCxnSpPr>
            <a:cxnSpLocks/>
            <a:stCxn id="12" idx="2"/>
            <a:endCxn id="11" idx="6"/>
          </p:cNvCxnSpPr>
          <p:nvPr/>
        </p:nvCxnSpPr>
        <p:spPr>
          <a:xfrm flipH="1">
            <a:off x="7396990" y="5145227"/>
            <a:ext cx="1452413" cy="29659"/>
          </a:xfrm>
          <a:prstGeom prst="line">
            <a:avLst/>
          </a:prstGeom>
          <a:ln w="47625"/>
        </p:spPr>
        <p:style>
          <a:lnRef idx="2">
            <a:schemeClr val="dk1"/>
          </a:lnRef>
          <a:fillRef idx="0">
            <a:schemeClr val="dk1"/>
          </a:fillRef>
          <a:effectRef idx="1">
            <a:schemeClr val="dk1"/>
          </a:effectRef>
          <a:fontRef idx="minor">
            <a:schemeClr val="tx1"/>
          </a:fontRef>
        </p:style>
      </p:cxnSp>
      <p:cxnSp>
        <p:nvCxnSpPr>
          <p:cNvPr id="41" name="Straight Connector 40">
            <a:extLst>
              <a:ext uri="{FF2B5EF4-FFF2-40B4-BE49-F238E27FC236}">
                <a16:creationId xmlns:a16="http://schemas.microsoft.com/office/drawing/2014/main" id="{92AC3F4F-6D7B-7463-0496-CF26AA3C69F4}"/>
              </a:ext>
            </a:extLst>
          </p:cNvPr>
          <p:cNvCxnSpPr>
            <a:cxnSpLocks/>
            <a:stCxn id="12" idx="0"/>
            <a:endCxn id="13" idx="4"/>
          </p:cNvCxnSpPr>
          <p:nvPr/>
        </p:nvCxnSpPr>
        <p:spPr>
          <a:xfrm flipH="1" flipV="1">
            <a:off x="8779882" y="4455644"/>
            <a:ext cx="139043" cy="614050"/>
          </a:xfrm>
          <a:prstGeom prst="line">
            <a:avLst/>
          </a:prstGeom>
          <a:ln w="47625"/>
        </p:spPr>
        <p:style>
          <a:lnRef idx="2">
            <a:schemeClr val="dk1"/>
          </a:lnRef>
          <a:fillRef idx="0">
            <a:schemeClr val="dk1"/>
          </a:fillRef>
          <a:effectRef idx="1">
            <a:schemeClr val="dk1"/>
          </a:effectRef>
          <a:fontRef idx="minor">
            <a:schemeClr val="tx1"/>
          </a:fontRef>
        </p:style>
      </p:cxnSp>
      <p:cxnSp>
        <p:nvCxnSpPr>
          <p:cNvPr id="46" name="Straight Connector 45">
            <a:extLst>
              <a:ext uri="{FF2B5EF4-FFF2-40B4-BE49-F238E27FC236}">
                <a16:creationId xmlns:a16="http://schemas.microsoft.com/office/drawing/2014/main" id="{52233C6B-8DA4-6908-06D0-9BA19AEDAA26}"/>
              </a:ext>
            </a:extLst>
          </p:cNvPr>
          <p:cNvCxnSpPr>
            <a:cxnSpLocks/>
            <a:stCxn id="14" idx="3"/>
            <a:endCxn id="13" idx="7"/>
          </p:cNvCxnSpPr>
          <p:nvPr/>
        </p:nvCxnSpPr>
        <p:spPr>
          <a:xfrm flipH="1">
            <a:off x="8829041" y="3928370"/>
            <a:ext cx="1013451" cy="398332"/>
          </a:xfrm>
          <a:prstGeom prst="line">
            <a:avLst/>
          </a:prstGeom>
          <a:ln w="47625"/>
        </p:spPr>
        <p:style>
          <a:lnRef idx="2">
            <a:schemeClr val="dk1"/>
          </a:lnRef>
          <a:fillRef idx="0">
            <a:schemeClr val="dk1"/>
          </a:fillRef>
          <a:effectRef idx="1">
            <a:schemeClr val="dk1"/>
          </a:effectRef>
          <a:fontRef idx="minor">
            <a:schemeClr val="tx1"/>
          </a:fontRef>
        </p:style>
      </p:cxnSp>
      <p:cxnSp>
        <p:nvCxnSpPr>
          <p:cNvPr id="49" name="Straight Connector 48">
            <a:extLst>
              <a:ext uri="{FF2B5EF4-FFF2-40B4-BE49-F238E27FC236}">
                <a16:creationId xmlns:a16="http://schemas.microsoft.com/office/drawing/2014/main" id="{CF1E64C8-B662-86AF-1926-5903DEF5326D}"/>
              </a:ext>
            </a:extLst>
          </p:cNvPr>
          <p:cNvCxnSpPr>
            <a:cxnSpLocks/>
            <a:stCxn id="14" idx="1"/>
            <a:endCxn id="15" idx="5"/>
          </p:cNvCxnSpPr>
          <p:nvPr/>
        </p:nvCxnSpPr>
        <p:spPr>
          <a:xfrm flipH="1" flipV="1">
            <a:off x="9127130" y="3471700"/>
            <a:ext cx="715362" cy="349851"/>
          </a:xfrm>
          <a:prstGeom prst="line">
            <a:avLst/>
          </a:prstGeom>
          <a:ln w="47625"/>
        </p:spPr>
        <p:style>
          <a:lnRef idx="2">
            <a:schemeClr val="dk1"/>
          </a:lnRef>
          <a:fillRef idx="0">
            <a:schemeClr val="dk1"/>
          </a:fillRef>
          <a:effectRef idx="1">
            <a:schemeClr val="dk1"/>
          </a:effectRef>
          <a:fontRef idx="minor">
            <a:schemeClr val="tx1"/>
          </a:fontRef>
        </p:style>
      </p:cxnSp>
      <p:cxnSp>
        <p:nvCxnSpPr>
          <p:cNvPr id="52" name="Straight Connector 51">
            <a:extLst>
              <a:ext uri="{FF2B5EF4-FFF2-40B4-BE49-F238E27FC236}">
                <a16:creationId xmlns:a16="http://schemas.microsoft.com/office/drawing/2014/main" id="{5491C6F5-AD8B-4FAF-55BE-F43AC8807D27}"/>
              </a:ext>
            </a:extLst>
          </p:cNvPr>
          <p:cNvCxnSpPr>
            <a:cxnSpLocks/>
            <a:stCxn id="10" idx="6"/>
            <a:endCxn id="15" idx="2"/>
          </p:cNvCxnSpPr>
          <p:nvPr/>
        </p:nvCxnSpPr>
        <p:spPr>
          <a:xfrm flipV="1">
            <a:off x="8039068" y="3418291"/>
            <a:ext cx="969381" cy="225942"/>
          </a:xfrm>
          <a:prstGeom prst="line">
            <a:avLst/>
          </a:prstGeom>
          <a:ln w="47625"/>
        </p:spPr>
        <p:style>
          <a:lnRef idx="2">
            <a:schemeClr val="dk1"/>
          </a:lnRef>
          <a:fillRef idx="0">
            <a:schemeClr val="dk1"/>
          </a:fillRef>
          <a:effectRef idx="1">
            <a:schemeClr val="dk1"/>
          </a:effectRef>
          <a:fontRef idx="minor">
            <a:schemeClr val="tx1"/>
          </a:fontRef>
        </p:style>
      </p:cxnSp>
      <p:sp>
        <p:nvSpPr>
          <p:cNvPr id="56" name="Freeform 55">
            <a:extLst>
              <a:ext uri="{FF2B5EF4-FFF2-40B4-BE49-F238E27FC236}">
                <a16:creationId xmlns:a16="http://schemas.microsoft.com/office/drawing/2014/main" id="{43D3802E-70A4-9504-60AC-CB9B035059DB}"/>
              </a:ext>
            </a:extLst>
          </p:cNvPr>
          <p:cNvSpPr/>
          <p:nvPr/>
        </p:nvSpPr>
        <p:spPr>
          <a:xfrm>
            <a:off x="2601468" y="3108331"/>
            <a:ext cx="1737360" cy="818001"/>
          </a:xfrm>
          <a:custGeom>
            <a:avLst/>
            <a:gdLst>
              <a:gd name="connsiteX0" fmla="*/ 0 w 1737360"/>
              <a:gd name="connsiteY0" fmla="*/ 296793 h 818001"/>
              <a:gd name="connsiteX1" fmla="*/ 923544 w 1737360"/>
              <a:gd name="connsiteY1" fmla="*/ 22473 h 818001"/>
              <a:gd name="connsiteX2" fmla="*/ 1737360 w 1737360"/>
              <a:gd name="connsiteY2" fmla="*/ 818001 h 818001"/>
            </a:gdLst>
            <a:ahLst/>
            <a:cxnLst>
              <a:cxn ang="0">
                <a:pos x="connsiteX0" y="connsiteY0"/>
              </a:cxn>
              <a:cxn ang="0">
                <a:pos x="connsiteX1" y="connsiteY1"/>
              </a:cxn>
              <a:cxn ang="0">
                <a:pos x="connsiteX2" y="connsiteY2"/>
              </a:cxn>
            </a:cxnLst>
            <a:rect l="l" t="t" r="r" b="b"/>
            <a:pathLst>
              <a:path w="1737360" h="818001">
                <a:moveTo>
                  <a:pt x="0" y="296793"/>
                </a:moveTo>
                <a:cubicBezTo>
                  <a:pt x="316992" y="116199"/>
                  <a:pt x="633984" y="-64395"/>
                  <a:pt x="923544" y="22473"/>
                </a:cubicBezTo>
                <a:cubicBezTo>
                  <a:pt x="1213104" y="109341"/>
                  <a:pt x="1475232" y="463671"/>
                  <a:pt x="1737360" y="818001"/>
                </a:cubicBezTo>
              </a:path>
            </a:pathLst>
          </a:custGeom>
          <a:noFill/>
          <a:ln w="34925">
            <a:solidFill>
              <a:schemeClr val="accent6"/>
            </a:solidFill>
            <a:tailEnd type="stealth"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56">
            <a:extLst>
              <a:ext uri="{FF2B5EF4-FFF2-40B4-BE49-F238E27FC236}">
                <a16:creationId xmlns:a16="http://schemas.microsoft.com/office/drawing/2014/main" id="{35CE13B2-0962-B707-108B-75FA792A20DD}"/>
              </a:ext>
            </a:extLst>
          </p:cNvPr>
          <p:cNvSpPr/>
          <p:nvPr/>
        </p:nvSpPr>
        <p:spPr>
          <a:xfrm>
            <a:off x="3726180" y="3075940"/>
            <a:ext cx="804672" cy="2075688"/>
          </a:xfrm>
          <a:custGeom>
            <a:avLst/>
            <a:gdLst>
              <a:gd name="connsiteX0" fmla="*/ 0 w 804672"/>
              <a:gd name="connsiteY0" fmla="*/ 0 h 2075688"/>
              <a:gd name="connsiteX1" fmla="*/ 804672 w 804672"/>
              <a:gd name="connsiteY1" fmla="*/ 786384 h 2075688"/>
              <a:gd name="connsiteX2" fmla="*/ 0 w 804672"/>
              <a:gd name="connsiteY2" fmla="*/ 2075688 h 2075688"/>
            </a:gdLst>
            <a:ahLst/>
            <a:cxnLst>
              <a:cxn ang="0">
                <a:pos x="connsiteX0" y="connsiteY0"/>
              </a:cxn>
              <a:cxn ang="0">
                <a:pos x="connsiteX1" y="connsiteY1"/>
              </a:cxn>
              <a:cxn ang="0">
                <a:pos x="connsiteX2" y="connsiteY2"/>
              </a:cxn>
            </a:cxnLst>
            <a:rect l="l" t="t" r="r" b="b"/>
            <a:pathLst>
              <a:path w="804672" h="2075688">
                <a:moveTo>
                  <a:pt x="0" y="0"/>
                </a:moveTo>
                <a:cubicBezTo>
                  <a:pt x="402336" y="220218"/>
                  <a:pt x="804672" y="440436"/>
                  <a:pt x="804672" y="786384"/>
                </a:cubicBezTo>
                <a:cubicBezTo>
                  <a:pt x="804672" y="1132332"/>
                  <a:pt x="402336" y="1604010"/>
                  <a:pt x="0" y="2075688"/>
                </a:cubicBezTo>
              </a:path>
            </a:pathLst>
          </a:custGeom>
          <a:noFill/>
          <a:ln w="34925">
            <a:solidFill>
              <a:schemeClr val="accent6"/>
            </a:solidFill>
            <a:tailEnd type="stealth"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a:extLst>
              <a:ext uri="{FF2B5EF4-FFF2-40B4-BE49-F238E27FC236}">
                <a16:creationId xmlns:a16="http://schemas.microsoft.com/office/drawing/2014/main" id="{5B7E0D67-AFE4-1C79-E3CB-57215D33F9F9}"/>
              </a:ext>
            </a:extLst>
          </p:cNvPr>
          <p:cNvSpPr/>
          <p:nvPr/>
        </p:nvSpPr>
        <p:spPr>
          <a:xfrm>
            <a:off x="2071116" y="4118356"/>
            <a:ext cx="2578608" cy="1361376"/>
          </a:xfrm>
          <a:custGeom>
            <a:avLst/>
            <a:gdLst>
              <a:gd name="connsiteX0" fmla="*/ 2578608 w 2578608"/>
              <a:gd name="connsiteY0" fmla="*/ 0 h 1361376"/>
              <a:gd name="connsiteX1" fmla="*/ 1618488 w 2578608"/>
              <a:gd name="connsiteY1" fmla="*/ 1335024 h 1361376"/>
              <a:gd name="connsiteX2" fmla="*/ 0 w 2578608"/>
              <a:gd name="connsiteY2" fmla="*/ 758952 h 1361376"/>
            </a:gdLst>
            <a:ahLst/>
            <a:cxnLst>
              <a:cxn ang="0">
                <a:pos x="connsiteX0" y="connsiteY0"/>
              </a:cxn>
              <a:cxn ang="0">
                <a:pos x="connsiteX1" y="connsiteY1"/>
              </a:cxn>
              <a:cxn ang="0">
                <a:pos x="connsiteX2" y="connsiteY2"/>
              </a:cxn>
            </a:cxnLst>
            <a:rect l="l" t="t" r="r" b="b"/>
            <a:pathLst>
              <a:path w="2578608" h="1361376">
                <a:moveTo>
                  <a:pt x="2578608" y="0"/>
                </a:moveTo>
                <a:cubicBezTo>
                  <a:pt x="2313432" y="604266"/>
                  <a:pt x="2048256" y="1208532"/>
                  <a:pt x="1618488" y="1335024"/>
                </a:cubicBezTo>
                <a:cubicBezTo>
                  <a:pt x="1188720" y="1461516"/>
                  <a:pt x="594360" y="1110234"/>
                  <a:pt x="0" y="758952"/>
                </a:cubicBezTo>
              </a:path>
            </a:pathLst>
          </a:custGeom>
          <a:noFill/>
          <a:ln w="34925">
            <a:solidFill>
              <a:schemeClr val="accent6"/>
            </a:solidFill>
            <a:tailEnd type="stealth"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59">
            <a:extLst>
              <a:ext uri="{FF2B5EF4-FFF2-40B4-BE49-F238E27FC236}">
                <a16:creationId xmlns:a16="http://schemas.microsoft.com/office/drawing/2014/main" id="{9EB63C77-78FB-1E52-82A3-E06AE7F1E246}"/>
              </a:ext>
            </a:extLst>
          </p:cNvPr>
          <p:cNvSpPr/>
          <p:nvPr/>
        </p:nvSpPr>
        <p:spPr>
          <a:xfrm>
            <a:off x="7991061" y="3144746"/>
            <a:ext cx="1948069" cy="512854"/>
          </a:xfrm>
          <a:custGeom>
            <a:avLst/>
            <a:gdLst>
              <a:gd name="connsiteX0" fmla="*/ 0 w 1948069"/>
              <a:gd name="connsiteY0" fmla="*/ 234558 h 512854"/>
              <a:gd name="connsiteX1" fmla="*/ 1126435 w 1948069"/>
              <a:gd name="connsiteY1" fmla="*/ 9271 h 512854"/>
              <a:gd name="connsiteX2" fmla="*/ 1948069 w 1948069"/>
              <a:gd name="connsiteY2" fmla="*/ 512854 h 512854"/>
            </a:gdLst>
            <a:ahLst/>
            <a:cxnLst>
              <a:cxn ang="0">
                <a:pos x="connsiteX0" y="connsiteY0"/>
              </a:cxn>
              <a:cxn ang="0">
                <a:pos x="connsiteX1" y="connsiteY1"/>
              </a:cxn>
              <a:cxn ang="0">
                <a:pos x="connsiteX2" y="connsiteY2"/>
              </a:cxn>
            </a:cxnLst>
            <a:rect l="l" t="t" r="r" b="b"/>
            <a:pathLst>
              <a:path w="1948069" h="512854">
                <a:moveTo>
                  <a:pt x="0" y="234558"/>
                </a:moveTo>
                <a:cubicBezTo>
                  <a:pt x="400878" y="98723"/>
                  <a:pt x="801757" y="-37112"/>
                  <a:pt x="1126435" y="9271"/>
                </a:cubicBezTo>
                <a:cubicBezTo>
                  <a:pt x="1451113" y="55654"/>
                  <a:pt x="1699591" y="284254"/>
                  <a:pt x="1948069" y="512854"/>
                </a:cubicBezTo>
              </a:path>
            </a:pathLst>
          </a:custGeom>
          <a:noFill/>
          <a:ln w="34925">
            <a:solidFill>
              <a:schemeClr val="accent6"/>
            </a:solidFill>
            <a:tailEnd type="stealth"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Freeform 60">
            <a:extLst>
              <a:ext uri="{FF2B5EF4-FFF2-40B4-BE49-F238E27FC236}">
                <a16:creationId xmlns:a16="http://schemas.microsoft.com/office/drawing/2014/main" id="{B9CADF37-5E70-AFC5-863A-C5EF0E31BB1E}"/>
              </a:ext>
            </a:extLst>
          </p:cNvPr>
          <p:cNvSpPr/>
          <p:nvPr/>
        </p:nvSpPr>
        <p:spPr>
          <a:xfrm>
            <a:off x="9037983" y="3087757"/>
            <a:ext cx="1303182" cy="1325217"/>
          </a:xfrm>
          <a:custGeom>
            <a:avLst/>
            <a:gdLst>
              <a:gd name="connsiteX0" fmla="*/ 344556 w 1303182"/>
              <a:gd name="connsiteY0" fmla="*/ 0 h 1325217"/>
              <a:gd name="connsiteX1" fmla="*/ 1298713 w 1303182"/>
              <a:gd name="connsiteY1" fmla="*/ 689113 h 1325217"/>
              <a:gd name="connsiteX2" fmla="*/ 0 w 1303182"/>
              <a:gd name="connsiteY2" fmla="*/ 1325217 h 1325217"/>
            </a:gdLst>
            <a:ahLst/>
            <a:cxnLst>
              <a:cxn ang="0">
                <a:pos x="connsiteX0" y="connsiteY0"/>
              </a:cxn>
              <a:cxn ang="0">
                <a:pos x="connsiteX1" y="connsiteY1"/>
              </a:cxn>
              <a:cxn ang="0">
                <a:pos x="connsiteX2" y="connsiteY2"/>
              </a:cxn>
            </a:cxnLst>
            <a:rect l="l" t="t" r="r" b="b"/>
            <a:pathLst>
              <a:path w="1303182" h="1325217">
                <a:moveTo>
                  <a:pt x="344556" y="0"/>
                </a:moveTo>
                <a:cubicBezTo>
                  <a:pt x="850347" y="234121"/>
                  <a:pt x="1356139" y="468243"/>
                  <a:pt x="1298713" y="689113"/>
                </a:cubicBezTo>
                <a:cubicBezTo>
                  <a:pt x="1241287" y="909983"/>
                  <a:pt x="620643" y="1117600"/>
                  <a:pt x="0" y="1325217"/>
                </a:cubicBezTo>
              </a:path>
            </a:pathLst>
          </a:custGeom>
          <a:noFill/>
          <a:ln w="34925">
            <a:solidFill>
              <a:schemeClr val="accent6"/>
            </a:solidFill>
            <a:tailEnd type="stealth"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Freeform 61">
            <a:extLst>
              <a:ext uri="{FF2B5EF4-FFF2-40B4-BE49-F238E27FC236}">
                <a16:creationId xmlns:a16="http://schemas.microsoft.com/office/drawing/2014/main" id="{17DB7E2E-C716-3AEF-2B69-4472BA99AA92}"/>
              </a:ext>
            </a:extLst>
          </p:cNvPr>
          <p:cNvSpPr/>
          <p:nvPr/>
        </p:nvSpPr>
        <p:spPr>
          <a:xfrm>
            <a:off x="8978665" y="4214191"/>
            <a:ext cx="1026726" cy="808383"/>
          </a:xfrm>
          <a:custGeom>
            <a:avLst/>
            <a:gdLst>
              <a:gd name="connsiteX0" fmla="*/ 1026726 w 1026726"/>
              <a:gd name="connsiteY0" fmla="*/ 0 h 808383"/>
              <a:gd name="connsiteX1" fmla="*/ 72570 w 1026726"/>
              <a:gd name="connsiteY1" fmla="*/ 331305 h 808383"/>
              <a:gd name="connsiteX2" fmla="*/ 138831 w 1026726"/>
              <a:gd name="connsiteY2" fmla="*/ 808383 h 808383"/>
            </a:gdLst>
            <a:ahLst/>
            <a:cxnLst>
              <a:cxn ang="0">
                <a:pos x="connsiteX0" y="connsiteY0"/>
              </a:cxn>
              <a:cxn ang="0">
                <a:pos x="connsiteX1" y="connsiteY1"/>
              </a:cxn>
              <a:cxn ang="0">
                <a:pos x="connsiteX2" y="connsiteY2"/>
              </a:cxn>
            </a:cxnLst>
            <a:rect l="l" t="t" r="r" b="b"/>
            <a:pathLst>
              <a:path w="1026726" h="808383">
                <a:moveTo>
                  <a:pt x="1026726" y="0"/>
                </a:moveTo>
                <a:cubicBezTo>
                  <a:pt x="623639" y="98287"/>
                  <a:pt x="220552" y="196575"/>
                  <a:pt x="72570" y="331305"/>
                </a:cubicBezTo>
                <a:cubicBezTo>
                  <a:pt x="-75412" y="466035"/>
                  <a:pt x="31709" y="637209"/>
                  <a:pt x="138831" y="808383"/>
                </a:cubicBezTo>
              </a:path>
            </a:pathLst>
          </a:custGeom>
          <a:noFill/>
          <a:ln w="34925">
            <a:solidFill>
              <a:srgbClr val="C00000"/>
            </a:solidFill>
            <a:tailEnd type="stealth"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54130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63" name="Given an integer  ,  what is,   the minimum number of convex pentagons we can get by placing   points in the Euclidean plane without 3 on a line?"/>
              <p:cNvSpPr/>
              <p:nvPr/>
            </p:nvSpPr>
            <p:spPr>
              <a:xfrm>
                <a:off x="697424" y="538338"/>
                <a:ext cx="10446680" cy="2255237"/>
              </a:xfrm>
              <a:prstGeom prst="roundRect">
                <a:avLst>
                  <a:gd name="adj" fmla="val 0"/>
                </a:avLst>
              </a:prstGeom>
              <a:solidFill>
                <a:srgbClr val="818181"/>
              </a:solidFill>
              <a:ln w="12700">
                <a:miter lim="400000"/>
              </a:ln>
              <a:extLst>
                <a:ext uri="{C572A759-6A51-4108-AA02-DFA0A04FC94B}">
                  <ma14:wrappingTextBoxFlag xmlns:ma14="http://schemas.microsoft.com/office/mac/drawingml/2011/main" xmlns:m="http://schemas.openxmlformats.org/officeDocument/2006/math" xmlns="" val="1"/>
                </a:ext>
              </a:extLst>
            </p:spPr>
            <p:txBody>
              <a:bodyPr lIns="25400" tIns="25400" rIns="25400" bIns="25400" anchor="ctr"/>
              <a:lstStyle/>
              <a:p>
                <a:pPr algn="ctr" defTabSz="412750">
                  <a:defRPr sz="4800">
                    <a:solidFill>
                      <a:srgbClr val="FFFFFF"/>
                    </a:solidFill>
                    <a:latin typeface="CMU Sans Serif Demi Condensed"/>
                    <a:ea typeface="CMU Sans Serif Demi Condensed"/>
                    <a:cs typeface="CMU Sans Serif Demi Condensed"/>
                    <a:sym typeface="CMU Sans Serif Demi Condensed"/>
                  </a:defRPr>
                </a:pPr>
                <a:endParaRPr sz="2400" dirty="0"/>
              </a:p>
              <a:p>
                <a:pPr algn="ctr" defTabSz="412750">
                  <a:defRPr sz="4800">
                    <a:solidFill>
                      <a:srgbClr val="FFFFFF"/>
                    </a:solidFill>
                    <a:latin typeface="CMU Sans Serif Demi Condensed"/>
                    <a:ea typeface="CMU Sans Serif Demi Condensed"/>
                    <a:cs typeface="CMU Sans Serif Demi Condensed"/>
                    <a:sym typeface="CMU Sans Serif Demi Condensed"/>
                  </a:defRPr>
                </a:pPr>
                <a:r>
                  <a:rPr sz="2400" dirty="0">
                    <a:latin typeface="Palatino" pitchFamily="2" charset="77"/>
                    <a:ea typeface="Palatino" pitchFamily="2" charset="77"/>
                  </a:rPr>
                  <a:t>Given an integer </a:t>
                </a:r>
                <a14:m>
                  <m:oMath xmlns:m="http://schemas.openxmlformats.org/officeDocument/2006/math">
                    <m:r>
                      <a:rPr sz="2675" i="1">
                        <a:solidFill>
                          <a:srgbClr val="FEFFFE"/>
                        </a:solidFill>
                        <a:latin typeface="Cambria Math" panose="02040503050406030204" pitchFamily="18" charset="0"/>
                      </a:rPr>
                      <m:t>𝑁</m:t>
                    </m:r>
                  </m:oMath>
                </a14:m>
                <a:r>
                  <a:rPr sz="2400" dirty="0">
                    <a:latin typeface="Palatino" pitchFamily="2" charset="77"/>
                    <a:ea typeface="Palatino" pitchFamily="2" charset="77"/>
                  </a:rPr>
                  <a:t>,  what is, </a:t>
                </a:r>
                <a14:m>
                  <m:oMath xmlns:m="http://schemas.openxmlformats.org/officeDocument/2006/math">
                    <m:sSub>
                      <m:sSubPr>
                        <m:ctrlPr>
                          <a:rPr sz="2675" i="1">
                            <a:solidFill>
                              <a:srgbClr val="FEFFFE"/>
                            </a:solidFill>
                            <a:latin typeface="Cambria Math" panose="02040503050406030204" pitchFamily="18" charset="0"/>
                          </a:rPr>
                        </m:ctrlPr>
                      </m:sSubPr>
                      <m:e>
                        <m:r>
                          <a:rPr sz="2675" i="1">
                            <a:solidFill>
                              <a:srgbClr val="FEFFFE"/>
                            </a:solidFill>
                            <a:latin typeface="Cambria Math" panose="02040503050406030204" pitchFamily="18" charset="0"/>
                          </a:rPr>
                          <m:t>𝜇</m:t>
                        </m:r>
                      </m:e>
                      <m:sub>
                        <m:r>
                          <a:rPr sz="2675" i="1">
                            <a:solidFill>
                              <a:srgbClr val="FEFFFE"/>
                            </a:solidFill>
                            <a:latin typeface="Cambria Math" panose="02040503050406030204" pitchFamily="18" charset="0"/>
                          </a:rPr>
                          <m:t>5</m:t>
                        </m:r>
                      </m:sub>
                    </m:sSub>
                    <m:r>
                      <a:rPr sz="2675" i="1">
                        <a:solidFill>
                          <a:srgbClr val="FEFFFE"/>
                        </a:solidFill>
                        <a:latin typeface="Cambria Math" panose="02040503050406030204" pitchFamily="18" charset="0"/>
                      </a:rPr>
                      <m:t>(</m:t>
                    </m:r>
                    <m:r>
                      <a:rPr sz="2675" i="1">
                        <a:solidFill>
                          <a:srgbClr val="FEFFFE"/>
                        </a:solidFill>
                        <a:latin typeface="Cambria Math" panose="02040503050406030204" pitchFamily="18" charset="0"/>
                      </a:rPr>
                      <m:t>𝑁</m:t>
                    </m:r>
                    <m:r>
                      <a:rPr sz="2675" i="1">
                        <a:solidFill>
                          <a:srgbClr val="FEFFFE"/>
                        </a:solidFill>
                        <a:latin typeface="Cambria Math" panose="02040503050406030204" pitchFamily="18" charset="0"/>
                      </a:rPr>
                      <m:t>)</m:t>
                    </m:r>
                  </m:oMath>
                </a14:m>
                <a:r>
                  <a:rPr sz="2400" dirty="0">
                    <a:latin typeface="Palatino" pitchFamily="2" charset="77"/>
                    <a:ea typeface="Palatino" pitchFamily="2" charset="77"/>
                  </a:rPr>
                  <a:t> the minimum number of convex pentagons we can get by placing </a:t>
                </a:r>
                <a14:m>
                  <m:oMath xmlns:m="http://schemas.openxmlformats.org/officeDocument/2006/math">
                    <m:r>
                      <a:rPr sz="2675" i="1">
                        <a:solidFill>
                          <a:srgbClr val="FEFFFE"/>
                        </a:solidFill>
                        <a:latin typeface="Cambria Math" panose="02040503050406030204" pitchFamily="18" charset="0"/>
                      </a:rPr>
                      <m:t>𝑁</m:t>
                    </m:r>
                  </m:oMath>
                </a14:m>
                <a:r>
                  <a:rPr sz="2400" dirty="0">
                    <a:latin typeface="Palatino" pitchFamily="2" charset="77"/>
                    <a:ea typeface="Palatino" pitchFamily="2" charset="77"/>
                  </a:rPr>
                  <a:t> points in the Euclidean plane without 3 on a line?</a:t>
                </a:r>
              </a:p>
            </p:txBody>
          </p:sp>
        </mc:Choice>
        <mc:Fallback xmlns="">
          <p:sp>
            <p:nvSpPr>
              <p:cNvPr id="263" name="Given an integer  ,  what is,   the minimum number of convex pentagons we can get by placing   points in the Euclidean plane without 3 on a line?"/>
              <p:cNvSpPr>
                <a:spLocks noRot="1" noChangeAspect="1" noMove="1" noResize="1" noEditPoints="1" noAdjustHandles="1" noChangeArrowheads="1" noChangeShapeType="1" noTextEdit="1"/>
              </p:cNvSpPr>
              <p:nvPr/>
            </p:nvSpPr>
            <p:spPr>
              <a:xfrm>
                <a:off x="697424" y="538338"/>
                <a:ext cx="10446680" cy="2255237"/>
              </a:xfrm>
              <a:prstGeom prst="roundRect">
                <a:avLst>
                  <a:gd name="adj" fmla="val 0"/>
                </a:avLst>
              </a:prstGeom>
              <a:blipFill>
                <a:blip r:embed="rId3"/>
                <a:stretch>
                  <a:fillRect l="-121" r="-971"/>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en-US">
                    <a:noFill/>
                  </a:rPr>
                  <a:t> </a:t>
                </a:r>
              </a:p>
            </p:txBody>
          </p:sp>
        </mc:Fallback>
      </mc:AlternateContent>
      <p:sp>
        <p:nvSpPr>
          <p:cNvPr id="264" name="Problem: Minimizing Convex Pentagons"/>
          <p:cNvSpPr/>
          <p:nvPr/>
        </p:nvSpPr>
        <p:spPr>
          <a:xfrm>
            <a:off x="697424" y="347946"/>
            <a:ext cx="10461861" cy="784014"/>
          </a:xfrm>
          <a:prstGeom prst="roundRect">
            <a:avLst>
              <a:gd name="adj" fmla="val 0"/>
            </a:avLst>
          </a:prstGeom>
          <a:solidFill>
            <a:schemeClr val="accent1">
              <a:satOff val="-9155"/>
              <a:lumOff val="-32673"/>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lstStyle>
            <a:lvl1pPr algn="ctr" defTabSz="825500">
              <a:spcBef>
                <a:spcPts val="0"/>
              </a:spcBef>
              <a:defRPr sz="5700">
                <a:solidFill>
                  <a:srgbClr val="FFFFFF"/>
                </a:solidFill>
                <a:latin typeface="CMU Sans Serif Demi Condensed"/>
                <a:ea typeface="CMU Sans Serif Demi Condensed"/>
                <a:cs typeface="CMU Sans Serif Demi Condensed"/>
                <a:sym typeface="CMU Sans Serif Demi Condensed"/>
              </a:defRPr>
            </a:lvl1pPr>
          </a:lstStyle>
          <a:p>
            <a:r>
              <a:rPr sz="2850" dirty="0">
                <a:latin typeface="Palatino" pitchFamily="2" charset="77"/>
                <a:ea typeface="Palatino" pitchFamily="2" charset="77"/>
              </a:rPr>
              <a:t>Problem: Minimizing Convex Pentagons</a:t>
            </a:r>
          </a:p>
        </p:txBody>
      </p:sp>
      <p:grpSp>
        <p:nvGrpSpPr>
          <p:cNvPr id="267" name="Group"/>
          <p:cNvGrpSpPr/>
          <p:nvPr/>
        </p:nvGrpSpPr>
        <p:grpSpPr>
          <a:xfrm>
            <a:off x="377880" y="3414988"/>
            <a:ext cx="3622095" cy="2371752"/>
            <a:chOff x="0" y="0"/>
            <a:chExt cx="7244189" cy="4743502"/>
          </a:xfrm>
        </p:grpSpPr>
        <p:sp>
          <p:nvSpPr>
            <p:cNvPr id="265" name="N = 4"/>
            <p:cNvSpPr txBox="1"/>
            <p:nvPr/>
          </p:nvSpPr>
          <p:spPr>
            <a:xfrm>
              <a:off x="2923594" y="81498"/>
              <a:ext cx="1561326" cy="79509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lvl1pPr>
                <a:defRPr sz="4500">
                  <a:latin typeface="CMU Sans Serif Demi Condensed"/>
                  <a:ea typeface="CMU Sans Serif Demi Condensed"/>
                  <a:cs typeface="CMU Sans Serif Demi Condensed"/>
                  <a:sym typeface="CMU Sans Serif Demi Condensed"/>
                </a:defRPr>
              </a:lvl1pPr>
            </a:lstStyle>
            <a:p>
              <a:r>
                <a:rPr sz="2250" dirty="0">
                  <a:latin typeface="Palatino" pitchFamily="2" charset="77"/>
                  <a:ea typeface="Palatino" pitchFamily="2" charset="77"/>
                </a:rPr>
                <a:t>N = 4</a:t>
              </a:r>
            </a:p>
          </p:txBody>
        </p:sp>
        <p:sp>
          <p:nvSpPr>
            <p:cNvPr id="266" name="Rounded Rectangle"/>
            <p:cNvSpPr/>
            <p:nvPr/>
          </p:nvSpPr>
          <p:spPr>
            <a:xfrm>
              <a:off x="0" y="0"/>
              <a:ext cx="7244189" cy="4743502"/>
            </a:xfrm>
            <a:prstGeom prst="roundRect">
              <a:avLst>
                <a:gd name="adj" fmla="val 15000"/>
              </a:avLst>
            </a:prstGeom>
            <a:noFill/>
            <a:ln w="50800" cap="flat">
              <a:solidFill>
                <a:srgbClr val="000000"/>
              </a:solidFill>
              <a:custDash>
                <a:ds d="200000" sp="200000"/>
              </a:custDash>
              <a:miter lim="400000"/>
            </a:ln>
            <a:effectLst/>
          </p:spPr>
          <p:txBody>
            <a:bodyPr wrap="square" lIns="25400" tIns="25400" rIns="25400" bIns="25400" numCol="1" anchor="ctr">
              <a:noAutofit/>
            </a:bodyPr>
            <a:lstStyle/>
            <a:p>
              <a:pPr algn="ctr" defTabSz="412750">
                <a:defRPr sz="3200">
                  <a:solidFill>
                    <a:srgbClr val="FFFFFF"/>
                  </a:solidFill>
                  <a:latin typeface="Graphik-Light"/>
                  <a:ea typeface="Graphik-Light"/>
                  <a:cs typeface="Graphik-Light"/>
                  <a:sym typeface="Graphik Light"/>
                </a:defRPr>
              </a:pPr>
              <a:endParaRPr sz="1600"/>
            </a:p>
          </p:txBody>
        </p:sp>
      </p:grpSp>
      <p:grpSp>
        <p:nvGrpSpPr>
          <p:cNvPr id="273" name="Group"/>
          <p:cNvGrpSpPr/>
          <p:nvPr/>
        </p:nvGrpSpPr>
        <p:grpSpPr>
          <a:xfrm>
            <a:off x="1246238" y="4200362"/>
            <a:ext cx="1856075" cy="2182542"/>
            <a:chOff x="0" y="0"/>
            <a:chExt cx="3712148" cy="4365081"/>
          </a:xfrm>
        </p:grpSpPr>
        <p:sp>
          <p:nvSpPr>
            <p:cNvPr id="268" name="Oval"/>
            <p:cNvSpPr/>
            <p:nvPr/>
          </p:nvSpPr>
          <p:spPr>
            <a:xfrm>
              <a:off x="2529839" y="0"/>
              <a:ext cx="278085" cy="302128"/>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269" name="Oval"/>
            <p:cNvSpPr/>
            <p:nvPr/>
          </p:nvSpPr>
          <p:spPr>
            <a:xfrm>
              <a:off x="3012439" y="1620519"/>
              <a:ext cx="278085" cy="302129"/>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270" name="Oval"/>
            <p:cNvSpPr/>
            <p:nvPr/>
          </p:nvSpPr>
          <p:spPr>
            <a:xfrm>
              <a:off x="0" y="1831730"/>
              <a:ext cx="278085" cy="302129"/>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271" name="Oval"/>
            <p:cNvSpPr/>
            <p:nvPr/>
          </p:nvSpPr>
          <p:spPr>
            <a:xfrm>
              <a:off x="441959" y="373770"/>
              <a:ext cx="278086" cy="302129"/>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272" name="Answer = 0"/>
            <p:cNvSpPr txBox="1"/>
            <p:nvPr/>
          </p:nvSpPr>
          <p:spPr>
            <a:xfrm>
              <a:off x="34860" y="3431494"/>
              <a:ext cx="3677288" cy="9335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lvl1pPr>
                <a:defRPr sz="5400" b="1"/>
              </a:lvl1pPr>
            </a:lstStyle>
            <a:p>
              <a:r>
                <a:rPr sz="2700" b="0" dirty="0">
                  <a:latin typeface="Palatino" pitchFamily="2" charset="77"/>
                  <a:ea typeface="Palatino" pitchFamily="2" charset="77"/>
                </a:rPr>
                <a:t>Answer = 0</a:t>
              </a:r>
            </a:p>
          </p:txBody>
        </p:sp>
      </p:grpSp>
      <p:grpSp>
        <p:nvGrpSpPr>
          <p:cNvPr id="276" name="Group"/>
          <p:cNvGrpSpPr/>
          <p:nvPr/>
        </p:nvGrpSpPr>
        <p:grpSpPr>
          <a:xfrm>
            <a:off x="4351450" y="3414988"/>
            <a:ext cx="3749095" cy="2371752"/>
            <a:chOff x="0" y="0"/>
            <a:chExt cx="7498189" cy="4743502"/>
          </a:xfrm>
        </p:grpSpPr>
        <p:sp>
          <p:nvSpPr>
            <p:cNvPr id="274" name="Rounded Rectangle"/>
            <p:cNvSpPr/>
            <p:nvPr/>
          </p:nvSpPr>
          <p:spPr>
            <a:xfrm>
              <a:off x="0" y="0"/>
              <a:ext cx="7498189" cy="4743502"/>
            </a:xfrm>
            <a:prstGeom prst="roundRect">
              <a:avLst>
                <a:gd name="adj" fmla="val 15000"/>
              </a:avLst>
            </a:prstGeom>
            <a:noFill/>
            <a:ln w="50800" cap="flat">
              <a:solidFill>
                <a:srgbClr val="000000"/>
              </a:solidFill>
              <a:custDash>
                <a:ds d="200000" sp="200000"/>
              </a:custDash>
              <a:miter lim="400000"/>
            </a:ln>
            <a:effectLst/>
          </p:spPr>
          <p:txBody>
            <a:bodyPr wrap="square" lIns="25400" tIns="25400" rIns="25400" bIns="25400" numCol="1" anchor="ctr">
              <a:noAutofit/>
            </a:bodyPr>
            <a:lstStyle/>
            <a:p>
              <a:pPr algn="ctr" defTabSz="412750">
                <a:defRPr sz="3200">
                  <a:solidFill>
                    <a:srgbClr val="FFFFFF"/>
                  </a:solidFill>
                  <a:latin typeface="Graphik-Light"/>
                  <a:ea typeface="Graphik-Light"/>
                  <a:cs typeface="Graphik-Light"/>
                  <a:sym typeface="Graphik Light"/>
                </a:defRPr>
              </a:pPr>
              <a:endParaRPr sz="1600"/>
            </a:p>
          </p:txBody>
        </p:sp>
        <p:sp>
          <p:nvSpPr>
            <p:cNvPr id="275" name="N = 8"/>
            <p:cNvSpPr txBox="1"/>
            <p:nvPr/>
          </p:nvSpPr>
          <p:spPr>
            <a:xfrm>
              <a:off x="3366344" y="119598"/>
              <a:ext cx="1561326" cy="79509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lvl1pPr>
                <a:defRPr sz="4500">
                  <a:latin typeface="CMU Sans Serif Demi Condensed"/>
                  <a:ea typeface="CMU Sans Serif Demi Condensed"/>
                  <a:cs typeface="CMU Sans Serif Demi Condensed"/>
                  <a:sym typeface="CMU Sans Serif Demi Condensed"/>
                </a:defRPr>
              </a:lvl1pPr>
            </a:lstStyle>
            <a:p>
              <a:r>
                <a:rPr sz="2250" dirty="0">
                  <a:latin typeface="Palatino" pitchFamily="2" charset="77"/>
                  <a:ea typeface="Palatino" pitchFamily="2" charset="77"/>
                </a:rPr>
                <a:t>N = 8</a:t>
              </a:r>
            </a:p>
          </p:txBody>
        </p:sp>
      </p:grpSp>
      <p:grpSp>
        <p:nvGrpSpPr>
          <p:cNvPr id="286" name="Group"/>
          <p:cNvGrpSpPr/>
          <p:nvPr/>
        </p:nvGrpSpPr>
        <p:grpSpPr>
          <a:xfrm>
            <a:off x="4825334" y="3653493"/>
            <a:ext cx="2883631" cy="2729411"/>
            <a:chOff x="0" y="0"/>
            <a:chExt cx="5767260" cy="5458818"/>
          </a:xfrm>
        </p:grpSpPr>
        <p:sp>
          <p:nvSpPr>
            <p:cNvPr id="277" name="Oval"/>
            <p:cNvSpPr/>
            <p:nvPr/>
          </p:nvSpPr>
          <p:spPr>
            <a:xfrm>
              <a:off x="969823" y="3091763"/>
              <a:ext cx="278085" cy="302128"/>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278" name="Oval"/>
            <p:cNvSpPr/>
            <p:nvPr/>
          </p:nvSpPr>
          <p:spPr>
            <a:xfrm>
              <a:off x="302411" y="3417468"/>
              <a:ext cx="278085" cy="302129"/>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279" name="Oval"/>
            <p:cNvSpPr/>
            <p:nvPr/>
          </p:nvSpPr>
          <p:spPr>
            <a:xfrm>
              <a:off x="0" y="366823"/>
              <a:ext cx="278085" cy="302129"/>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280" name="Oval"/>
            <p:cNvSpPr/>
            <p:nvPr/>
          </p:nvSpPr>
          <p:spPr>
            <a:xfrm>
              <a:off x="728176" y="918460"/>
              <a:ext cx="278085" cy="302128"/>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281" name="Oval"/>
            <p:cNvSpPr/>
            <p:nvPr/>
          </p:nvSpPr>
          <p:spPr>
            <a:xfrm>
              <a:off x="4676940" y="366823"/>
              <a:ext cx="278085" cy="302129"/>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282" name="Oval"/>
            <p:cNvSpPr/>
            <p:nvPr/>
          </p:nvSpPr>
          <p:spPr>
            <a:xfrm>
              <a:off x="5319234" y="0"/>
              <a:ext cx="278085" cy="302128"/>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283" name="Oval"/>
            <p:cNvSpPr/>
            <p:nvPr/>
          </p:nvSpPr>
          <p:spPr>
            <a:xfrm>
              <a:off x="5147469" y="3091763"/>
              <a:ext cx="278085" cy="302128"/>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284" name="Oval"/>
            <p:cNvSpPr/>
            <p:nvPr/>
          </p:nvSpPr>
          <p:spPr>
            <a:xfrm>
              <a:off x="5489175" y="3417468"/>
              <a:ext cx="278085" cy="302129"/>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285" name="Answer = 0"/>
            <p:cNvSpPr txBox="1"/>
            <p:nvPr/>
          </p:nvSpPr>
          <p:spPr>
            <a:xfrm>
              <a:off x="950810" y="4525231"/>
              <a:ext cx="3677289" cy="9335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lvl1pPr>
                <a:defRPr sz="5400" b="1"/>
              </a:lvl1pPr>
            </a:lstStyle>
            <a:p>
              <a:r>
                <a:rPr sz="2700" b="0" dirty="0">
                  <a:latin typeface="Palatino" pitchFamily="2" charset="77"/>
                  <a:ea typeface="Palatino" pitchFamily="2" charset="77"/>
                </a:rPr>
                <a:t>Answer = 0</a:t>
              </a:r>
            </a:p>
          </p:txBody>
        </p:sp>
      </p:grpSp>
      <mc:AlternateContent xmlns:mc="http://schemas.openxmlformats.org/markup-compatibility/2006" xmlns:a14="http://schemas.microsoft.com/office/drawing/2010/main">
        <mc:Choice Requires="a14">
          <p:graphicFrame>
            <p:nvGraphicFramePr>
              <p:cNvPr id="2" name="Table 1">
                <a:extLst>
                  <a:ext uri="{FF2B5EF4-FFF2-40B4-BE49-F238E27FC236}">
                    <a16:creationId xmlns:a16="http://schemas.microsoft.com/office/drawing/2014/main" id="{B6363775-9ADD-B65E-492B-487851305BE1}"/>
                  </a:ext>
                </a:extLst>
              </p:cNvPr>
              <p:cNvGraphicFramePr>
                <a:graphicFrameLocks noGrp="1"/>
              </p:cNvGraphicFramePr>
              <p:nvPr>
                <p:extLst>
                  <p:ext uri="{D42A27DB-BD31-4B8C-83A1-F6EECF244321}">
                    <p14:modId xmlns:p14="http://schemas.microsoft.com/office/powerpoint/2010/main" val="2655093748"/>
                  </p:ext>
                </p:extLst>
              </p:nvPr>
            </p:nvGraphicFramePr>
            <p:xfrm>
              <a:off x="8814540" y="3029540"/>
              <a:ext cx="2329564" cy="3290122"/>
            </p:xfrm>
            <a:graphic>
              <a:graphicData uri="http://schemas.openxmlformats.org/drawingml/2006/table">
                <a:tbl>
                  <a:tblPr firstRow="1" bandRow="1">
                    <a:tableStyleId>{073A0DAA-6AF3-43AB-8588-CEC1D06C72B9}</a:tableStyleId>
                  </a:tblPr>
                  <a:tblGrid>
                    <a:gridCol w="1164782">
                      <a:extLst>
                        <a:ext uri="{9D8B030D-6E8A-4147-A177-3AD203B41FA5}">
                          <a16:colId xmlns:a16="http://schemas.microsoft.com/office/drawing/2014/main" val="2549006985"/>
                        </a:ext>
                      </a:extLst>
                    </a:gridCol>
                    <a:gridCol w="1164782">
                      <a:extLst>
                        <a:ext uri="{9D8B030D-6E8A-4147-A177-3AD203B41FA5}">
                          <a16:colId xmlns:a16="http://schemas.microsoft.com/office/drawing/2014/main" val="202676825"/>
                        </a:ext>
                      </a:extLst>
                    </a:gridCol>
                  </a:tblGrid>
                  <a:tr h="650794">
                    <a:tc>
                      <a:txBody>
                        <a:bodyPr/>
                        <a:lstStyle/>
                        <a:p>
                          <a:pPr algn="ctr"/>
                          <a:r>
                            <a:rPr lang="en-US" sz="2800" b="0" dirty="0">
                              <a:latin typeface="Palatino" pitchFamily="2" charset="77"/>
                              <a:ea typeface="Palatino" pitchFamily="2" charset="77"/>
                            </a:rPr>
                            <a:t>N</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
                              </m:oMathParaPr>
                              <m:oMath xmlns:m="http://schemas.openxmlformats.org/officeDocument/2006/math">
                                <m:sSub>
                                  <m:sSubPr>
                                    <m:ctrlPr>
                                      <a:rPr lang="ar-AE" sz="2800" i="1" smtClean="0">
                                        <a:solidFill>
                                          <a:schemeClr val="bg1"/>
                                        </a:solidFill>
                                        <a:latin typeface="Cambria Math" panose="02040503050406030204" pitchFamily="18" charset="0"/>
                                      </a:rPr>
                                    </m:ctrlPr>
                                  </m:sSubPr>
                                  <m:e>
                                    <m:r>
                                      <a:rPr lang="ar-AE" sz="2800" i="1">
                                        <a:solidFill>
                                          <a:schemeClr val="bg1"/>
                                        </a:solidFill>
                                        <a:latin typeface="Cambria Math" panose="02040503050406030204" pitchFamily="18" charset="0"/>
                                      </a:rPr>
                                      <m:t>𝜇</m:t>
                                    </m:r>
                                  </m:e>
                                  <m:sub>
                                    <m:r>
                                      <a:rPr lang="ar-AE" sz="2800" i="1">
                                        <a:solidFill>
                                          <a:schemeClr val="bg1"/>
                                        </a:solidFill>
                                        <a:latin typeface="Cambria Math" panose="02040503050406030204" pitchFamily="18" charset="0"/>
                                      </a:rPr>
                                      <m:t>5</m:t>
                                    </m:r>
                                  </m:sub>
                                </m:sSub>
                                <m:r>
                                  <a:rPr lang="ar-AE" sz="2800" i="1">
                                    <a:solidFill>
                                      <a:schemeClr val="bg1"/>
                                    </a:solidFill>
                                    <a:latin typeface="Cambria Math" panose="02040503050406030204" pitchFamily="18" charset="0"/>
                                  </a:rPr>
                                  <m:t>(</m:t>
                                </m:r>
                                <m:r>
                                  <a:rPr lang="ar-AE" sz="2800" i="1">
                                    <a:solidFill>
                                      <a:schemeClr val="bg1"/>
                                    </a:solidFill>
                                    <a:latin typeface="Cambria Math" panose="02040503050406030204" pitchFamily="18" charset="0"/>
                                  </a:rPr>
                                  <m:t>𝑁</m:t>
                                </m:r>
                                <m:r>
                                  <a:rPr lang="ar-AE" sz="2800" i="1">
                                    <a:solidFill>
                                      <a:schemeClr val="bg1"/>
                                    </a:solidFill>
                                    <a:latin typeface="Cambria Math" panose="02040503050406030204" pitchFamily="18" charset="0"/>
                                  </a:rPr>
                                  <m:t>)</m:t>
                                </m:r>
                              </m:oMath>
                            </m:oMathPara>
                          </a14:m>
                          <a:endParaRPr lang="ar-AE" sz="2800" dirty="0">
                            <a:solidFill>
                              <a:schemeClr val="bg1"/>
                            </a:solidFill>
                            <a:latin typeface="Palatino" pitchFamily="2" charset="77"/>
                            <a:ea typeface="Palatino" pitchFamily="2" charset="77"/>
                          </a:endParaRPr>
                        </a:p>
                      </a:txBody>
                      <a:tcPr anchor="ctr"/>
                    </a:tc>
                    <a:extLst>
                      <a:ext uri="{0D108BD9-81ED-4DB2-BD59-A6C34878D82A}">
                        <a16:rowId xmlns:a16="http://schemas.microsoft.com/office/drawing/2014/main" val="3006085096"/>
                      </a:ext>
                    </a:extLst>
                  </a:tr>
                  <a:tr h="659832">
                    <a:tc>
                      <a:txBody>
                        <a:bodyPr/>
                        <a:lstStyle/>
                        <a:p>
                          <a:pPr algn="ctr"/>
                          <a:r>
                            <a:rPr lang="en-US" sz="2800" dirty="0">
                              <a:latin typeface="Palatino" pitchFamily="2" charset="77"/>
                              <a:ea typeface="Palatino" pitchFamily="2" charset="77"/>
                            </a:rPr>
                            <a:t>4</a:t>
                          </a:r>
                        </a:p>
                      </a:txBody>
                      <a:tcPr anchor="ctr"/>
                    </a:tc>
                    <a:tc>
                      <a:txBody>
                        <a:bodyPr/>
                        <a:lstStyle/>
                        <a:p>
                          <a:pPr algn="ctr"/>
                          <a:r>
                            <a:rPr lang="en-US" sz="2800" dirty="0">
                              <a:latin typeface="Palatino" pitchFamily="2" charset="77"/>
                              <a:ea typeface="Palatino" pitchFamily="2" charset="77"/>
                            </a:rPr>
                            <a:t>0</a:t>
                          </a:r>
                        </a:p>
                      </a:txBody>
                      <a:tcPr anchor="ctr"/>
                    </a:tc>
                    <a:extLst>
                      <a:ext uri="{0D108BD9-81ED-4DB2-BD59-A6C34878D82A}">
                        <a16:rowId xmlns:a16="http://schemas.microsoft.com/office/drawing/2014/main" val="430860659"/>
                      </a:ext>
                    </a:extLst>
                  </a:tr>
                  <a:tr h="659832">
                    <a:tc>
                      <a:txBody>
                        <a:bodyPr/>
                        <a:lstStyle/>
                        <a:p>
                          <a:pPr algn="ctr"/>
                          <a:r>
                            <a:rPr lang="en-US" sz="2800" dirty="0">
                              <a:latin typeface="Palatino" pitchFamily="2" charset="77"/>
                              <a:ea typeface="Palatino" pitchFamily="2" charset="77"/>
                            </a:rPr>
                            <a:t>8</a:t>
                          </a:r>
                        </a:p>
                      </a:txBody>
                      <a:tcPr anchor="ctr"/>
                    </a:tc>
                    <a:tc>
                      <a:txBody>
                        <a:bodyPr/>
                        <a:lstStyle/>
                        <a:p>
                          <a:pPr algn="ctr"/>
                          <a:r>
                            <a:rPr lang="en-US" sz="2800" dirty="0">
                              <a:latin typeface="Palatino" pitchFamily="2" charset="77"/>
                              <a:ea typeface="Palatino" pitchFamily="2" charset="77"/>
                            </a:rPr>
                            <a:t>0</a:t>
                          </a:r>
                        </a:p>
                      </a:txBody>
                      <a:tcPr anchor="ctr"/>
                    </a:tc>
                    <a:extLst>
                      <a:ext uri="{0D108BD9-81ED-4DB2-BD59-A6C34878D82A}">
                        <a16:rowId xmlns:a16="http://schemas.microsoft.com/office/drawing/2014/main" val="1850355543"/>
                      </a:ext>
                    </a:extLst>
                  </a:tr>
                  <a:tr h="659832">
                    <a:tc>
                      <a:txBody>
                        <a:bodyPr/>
                        <a:lstStyle/>
                        <a:p>
                          <a:pPr algn="ctr"/>
                          <a:r>
                            <a:rPr lang="en-US" sz="2800" dirty="0">
                              <a:latin typeface="Palatino" pitchFamily="2" charset="77"/>
                              <a:ea typeface="Palatino" pitchFamily="2" charset="77"/>
                            </a:rPr>
                            <a:t>9</a:t>
                          </a:r>
                        </a:p>
                      </a:txBody>
                      <a:tcPr anchor="ctr"/>
                    </a:tc>
                    <a:tc>
                      <a:txBody>
                        <a:bodyPr/>
                        <a:lstStyle/>
                        <a:p>
                          <a:pPr algn="ctr"/>
                          <a:r>
                            <a:rPr lang="en-US" sz="2800" dirty="0">
                              <a:latin typeface="Palatino" pitchFamily="2" charset="77"/>
                              <a:ea typeface="Palatino" pitchFamily="2" charset="77"/>
                            </a:rPr>
                            <a:t>1</a:t>
                          </a:r>
                        </a:p>
                      </a:txBody>
                      <a:tcPr anchor="ctr"/>
                    </a:tc>
                    <a:extLst>
                      <a:ext uri="{0D108BD9-81ED-4DB2-BD59-A6C34878D82A}">
                        <a16:rowId xmlns:a16="http://schemas.microsoft.com/office/drawing/2014/main" val="402067048"/>
                      </a:ext>
                    </a:extLst>
                  </a:tr>
                  <a:tr h="659832">
                    <a:tc>
                      <a:txBody>
                        <a:bodyPr/>
                        <a:lstStyle/>
                        <a:p>
                          <a:pPr algn="ctr"/>
                          <a:r>
                            <a:rPr lang="en-US" sz="2800" dirty="0">
                              <a:latin typeface="Palatino" pitchFamily="2" charset="77"/>
                              <a:ea typeface="Palatino" pitchFamily="2" charset="77"/>
                            </a:rPr>
                            <a:t>15</a:t>
                          </a:r>
                        </a:p>
                      </a:txBody>
                      <a:tcPr anchor="ctr"/>
                    </a:tc>
                    <a:tc>
                      <a:txBody>
                        <a:bodyPr/>
                        <a:lstStyle/>
                        <a:p>
                          <a:pPr algn="ctr"/>
                          <a:r>
                            <a:rPr lang="en-US" sz="2800" dirty="0">
                              <a:latin typeface="Palatino" pitchFamily="2" charset="77"/>
                              <a:ea typeface="Palatino" pitchFamily="2" charset="77"/>
                            </a:rPr>
                            <a:t>77</a:t>
                          </a:r>
                        </a:p>
                      </a:txBody>
                      <a:tcPr anchor="ctr"/>
                    </a:tc>
                    <a:extLst>
                      <a:ext uri="{0D108BD9-81ED-4DB2-BD59-A6C34878D82A}">
                        <a16:rowId xmlns:a16="http://schemas.microsoft.com/office/drawing/2014/main" val="2482756058"/>
                      </a:ext>
                    </a:extLst>
                  </a:tr>
                </a:tbl>
              </a:graphicData>
            </a:graphic>
          </p:graphicFrame>
        </mc:Choice>
        <mc:Fallback xmlns="">
          <p:graphicFrame>
            <p:nvGraphicFramePr>
              <p:cNvPr id="2" name="Table 1">
                <a:extLst>
                  <a:ext uri="{FF2B5EF4-FFF2-40B4-BE49-F238E27FC236}">
                    <a16:creationId xmlns:a16="http://schemas.microsoft.com/office/drawing/2014/main" id="{B6363775-9ADD-B65E-492B-487851305BE1}"/>
                  </a:ext>
                </a:extLst>
              </p:cNvPr>
              <p:cNvGraphicFramePr>
                <a:graphicFrameLocks noGrp="1"/>
              </p:cNvGraphicFramePr>
              <p:nvPr>
                <p:extLst>
                  <p:ext uri="{D42A27DB-BD31-4B8C-83A1-F6EECF244321}">
                    <p14:modId xmlns:p14="http://schemas.microsoft.com/office/powerpoint/2010/main" val="2655093748"/>
                  </p:ext>
                </p:extLst>
              </p:nvPr>
            </p:nvGraphicFramePr>
            <p:xfrm>
              <a:off x="8814540" y="3029540"/>
              <a:ext cx="2329564" cy="3290122"/>
            </p:xfrm>
            <a:graphic>
              <a:graphicData uri="http://schemas.openxmlformats.org/drawingml/2006/table">
                <a:tbl>
                  <a:tblPr firstRow="1" bandRow="1">
                    <a:tableStyleId>{073A0DAA-6AF3-43AB-8588-CEC1D06C72B9}</a:tableStyleId>
                  </a:tblPr>
                  <a:tblGrid>
                    <a:gridCol w="1164782">
                      <a:extLst>
                        <a:ext uri="{9D8B030D-6E8A-4147-A177-3AD203B41FA5}">
                          <a16:colId xmlns:a16="http://schemas.microsoft.com/office/drawing/2014/main" val="2549006985"/>
                        </a:ext>
                      </a:extLst>
                    </a:gridCol>
                    <a:gridCol w="1164782">
                      <a:extLst>
                        <a:ext uri="{9D8B030D-6E8A-4147-A177-3AD203B41FA5}">
                          <a16:colId xmlns:a16="http://schemas.microsoft.com/office/drawing/2014/main" val="202676825"/>
                        </a:ext>
                      </a:extLst>
                    </a:gridCol>
                  </a:tblGrid>
                  <a:tr h="650794">
                    <a:tc>
                      <a:txBody>
                        <a:bodyPr/>
                        <a:lstStyle/>
                        <a:p>
                          <a:pPr algn="ctr"/>
                          <a:r>
                            <a:rPr lang="en-US" sz="2800" b="0" dirty="0">
                              <a:latin typeface="Palatino" pitchFamily="2" charset="77"/>
                              <a:ea typeface="Palatino" pitchFamily="2" charset="77"/>
                            </a:rPr>
                            <a:t>N</a:t>
                          </a:r>
                        </a:p>
                      </a:txBody>
                      <a:tcPr anchor="ctr"/>
                    </a:tc>
                    <a:tc>
                      <a:txBody>
                        <a:bodyPr/>
                        <a:lstStyle/>
                        <a:p>
                          <a:endParaRPr lang="en-US"/>
                        </a:p>
                      </a:txBody>
                      <a:tcPr anchor="ctr">
                        <a:blipFill>
                          <a:blip r:embed="rId4"/>
                          <a:stretch>
                            <a:fillRect l="-101087" t="-1961" r="-2174" b="-423529"/>
                          </a:stretch>
                        </a:blipFill>
                      </a:tcPr>
                    </a:tc>
                    <a:extLst>
                      <a:ext uri="{0D108BD9-81ED-4DB2-BD59-A6C34878D82A}">
                        <a16:rowId xmlns:a16="http://schemas.microsoft.com/office/drawing/2014/main" val="3006085096"/>
                      </a:ext>
                    </a:extLst>
                  </a:tr>
                  <a:tr h="659832">
                    <a:tc>
                      <a:txBody>
                        <a:bodyPr/>
                        <a:lstStyle/>
                        <a:p>
                          <a:pPr algn="ctr"/>
                          <a:r>
                            <a:rPr lang="en-US" sz="2800" dirty="0">
                              <a:latin typeface="Palatino" pitchFamily="2" charset="77"/>
                              <a:ea typeface="Palatino" pitchFamily="2" charset="77"/>
                            </a:rPr>
                            <a:t>4</a:t>
                          </a:r>
                        </a:p>
                      </a:txBody>
                      <a:tcPr anchor="ctr"/>
                    </a:tc>
                    <a:tc>
                      <a:txBody>
                        <a:bodyPr/>
                        <a:lstStyle/>
                        <a:p>
                          <a:pPr algn="ctr"/>
                          <a:r>
                            <a:rPr lang="en-US" sz="2800" dirty="0">
                              <a:latin typeface="Palatino" pitchFamily="2" charset="77"/>
                              <a:ea typeface="Palatino" pitchFamily="2" charset="77"/>
                            </a:rPr>
                            <a:t>0</a:t>
                          </a:r>
                        </a:p>
                      </a:txBody>
                      <a:tcPr anchor="ctr"/>
                    </a:tc>
                    <a:extLst>
                      <a:ext uri="{0D108BD9-81ED-4DB2-BD59-A6C34878D82A}">
                        <a16:rowId xmlns:a16="http://schemas.microsoft.com/office/drawing/2014/main" val="430860659"/>
                      </a:ext>
                    </a:extLst>
                  </a:tr>
                  <a:tr h="659832">
                    <a:tc>
                      <a:txBody>
                        <a:bodyPr/>
                        <a:lstStyle/>
                        <a:p>
                          <a:pPr algn="ctr"/>
                          <a:r>
                            <a:rPr lang="en-US" sz="2800" dirty="0">
                              <a:latin typeface="Palatino" pitchFamily="2" charset="77"/>
                              <a:ea typeface="Palatino" pitchFamily="2" charset="77"/>
                            </a:rPr>
                            <a:t>8</a:t>
                          </a:r>
                        </a:p>
                      </a:txBody>
                      <a:tcPr anchor="ctr"/>
                    </a:tc>
                    <a:tc>
                      <a:txBody>
                        <a:bodyPr/>
                        <a:lstStyle/>
                        <a:p>
                          <a:pPr algn="ctr"/>
                          <a:r>
                            <a:rPr lang="en-US" sz="2800" dirty="0">
                              <a:latin typeface="Palatino" pitchFamily="2" charset="77"/>
                              <a:ea typeface="Palatino" pitchFamily="2" charset="77"/>
                            </a:rPr>
                            <a:t>0</a:t>
                          </a:r>
                        </a:p>
                      </a:txBody>
                      <a:tcPr anchor="ctr"/>
                    </a:tc>
                    <a:extLst>
                      <a:ext uri="{0D108BD9-81ED-4DB2-BD59-A6C34878D82A}">
                        <a16:rowId xmlns:a16="http://schemas.microsoft.com/office/drawing/2014/main" val="1850355543"/>
                      </a:ext>
                    </a:extLst>
                  </a:tr>
                  <a:tr h="659832">
                    <a:tc>
                      <a:txBody>
                        <a:bodyPr/>
                        <a:lstStyle/>
                        <a:p>
                          <a:pPr algn="ctr"/>
                          <a:r>
                            <a:rPr lang="en-US" sz="2800" dirty="0">
                              <a:latin typeface="Palatino" pitchFamily="2" charset="77"/>
                              <a:ea typeface="Palatino" pitchFamily="2" charset="77"/>
                            </a:rPr>
                            <a:t>9</a:t>
                          </a:r>
                        </a:p>
                      </a:txBody>
                      <a:tcPr anchor="ctr"/>
                    </a:tc>
                    <a:tc>
                      <a:txBody>
                        <a:bodyPr/>
                        <a:lstStyle/>
                        <a:p>
                          <a:pPr algn="ctr"/>
                          <a:r>
                            <a:rPr lang="en-US" sz="2800" dirty="0">
                              <a:latin typeface="Palatino" pitchFamily="2" charset="77"/>
                              <a:ea typeface="Palatino" pitchFamily="2" charset="77"/>
                            </a:rPr>
                            <a:t>1</a:t>
                          </a:r>
                        </a:p>
                      </a:txBody>
                      <a:tcPr anchor="ctr"/>
                    </a:tc>
                    <a:extLst>
                      <a:ext uri="{0D108BD9-81ED-4DB2-BD59-A6C34878D82A}">
                        <a16:rowId xmlns:a16="http://schemas.microsoft.com/office/drawing/2014/main" val="402067048"/>
                      </a:ext>
                    </a:extLst>
                  </a:tr>
                  <a:tr h="659832">
                    <a:tc>
                      <a:txBody>
                        <a:bodyPr/>
                        <a:lstStyle/>
                        <a:p>
                          <a:pPr algn="ctr"/>
                          <a:r>
                            <a:rPr lang="en-US" sz="2800" dirty="0">
                              <a:latin typeface="Palatino" pitchFamily="2" charset="77"/>
                              <a:ea typeface="Palatino" pitchFamily="2" charset="77"/>
                            </a:rPr>
                            <a:t>15</a:t>
                          </a:r>
                        </a:p>
                      </a:txBody>
                      <a:tcPr anchor="ctr"/>
                    </a:tc>
                    <a:tc>
                      <a:txBody>
                        <a:bodyPr/>
                        <a:lstStyle/>
                        <a:p>
                          <a:pPr algn="ctr"/>
                          <a:r>
                            <a:rPr lang="en-US" sz="2800" dirty="0">
                              <a:latin typeface="Palatino" pitchFamily="2" charset="77"/>
                              <a:ea typeface="Palatino" pitchFamily="2" charset="77"/>
                            </a:rPr>
                            <a:t>77</a:t>
                          </a:r>
                        </a:p>
                      </a:txBody>
                      <a:tcPr anchor="ctr"/>
                    </a:tc>
                    <a:extLst>
                      <a:ext uri="{0D108BD9-81ED-4DB2-BD59-A6C34878D82A}">
                        <a16:rowId xmlns:a16="http://schemas.microsoft.com/office/drawing/2014/main" val="2482756058"/>
                      </a:ext>
                    </a:extLst>
                  </a:tr>
                </a:tbl>
              </a:graphicData>
            </a:graphic>
          </p:graphicFrame>
        </mc:Fallback>
      </mc:AlternateContent>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2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2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28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7" grpId="0" animBg="1" advAuto="0"/>
      <p:bldP spid="273" grpId="0" animBg="1" advAuto="0"/>
      <p:bldP spid="276" grpId="0" animBg="1" advAuto="0"/>
      <p:bldP spid="286" grpId="0" animBg="1" advAuto="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95E11-CE2C-818B-4C84-A934C1DCA97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4F2B41E-C896-58C7-9039-89928272E86E}"/>
              </a:ext>
            </a:extLst>
          </p:cNvPr>
          <p:cNvSpPr txBox="1"/>
          <p:nvPr/>
        </p:nvSpPr>
        <p:spPr>
          <a:xfrm>
            <a:off x="826388" y="701175"/>
            <a:ext cx="10957302" cy="584775"/>
          </a:xfrm>
          <a:prstGeom prst="rect">
            <a:avLst/>
          </a:prstGeom>
          <a:noFill/>
        </p:spPr>
        <p:txBody>
          <a:bodyPr wrap="square" rtlCol="0">
            <a:spAutoFit/>
          </a:bodyPr>
          <a:lstStyle/>
          <a:p>
            <a:r>
              <a:rPr lang="en-US" sz="3200" dirty="0">
                <a:latin typeface="Palatino" pitchFamily="2" charset="77"/>
                <a:ea typeface="Palatino" pitchFamily="2" charset="77"/>
              </a:rPr>
              <a:t>Minimum number of convex pentagons among </a:t>
            </a:r>
            <a:r>
              <a:rPr lang="en-US" sz="3200" b="1" i="1" dirty="0">
                <a:latin typeface="Palatino" pitchFamily="2" charset="77"/>
                <a:ea typeface="Palatino" pitchFamily="2" charset="77"/>
              </a:rPr>
              <a:t>N</a:t>
            </a:r>
            <a:r>
              <a:rPr lang="en-US" sz="3200" dirty="0">
                <a:latin typeface="Palatino" pitchFamily="2" charset="77"/>
                <a:ea typeface="Palatino" pitchFamily="2" charset="77"/>
              </a:rPr>
              <a:t> points?</a:t>
            </a:r>
          </a:p>
        </p:txBody>
      </p:sp>
      <p:sp>
        <p:nvSpPr>
          <p:cNvPr id="9" name="…">
            <a:extLst>
              <a:ext uri="{FF2B5EF4-FFF2-40B4-BE49-F238E27FC236}">
                <a16:creationId xmlns:a16="http://schemas.microsoft.com/office/drawing/2014/main" id="{657E69E1-ACDD-2FCC-A25F-3346A6DC9665}"/>
              </a:ext>
            </a:extLst>
          </p:cNvPr>
          <p:cNvSpPr txBox="1"/>
          <p:nvPr/>
        </p:nvSpPr>
        <p:spPr>
          <a:xfrm>
            <a:off x="11253953" y="5656089"/>
            <a:ext cx="1449325" cy="18796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12000"/>
            </a:lvl1pPr>
          </a:lstStyle>
          <a:p>
            <a:r>
              <a:rPr dirty="0"/>
              <a:t>…</a:t>
            </a:r>
          </a:p>
        </p:txBody>
      </p:sp>
      <p:graphicFrame>
        <p:nvGraphicFramePr>
          <p:cNvPr id="10" name="Table 1">
            <a:extLst>
              <a:ext uri="{FF2B5EF4-FFF2-40B4-BE49-F238E27FC236}">
                <a16:creationId xmlns:a16="http://schemas.microsoft.com/office/drawing/2014/main" id="{5374D658-AB1B-8E6F-990F-9BCE76E3F406}"/>
              </a:ext>
            </a:extLst>
          </p:cNvPr>
          <p:cNvGraphicFramePr/>
          <p:nvPr>
            <p:extLst>
              <p:ext uri="{D42A27DB-BD31-4B8C-83A1-F6EECF244321}">
                <p14:modId xmlns:p14="http://schemas.microsoft.com/office/powerpoint/2010/main" val="2687981480"/>
              </p:ext>
            </p:extLst>
          </p:nvPr>
        </p:nvGraphicFramePr>
        <p:xfrm>
          <a:off x="1115399" y="1717630"/>
          <a:ext cx="3612598" cy="4121658"/>
        </p:xfrm>
        <a:graphic>
          <a:graphicData uri="http://schemas.openxmlformats.org/drawingml/2006/table">
            <a:tbl>
              <a:tblPr firstRow="1"/>
              <a:tblGrid>
                <a:gridCol w="942539">
                  <a:extLst>
                    <a:ext uri="{9D8B030D-6E8A-4147-A177-3AD203B41FA5}">
                      <a16:colId xmlns:a16="http://schemas.microsoft.com/office/drawing/2014/main" val="20000"/>
                    </a:ext>
                  </a:extLst>
                </a:gridCol>
                <a:gridCol w="1309560">
                  <a:extLst>
                    <a:ext uri="{9D8B030D-6E8A-4147-A177-3AD203B41FA5}">
                      <a16:colId xmlns:a16="http://schemas.microsoft.com/office/drawing/2014/main" val="20001"/>
                    </a:ext>
                  </a:extLst>
                </a:gridCol>
                <a:gridCol w="1360499">
                  <a:extLst>
                    <a:ext uri="{9D8B030D-6E8A-4147-A177-3AD203B41FA5}">
                      <a16:colId xmlns:a16="http://schemas.microsoft.com/office/drawing/2014/main" val="20002"/>
                    </a:ext>
                  </a:extLst>
                </a:gridCol>
              </a:tblGrid>
              <a:tr h="457962">
                <a:tc>
                  <a:txBody>
                    <a:bodyPr/>
                    <a:lstStyle/>
                    <a:p>
                      <a:pPr algn="ctr" defTabSz="914400">
                        <a:defRPr sz="1800" b="0">
                          <a:solidFill>
                            <a:srgbClr val="000000"/>
                          </a:solidFill>
                        </a:defRPr>
                      </a:pPr>
                      <a:r>
                        <a:rPr lang="en-US" sz="2400" b="1" i="1" dirty="0">
                          <a:solidFill>
                            <a:schemeClr val="bg2">
                              <a:lumMod val="10000"/>
                            </a:schemeClr>
                          </a:solidFill>
                          <a:latin typeface="Palatino" pitchFamily="2" charset="77"/>
                          <a:ea typeface="Palatino" pitchFamily="2" charset="77"/>
                          <a:cs typeface="+mj-cs"/>
                          <a:sym typeface="CMU Bright Roman"/>
                        </a:rPr>
                        <a:t>N</a:t>
                      </a:r>
                      <a:endParaRPr sz="2400" b="1" i="1" dirty="0">
                        <a:solidFill>
                          <a:schemeClr val="bg2">
                            <a:lumMod val="10000"/>
                          </a:schemeClr>
                        </a:solidFill>
                        <a:latin typeface="Palatino" pitchFamily="2" charset="77"/>
                        <a:ea typeface="Palatino" pitchFamily="2" charset="77"/>
                        <a:cs typeface="+mj-cs"/>
                        <a:sym typeface="CMU Bright Roman"/>
                      </a:endParaRPr>
                    </a:p>
                  </a:txBody>
                  <a:tcPr marL="25400" marR="25400" marT="25400" marB="25400" anchor="ctr" horzOverflow="overflow"/>
                </a:tc>
                <a:tc>
                  <a:txBody>
                    <a:bodyPr/>
                    <a:lstStyle/>
                    <a:p>
                      <a:pPr algn="ctr" defTabSz="914400">
                        <a:defRPr sz="1800" b="0">
                          <a:solidFill>
                            <a:srgbClr val="000000"/>
                          </a:solidFill>
                        </a:defRPr>
                      </a:pPr>
                      <a:r>
                        <a:rPr sz="2400" b="1" dirty="0">
                          <a:solidFill>
                            <a:schemeClr val="bg2">
                              <a:lumMod val="10000"/>
                            </a:schemeClr>
                          </a:solidFill>
                          <a:latin typeface="Palatino" pitchFamily="2" charset="77"/>
                          <a:ea typeface="Palatino" pitchFamily="2" charset="77"/>
                          <a:cs typeface="+mj-cs"/>
                          <a:sym typeface="CMU Bright Roman"/>
                        </a:rPr>
                        <a:t>Best</a:t>
                      </a:r>
                    </a:p>
                  </a:txBody>
                  <a:tcPr marL="25400" marR="25400" marT="25400" marB="25400" anchor="ctr" horzOverflow="overflow"/>
                </a:tc>
                <a:tc>
                  <a:txBody>
                    <a:bodyPr/>
                    <a:lstStyle/>
                    <a:p>
                      <a:pPr algn="ctr" defTabSz="914400">
                        <a:defRPr sz="1800" b="0">
                          <a:solidFill>
                            <a:srgbClr val="000000"/>
                          </a:solidFill>
                        </a:defRPr>
                      </a:pPr>
                      <a:r>
                        <a:rPr sz="2400" b="1" dirty="0">
                          <a:solidFill>
                            <a:schemeClr val="bg2">
                              <a:lumMod val="10000"/>
                            </a:schemeClr>
                          </a:solidFill>
                          <a:latin typeface="Palatino" pitchFamily="2" charset="77"/>
                          <a:ea typeface="Palatino" pitchFamily="2" charset="77"/>
                          <a:cs typeface="+mj-cs"/>
                          <a:sym typeface="CMU Bright Roman"/>
                        </a:rPr>
                        <a:t>Time</a:t>
                      </a:r>
                    </a:p>
                  </a:txBody>
                  <a:tcPr marL="25400" marR="25400" marT="25400" marB="25400" anchor="ctr" horzOverflow="overflow"/>
                </a:tc>
                <a:extLst>
                  <a:ext uri="{0D108BD9-81ED-4DB2-BD59-A6C34878D82A}">
                    <a16:rowId xmlns:a16="http://schemas.microsoft.com/office/drawing/2014/main" val="10000"/>
                  </a:ext>
                </a:extLst>
              </a:tr>
              <a:tr h="457962">
                <a:tc>
                  <a:txBody>
                    <a:bodyPr/>
                    <a:lstStyle/>
                    <a:p>
                      <a:pPr algn="ctr" defTabSz="914400">
                        <a:defRPr sz="1800"/>
                      </a:pPr>
                      <a:r>
                        <a:rPr sz="2400">
                          <a:latin typeface="Palatino" pitchFamily="2" charset="77"/>
                          <a:ea typeface="Palatino" pitchFamily="2" charset="77"/>
                          <a:cs typeface="+mj-cs"/>
                          <a:sym typeface="CMU Bright Roman"/>
                        </a:rPr>
                        <a:t>9</a:t>
                      </a:r>
                    </a:p>
                  </a:txBody>
                  <a:tcPr marL="25400" marR="25400" marT="25400" marB="25400" anchor="ctr" horzOverflow="overflow"/>
                </a:tc>
                <a:tc>
                  <a:txBody>
                    <a:bodyPr/>
                    <a:lstStyle/>
                    <a:p>
                      <a:pPr algn="ctr" defTabSz="914400">
                        <a:defRPr sz="1800"/>
                      </a:pPr>
                      <a:r>
                        <a:rPr sz="2400" b="0" dirty="0">
                          <a:latin typeface="Palatino" pitchFamily="2" charset="77"/>
                          <a:ea typeface="Palatino" pitchFamily="2" charset="77"/>
                          <a:cs typeface="+mj-cs"/>
                          <a:sym typeface="CMU Bright Roman"/>
                        </a:rPr>
                        <a:t>1</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0.00 s</a:t>
                      </a:r>
                    </a:p>
                  </a:txBody>
                  <a:tcPr marL="25400" marR="25400" marT="25400" marB="25400" anchor="ctr" horzOverflow="overflow"/>
                </a:tc>
                <a:extLst>
                  <a:ext uri="{0D108BD9-81ED-4DB2-BD59-A6C34878D82A}">
                    <a16:rowId xmlns:a16="http://schemas.microsoft.com/office/drawing/2014/main" val="10001"/>
                  </a:ext>
                </a:extLst>
              </a:tr>
              <a:tr h="457962">
                <a:tc>
                  <a:txBody>
                    <a:bodyPr/>
                    <a:lstStyle/>
                    <a:p>
                      <a:pPr algn="ctr" defTabSz="914400">
                        <a:defRPr sz="1800"/>
                      </a:pPr>
                      <a:r>
                        <a:rPr sz="2400">
                          <a:latin typeface="Palatino" pitchFamily="2" charset="77"/>
                          <a:ea typeface="Palatino" pitchFamily="2" charset="77"/>
                          <a:cs typeface="+mj-cs"/>
                          <a:sym typeface="CMU Bright Roman"/>
                        </a:rPr>
                        <a:t>10</a:t>
                      </a:r>
                    </a:p>
                  </a:txBody>
                  <a:tcPr marL="25400" marR="25400" marT="25400" marB="25400" anchor="ctr" horzOverflow="overflow"/>
                </a:tc>
                <a:tc>
                  <a:txBody>
                    <a:bodyPr/>
                    <a:lstStyle/>
                    <a:p>
                      <a:pPr algn="ctr" defTabSz="914400">
                        <a:defRPr sz="1800"/>
                      </a:pPr>
                      <a:r>
                        <a:rPr sz="2400" b="0" dirty="0">
                          <a:latin typeface="Palatino" pitchFamily="2" charset="77"/>
                          <a:ea typeface="Palatino" pitchFamily="2" charset="77"/>
                          <a:cs typeface="+mj-cs"/>
                          <a:sym typeface="CMU Bright Roman"/>
                        </a:rPr>
                        <a:t>2</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0.00 s</a:t>
                      </a:r>
                    </a:p>
                  </a:txBody>
                  <a:tcPr marL="25400" marR="25400" marT="25400" marB="25400" anchor="ctr" horzOverflow="overflow"/>
                </a:tc>
                <a:extLst>
                  <a:ext uri="{0D108BD9-81ED-4DB2-BD59-A6C34878D82A}">
                    <a16:rowId xmlns:a16="http://schemas.microsoft.com/office/drawing/2014/main" val="10002"/>
                  </a:ext>
                </a:extLst>
              </a:tr>
              <a:tr h="457962">
                <a:tc>
                  <a:txBody>
                    <a:bodyPr/>
                    <a:lstStyle/>
                    <a:p>
                      <a:pPr algn="ctr" defTabSz="914400">
                        <a:defRPr sz="1800"/>
                      </a:pPr>
                      <a:r>
                        <a:rPr sz="2400">
                          <a:latin typeface="Palatino" pitchFamily="2" charset="77"/>
                          <a:ea typeface="Palatino" pitchFamily="2" charset="77"/>
                          <a:cs typeface="+mj-cs"/>
                          <a:sym typeface="CMU Bright Roman"/>
                        </a:rPr>
                        <a:t>11</a:t>
                      </a:r>
                    </a:p>
                  </a:txBody>
                  <a:tcPr marL="25400" marR="25400" marT="25400" marB="25400" anchor="ctr" horzOverflow="overflow"/>
                </a:tc>
                <a:tc>
                  <a:txBody>
                    <a:bodyPr/>
                    <a:lstStyle/>
                    <a:p>
                      <a:pPr algn="ctr" defTabSz="914400">
                        <a:defRPr sz="1800"/>
                      </a:pPr>
                      <a:r>
                        <a:rPr sz="2400" b="0" dirty="0">
                          <a:latin typeface="Palatino" pitchFamily="2" charset="77"/>
                          <a:ea typeface="Palatino" pitchFamily="2" charset="77"/>
                          <a:cs typeface="+mj-cs"/>
                          <a:sym typeface="CMU Bright Roman"/>
                        </a:rPr>
                        <a:t>7</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0.00 s</a:t>
                      </a:r>
                    </a:p>
                  </a:txBody>
                  <a:tcPr marL="25400" marR="25400" marT="25400" marB="25400" anchor="ctr" horzOverflow="overflow"/>
                </a:tc>
                <a:extLst>
                  <a:ext uri="{0D108BD9-81ED-4DB2-BD59-A6C34878D82A}">
                    <a16:rowId xmlns:a16="http://schemas.microsoft.com/office/drawing/2014/main" val="10003"/>
                  </a:ext>
                </a:extLst>
              </a:tr>
              <a:tr h="457962">
                <a:tc>
                  <a:txBody>
                    <a:bodyPr/>
                    <a:lstStyle/>
                    <a:p>
                      <a:pPr algn="ctr" defTabSz="914400">
                        <a:defRPr sz="1800"/>
                      </a:pPr>
                      <a:r>
                        <a:rPr sz="2400">
                          <a:latin typeface="Palatino" pitchFamily="2" charset="77"/>
                          <a:ea typeface="Palatino" pitchFamily="2" charset="77"/>
                          <a:cs typeface="+mj-cs"/>
                          <a:sym typeface="CMU Bright Roman"/>
                        </a:rPr>
                        <a:t>12</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12</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0.00 s</a:t>
                      </a:r>
                    </a:p>
                  </a:txBody>
                  <a:tcPr marL="25400" marR="25400" marT="25400" marB="25400" anchor="ctr" horzOverflow="overflow"/>
                </a:tc>
                <a:extLst>
                  <a:ext uri="{0D108BD9-81ED-4DB2-BD59-A6C34878D82A}">
                    <a16:rowId xmlns:a16="http://schemas.microsoft.com/office/drawing/2014/main" val="10004"/>
                  </a:ext>
                </a:extLst>
              </a:tr>
              <a:tr h="457962">
                <a:tc>
                  <a:txBody>
                    <a:bodyPr/>
                    <a:lstStyle/>
                    <a:p>
                      <a:pPr algn="ctr" defTabSz="914400">
                        <a:defRPr sz="1800"/>
                      </a:pPr>
                      <a:r>
                        <a:rPr sz="2400">
                          <a:latin typeface="Palatino" pitchFamily="2" charset="77"/>
                          <a:ea typeface="Palatino" pitchFamily="2" charset="77"/>
                          <a:cs typeface="+mj-cs"/>
                          <a:sym typeface="CMU Bright Roman"/>
                        </a:rPr>
                        <a:t>13</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27</a:t>
                      </a:r>
                    </a:p>
                  </a:txBody>
                  <a:tcPr marL="25400" marR="25400" marT="25400" marB="25400" anchor="ctr" horzOverflow="overflow">
                    <a:solidFill>
                      <a:schemeClr val="accent4">
                        <a:lumMod val="20000"/>
                        <a:lumOff val="80000"/>
                      </a:schemeClr>
                    </a:solidFill>
                  </a:tcPr>
                </a:tc>
                <a:tc>
                  <a:txBody>
                    <a:bodyPr/>
                    <a:lstStyle/>
                    <a:p>
                      <a:pPr algn="ctr" defTabSz="914400">
                        <a:defRPr sz="1800"/>
                      </a:pPr>
                      <a:r>
                        <a:rPr sz="2400" dirty="0">
                          <a:latin typeface="Palatino" pitchFamily="2" charset="77"/>
                          <a:ea typeface="Palatino" pitchFamily="2" charset="77"/>
                          <a:cs typeface="+mj-cs"/>
                          <a:sym typeface="CMU Bright Roman"/>
                        </a:rPr>
                        <a:t>0.01 s</a:t>
                      </a:r>
                    </a:p>
                  </a:txBody>
                  <a:tcPr marL="25400" marR="25400" marT="25400" marB="25400" anchor="ctr" horzOverflow="overflow"/>
                </a:tc>
                <a:extLst>
                  <a:ext uri="{0D108BD9-81ED-4DB2-BD59-A6C34878D82A}">
                    <a16:rowId xmlns:a16="http://schemas.microsoft.com/office/drawing/2014/main" val="10005"/>
                  </a:ext>
                </a:extLst>
              </a:tr>
              <a:tr h="457962">
                <a:tc>
                  <a:txBody>
                    <a:bodyPr/>
                    <a:lstStyle/>
                    <a:p>
                      <a:pPr algn="ctr" defTabSz="914400">
                        <a:defRPr sz="1800"/>
                      </a:pPr>
                      <a:r>
                        <a:rPr sz="2400">
                          <a:latin typeface="Palatino" pitchFamily="2" charset="77"/>
                          <a:ea typeface="Palatino" pitchFamily="2" charset="77"/>
                          <a:cs typeface="+mj-cs"/>
                          <a:sym typeface="CMU Bright Roman"/>
                        </a:rPr>
                        <a:t>14</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42</a:t>
                      </a:r>
                    </a:p>
                  </a:txBody>
                  <a:tcPr marL="25400" marR="25400" marT="25400" marB="25400" anchor="ctr" horzOverflow="overflow">
                    <a:solidFill>
                      <a:schemeClr val="accent4">
                        <a:lumMod val="20000"/>
                        <a:lumOff val="80000"/>
                      </a:schemeClr>
                    </a:solidFill>
                  </a:tcPr>
                </a:tc>
                <a:tc>
                  <a:txBody>
                    <a:bodyPr/>
                    <a:lstStyle/>
                    <a:p>
                      <a:pPr algn="ctr" defTabSz="914400">
                        <a:defRPr sz="1800"/>
                      </a:pPr>
                      <a:r>
                        <a:rPr sz="2400" dirty="0">
                          <a:latin typeface="Palatino" pitchFamily="2" charset="77"/>
                          <a:ea typeface="Palatino" pitchFamily="2" charset="77"/>
                          <a:cs typeface="+mj-cs"/>
                          <a:sym typeface="CMU Bright Roman"/>
                        </a:rPr>
                        <a:t>0.01 s</a:t>
                      </a:r>
                    </a:p>
                  </a:txBody>
                  <a:tcPr marL="25400" marR="25400" marT="25400" marB="25400" anchor="ctr" horzOverflow="overflow"/>
                </a:tc>
                <a:extLst>
                  <a:ext uri="{0D108BD9-81ED-4DB2-BD59-A6C34878D82A}">
                    <a16:rowId xmlns:a16="http://schemas.microsoft.com/office/drawing/2014/main" val="10006"/>
                  </a:ext>
                </a:extLst>
              </a:tr>
              <a:tr h="457962">
                <a:tc>
                  <a:txBody>
                    <a:bodyPr/>
                    <a:lstStyle/>
                    <a:p>
                      <a:pPr algn="ctr" defTabSz="914400">
                        <a:defRPr sz="1800"/>
                      </a:pPr>
                      <a:r>
                        <a:rPr sz="2400">
                          <a:latin typeface="Palatino" pitchFamily="2" charset="77"/>
                          <a:ea typeface="Palatino" pitchFamily="2" charset="77"/>
                          <a:cs typeface="+mj-cs"/>
                          <a:sym typeface="CMU Bright Roman"/>
                        </a:rPr>
                        <a:t>15</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77</a:t>
                      </a:r>
                    </a:p>
                  </a:txBody>
                  <a:tcPr marL="25400" marR="25400" marT="25400" marB="25400" anchor="ctr" horzOverflow="overflow">
                    <a:solidFill>
                      <a:schemeClr val="accent4">
                        <a:lumMod val="20000"/>
                        <a:lumOff val="80000"/>
                      </a:schemeClr>
                    </a:solidFill>
                  </a:tcPr>
                </a:tc>
                <a:tc>
                  <a:txBody>
                    <a:bodyPr/>
                    <a:lstStyle/>
                    <a:p>
                      <a:pPr algn="ctr" defTabSz="914400">
                        <a:defRPr sz="1800"/>
                      </a:pPr>
                      <a:r>
                        <a:rPr sz="2400" dirty="0">
                          <a:latin typeface="Palatino" pitchFamily="2" charset="77"/>
                          <a:ea typeface="Palatino" pitchFamily="2" charset="77"/>
                          <a:cs typeface="+mj-cs"/>
                          <a:sym typeface="CMU Bright Roman"/>
                        </a:rPr>
                        <a:t>0.01 s</a:t>
                      </a:r>
                    </a:p>
                  </a:txBody>
                  <a:tcPr marL="25400" marR="25400" marT="25400" marB="25400" anchor="ctr" horzOverflow="overflow"/>
                </a:tc>
                <a:extLst>
                  <a:ext uri="{0D108BD9-81ED-4DB2-BD59-A6C34878D82A}">
                    <a16:rowId xmlns:a16="http://schemas.microsoft.com/office/drawing/2014/main" val="10007"/>
                  </a:ext>
                </a:extLst>
              </a:tr>
              <a:tr h="457962">
                <a:tc>
                  <a:txBody>
                    <a:bodyPr/>
                    <a:lstStyle/>
                    <a:p>
                      <a:pPr algn="ctr" defTabSz="914400">
                        <a:defRPr sz="1800"/>
                      </a:pPr>
                      <a:r>
                        <a:rPr sz="2400">
                          <a:latin typeface="Palatino" pitchFamily="2" charset="77"/>
                          <a:ea typeface="Palatino" pitchFamily="2" charset="77"/>
                          <a:cs typeface="+mj-cs"/>
                          <a:sym typeface="CMU Bright Roman"/>
                        </a:rPr>
                        <a:t>16</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112</a:t>
                      </a:r>
                    </a:p>
                  </a:txBody>
                  <a:tcPr marL="25400" marR="25400" marT="25400" marB="25400" anchor="ctr" horzOverflow="overflow">
                    <a:solidFill>
                      <a:schemeClr val="accent4">
                        <a:lumMod val="20000"/>
                        <a:lumOff val="80000"/>
                      </a:schemeClr>
                    </a:solidFill>
                  </a:tcPr>
                </a:tc>
                <a:tc>
                  <a:txBody>
                    <a:bodyPr/>
                    <a:lstStyle/>
                    <a:p>
                      <a:pPr algn="ctr" defTabSz="914400">
                        <a:defRPr sz="1800"/>
                      </a:pPr>
                      <a:r>
                        <a:rPr sz="2400" dirty="0">
                          <a:latin typeface="Palatino" pitchFamily="2" charset="77"/>
                          <a:ea typeface="Palatino" pitchFamily="2" charset="77"/>
                          <a:cs typeface="+mj-cs"/>
                          <a:sym typeface="CMU Bright Roman"/>
                        </a:rPr>
                        <a:t>0.02 s</a:t>
                      </a:r>
                    </a:p>
                  </a:txBody>
                  <a:tcPr marL="25400" marR="25400" marT="25400" marB="25400" anchor="ctr" horzOverflow="overflow"/>
                </a:tc>
                <a:extLst>
                  <a:ext uri="{0D108BD9-81ED-4DB2-BD59-A6C34878D82A}">
                    <a16:rowId xmlns:a16="http://schemas.microsoft.com/office/drawing/2014/main" val="10008"/>
                  </a:ext>
                </a:extLst>
              </a:tr>
            </a:tbl>
          </a:graphicData>
        </a:graphic>
      </p:graphicFrame>
      <p:graphicFrame>
        <p:nvGraphicFramePr>
          <p:cNvPr id="11" name="Table 1-1">
            <a:extLst>
              <a:ext uri="{FF2B5EF4-FFF2-40B4-BE49-F238E27FC236}">
                <a16:creationId xmlns:a16="http://schemas.microsoft.com/office/drawing/2014/main" id="{52D943F5-33D5-847E-F0B8-E7F8831DB06F}"/>
              </a:ext>
            </a:extLst>
          </p:cNvPr>
          <p:cNvGraphicFramePr/>
          <p:nvPr>
            <p:extLst>
              <p:ext uri="{D42A27DB-BD31-4B8C-83A1-F6EECF244321}">
                <p14:modId xmlns:p14="http://schemas.microsoft.com/office/powerpoint/2010/main" val="3069197481"/>
              </p:ext>
            </p:extLst>
          </p:nvPr>
        </p:nvGraphicFramePr>
        <p:xfrm>
          <a:off x="7271839" y="1717630"/>
          <a:ext cx="3612598" cy="4121658"/>
        </p:xfrm>
        <a:graphic>
          <a:graphicData uri="http://schemas.openxmlformats.org/drawingml/2006/table">
            <a:tbl>
              <a:tblPr firstRow="1"/>
              <a:tblGrid>
                <a:gridCol w="942539">
                  <a:extLst>
                    <a:ext uri="{9D8B030D-6E8A-4147-A177-3AD203B41FA5}">
                      <a16:colId xmlns:a16="http://schemas.microsoft.com/office/drawing/2014/main" val="20000"/>
                    </a:ext>
                  </a:extLst>
                </a:gridCol>
                <a:gridCol w="1309560">
                  <a:extLst>
                    <a:ext uri="{9D8B030D-6E8A-4147-A177-3AD203B41FA5}">
                      <a16:colId xmlns:a16="http://schemas.microsoft.com/office/drawing/2014/main" val="20001"/>
                    </a:ext>
                  </a:extLst>
                </a:gridCol>
                <a:gridCol w="1360499">
                  <a:extLst>
                    <a:ext uri="{9D8B030D-6E8A-4147-A177-3AD203B41FA5}">
                      <a16:colId xmlns:a16="http://schemas.microsoft.com/office/drawing/2014/main" val="20002"/>
                    </a:ext>
                  </a:extLst>
                </a:gridCol>
              </a:tblGrid>
              <a:tr h="457962">
                <a:tc>
                  <a:txBody>
                    <a:bodyPr/>
                    <a:lstStyle/>
                    <a:p>
                      <a:pPr algn="ctr" defTabSz="914400">
                        <a:defRPr sz="1800" b="0">
                          <a:solidFill>
                            <a:srgbClr val="000000"/>
                          </a:solidFill>
                        </a:defRPr>
                      </a:pPr>
                      <a:r>
                        <a:rPr lang="en-US" sz="2400" b="1" i="1" dirty="0">
                          <a:solidFill>
                            <a:schemeClr val="bg2">
                              <a:lumMod val="10000"/>
                            </a:schemeClr>
                          </a:solidFill>
                          <a:latin typeface="Palatino" pitchFamily="2" charset="77"/>
                          <a:ea typeface="Palatino" pitchFamily="2" charset="77"/>
                          <a:cs typeface="+mj-cs"/>
                          <a:sym typeface="CMU Bright Roman"/>
                        </a:rPr>
                        <a:t>N</a:t>
                      </a:r>
                      <a:endParaRPr sz="2400" b="1" i="1" dirty="0">
                        <a:solidFill>
                          <a:schemeClr val="bg2">
                            <a:lumMod val="10000"/>
                          </a:schemeClr>
                        </a:solidFill>
                        <a:latin typeface="Palatino" pitchFamily="2" charset="77"/>
                        <a:ea typeface="Palatino" pitchFamily="2" charset="77"/>
                        <a:cs typeface="+mj-cs"/>
                        <a:sym typeface="CMU Bright Roman"/>
                      </a:endParaRPr>
                    </a:p>
                  </a:txBody>
                  <a:tcPr marL="25400" marR="25400" marT="25400" marB="25400" anchor="ctr" horzOverflow="overflow"/>
                </a:tc>
                <a:tc>
                  <a:txBody>
                    <a:bodyPr/>
                    <a:lstStyle/>
                    <a:p>
                      <a:pPr algn="ctr" defTabSz="914400">
                        <a:defRPr sz="1800" b="0">
                          <a:solidFill>
                            <a:srgbClr val="000000"/>
                          </a:solidFill>
                        </a:defRPr>
                      </a:pPr>
                      <a:r>
                        <a:rPr sz="2400" b="1" dirty="0">
                          <a:solidFill>
                            <a:schemeClr val="bg2">
                              <a:lumMod val="10000"/>
                            </a:schemeClr>
                          </a:solidFill>
                          <a:latin typeface="Palatino" pitchFamily="2" charset="77"/>
                          <a:ea typeface="Palatino" pitchFamily="2" charset="77"/>
                          <a:cs typeface="+mj-cs"/>
                          <a:sym typeface="CMU Bright Roman"/>
                        </a:rPr>
                        <a:t>Best</a:t>
                      </a:r>
                    </a:p>
                  </a:txBody>
                  <a:tcPr marL="25400" marR="25400" marT="25400" marB="25400" anchor="ctr" horzOverflow="overflow"/>
                </a:tc>
                <a:tc>
                  <a:txBody>
                    <a:bodyPr/>
                    <a:lstStyle/>
                    <a:p>
                      <a:pPr algn="ctr" defTabSz="914400">
                        <a:defRPr sz="1800" b="0">
                          <a:solidFill>
                            <a:srgbClr val="000000"/>
                          </a:solidFill>
                        </a:defRPr>
                      </a:pPr>
                      <a:r>
                        <a:rPr sz="2400" b="1" dirty="0">
                          <a:solidFill>
                            <a:schemeClr val="bg2">
                              <a:lumMod val="10000"/>
                            </a:schemeClr>
                          </a:solidFill>
                          <a:latin typeface="Palatino" pitchFamily="2" charset="77"/>
                          <a:ea typeface="Palatino" pitchFamily="2" charset="77"/>
                          <a:cs typeface="+mj-cs"/>
                          <a:sym typeface="CMU Bright Roman"/>
                        </a:rPr>
                        <a:t>Time</a:t>
                      </a:r>
                    </a:p>
                  </a:txBody>
                  <a:tcPr marL="25400" marR="25400" marT="25400" marB="25400" anchor="ctr" horzOverflow="overflow"/>
                </a:tc>
                <a:extLst>
                  <a:ext uri="{0D108BD9-81ED-4DB2-BD59-A6C34878D82A}">
                    <a16:rowId xmlns:a16="http://schemas.microsoft.com/office/drawing/2014/main" val="10000"/>
                  </a:ext>
                </a:extLst>
              </a:tr>
              <a:tr h="457962">
                <a:tc>
                  <a:txBody>
                    <a:bodyPr/>
                    <a:lstStyle/>
                    <a:p>
                      <a:pPr algn="ctr" defTabSz="914400">
                        <a:defRPr sz="1800"/>
                      </a:pPr>
                      <a:r>
                        <a:rPr sz="2400" dirty="0">
                          <a:latin typeface="Palatino" pitchFamily="2" charset="77"/>
                          <a:ea typeface="Palatino" pitchFamily="2" charset="77"/>
                          <a:cs typeface="+mj-cs"/>
                          <a:sym typeface="CMU Bright Roman"/>
                        </a:rPr>
                        <a:t>23</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1254</a:t>
                      </a:r>
                    </a:p>
                  </a:txBody>
                  <a:tcPr marL="25400" marR="25400" marT="25400" marB="25400" anchor="ctr" horzOverflow="overflow">
                    <a:solidFill>
                      <a:schemeClr val="accent4">
                        <a:lumMod val="20000"/>
                        <a:lumOff val="80000"/>
                      </a:schemeClr>
                    </a:solidFill>
                  </a:tcPr>
                </a:tc>
                <a:tc>
                  <a:txBody>
                    <a:bodyPr/>
                    <a:lstStyle/>
                    <a:p>
                      <a:pPr algn="ctr" defTabSz="914400">
                        <a:defRPr sz="1800"/>
                      </a:pPr>
                      <a:r>
                        <a:rPr sz="2400">
                          <a:latin typeface="Palatino" pitchFamily="2" charset="77"/>
                          <a:ea typeface="Palatino" pitchFamily="2" charset="77"/>
                          <a:cs typeface="+mj-cs"/>
                          <a:sym typeface="CMU Bright Roman"/>
                        </a:rPr>
                        <a:t>12 s</a:t>
                      </a:r>
                    </a:p>
                  </a:txBody>
                  <a:tcPr marL="25400" marR="25400" marT="25400" marB="25400" anchor="ctr" horzOverflow="overflow"/>
                </a:tc>
                <a:extLst>
                  <a:ext uri="{0D108BD9-81ED-4DB2-BD59-A6C34878D82A}">
                    <a16:rowId xmlns:a16="http://schemas.microsoft.com/office/drawing/2014/main" val="10001"/>
                  </a:ext>
                </a:extLst>
              </a:tr>
              <a:tr h="457962">
                <a:tc>
                  <a:txBody>
                    <a:bodyPr/>
                    <a:lstStyle/>
                    <a:p>
                      <a:pPr algn="ctr" defTabSz="914400">
                        <a:defRPr sz="1800"/>
                      </a:pPr>
                      <a:r>
                        <a:rPr sz="2400">
                          <a:latin typeface="Palatino" pitchFamily="2" charset="77"/>
                          <a:ea typeface="Palatino" pitchFamily="2" charset="77"/>
                          <a:cs typeface="+mj-cs"/>
                          <a:sym typeface="CMU Bright Roman"/>
                        </a:rPr>
                        <a:t>24</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1584</a:t>
                      </a:r>
                    </a:p>
                  </a:txBody>
                  <a:tcPr marL="25400" marR="25400" marT="25400" marB="25400" anchor="ctr" horzOverflow="overflow">
                    <a:solidFill>
                      <a:schemeClr val="accent4">
                        <a:lumMod val="20000"/>
                        <a:lumOff val="80000"/>
                      </a:schemeClr>
                    </a:solidFill>
                  </a:tcPr>
                </a:tc>
                <a:tc>
                  <a:txBody>
                    <a:bodyPr/>
                    <a:lstStyle/>
                    <a:p>
                      <a:pPr algn="ctr" defTabSz="914400">
                        <a:defRPr sz="1800"/>
                      </a:pPr>
                      <a:r>
                        <a:rPr sz="2400">
                          <a:latin typeface="Palatino" pitchFamily="2" charset="77"/>
                          <a:ea typeface="Palatino" pitchFamily="2" charset="77"/>
                          <a:cs typeface="+mj-cs"/>
                          <a:sym typeface="CMU Bright Roman"/>
                        </a:rPr>
                        <a:t>472  s</a:t>
                      </a:r>
                    </a:p>
                  </a:txBody>
                  <a:tcPr marL="25400" marR="25400" marT="25400" marB="25400" anchor="ctr" horzOverflow="overflow"/>
                </a:tc>
                <a:extLst>
                  <a:ext uri="{0D108BD9-81ED-4DB2-BD59-A6C34878D82A}">
                    <a16:rowId xmlns:a16="http://schemas.microsoft.com/office/drawing/2014/main" val="10002"/>
                  </a:ext>
                </a:extLst>
              </a:tr>
              <a:tr h="457962">
                <a:tc>
                  <a:txBody>
                    <a:bodyPr/>
                    <a:lstStyle/>
                    <a:p>
                      <a:pPr algn="ctr" defTabSz="914400">
                        <a:defRPr sz="1800"/>
                      </a:pPr>
                      <a:r>
                        <a:rPr sz="2400">
                          <a:latin typeface="Palatino" pitchFamily="2" charset="77"/>
                          <a:ea typeface="Palatino" pitchFamily="2" charset="77"/>
                          <a:cs typeface="+mj-cs"/>
                          <a:sym typeface="CMU Bright Roman"/>
                        </a:rPr>
                        <a:t>25</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2079</a:t>
                      </a:r>
                    </a:p>
                  </a:txBody>
                  <a:tcPr marL="25400" marR="25400" marT="25400" marB="25400" anchor="ctr" horzOverflow="overflow">
                    <a:solidFill>
                      <a:schemeClr val="accent4">
                        <a:lumMod val="20000"/>
                        <a:lumOff val="80000"/>
                      </a:schemeClr>
                    </a:solidFill>
                  </a:tcPr>
                </a:tc>
                <a:tc>
                  <a:txBody>
                    <a:bodyPr/>
                    <a:lstStyle/>
                    <a:p>
                      <a:pPr algn="ctr" defTabSz="914400">
                        <a:defRPr sz="1800"/>
                      </a:pPr>
                      <a:r>
                        <a:rPr sz="2400" dirty="0">
                          <a:latin typeface="Palatino" pitchFamily="2" charset="77"/>
                          <a:ea typeface="Palatino" pitchFamily="2" charset="77"/>
                          <a:cs typeface="+mj-cs"/>
                          <a:sym typeface="CMU Bright Roman"/>
                        </a:rPr>
                        <a:t>64 s</a:t>
                      </a:r>
                    </a:p>
                  </a:txBody>
                  <a:tcPr marL="25400" marR="25400" marT="25400" marB="25400" anchor="ctr" horzOverflow="overflow"/>
                </a:tc>
                <a:extLst>
                  <a:ext uri="{0D108BD9-81ED-4DB2-BD59-A6C34878D82A}">
                    <a16:rowId xmlns:a16="http://schemas.microsoft.com/office/drawing/2014/main" val="10003"/>
                  </a:ext>
                </a:extLst>
              </a:tr>
              <a:tr h="457962">
                <a:tc>
                  <a:txBody>
                    <a:bodyPr/>
                    <a:lstStyle/>
                    <a:p>
                      <a:pPr algn="ctr" defTabSz="914400">
                        <a:defRPr sz="1800"/>
                      </a:pPr>
                      <a:r>
                        <a:rPr sz="2400">
                          <a:latin typeface="Palatino" pitchFamily="2" charset="77"/>
                          <a:ea typeface="Palatino" pitchFamily="2" charset="77"/>
                          <a:cs typeface="+mj-cs"/>
                          <a:sym typeface="CMU Bright Roman"/>
                        </a:rPr>
                        <a:t>26</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2574</a:t>
                      </a:r>
                    </a:p>
                  </a:txBody>
                  <a:tcPr marL="25400" marR="25400" marT="25400" marB="25400" anchor="ctr" horzOverflow="overflow">
                    <a:solidFill>
                      <a:schemeClr val="accent4">
                        <a:lumMod val="20000"/>
                        <a:lumOff val="80000"/>
                      </a:schemeClr>
                    </a:solidFill>
                  </a:tcPr>
                </a:tc>
                <a:tc>
                  <a:txBody>
                    <a:bodyPr/>
                    <a:lstStyle/>
                    <a:p>
                      <a:pPr algn="ctr" defTabSz="914400">
                        <a:defRPr sz="1800"/>
                      </a:pPr>
                      <a:r>
                        <a:rPr sz="2400" dirty="0">
                          <a:latin typeface="Palatino" pitchFamily="2" charset="77"/>
                          <a:ea typeface="Palatino" pitchFamily="2" charset="77"/>
                          <a:cs typeface="+mj-cs"/>
                          <a:sym typeface="CMU Bright Roman"/>
                        </a:rPr>
                        <a:t>5269 s</a:t>
                      </a:r>
                    </a:p>
                  </a:txBody>
                  <a:tcPr marL="25400" marR="25400" marT="25400" marB="25400" anchor="ctr" horzOverflow="overflow"/>
                </a:tc>
                <a:extLst>
                  <a:ext uri="{0D108BD9-81ED-4DB2-BD59-A6C34878D82A}">
                    <a16:rowId xmlns:a16="http://schemas.microsoft.com/office/drawing/2014/main" val="10004"/>
                  </a:ext>
                </a:extLst>
              </a:tr>
              <a:tr h="457962">
                <a:tc>
                  <a:txBody>
                    <a:bodyPr/>
                    <a:lstStyle/>
                    <a:p>
                      <a:pPr algn="ctr" defTabSz="914400">
                        <a:defRPr sz="1800"/>
                      </a:pPr>
                      <a:r>
                        <a:rPr sz="2400">
                          <a:latin typeface="Palatino" pitchFamily="2" charset="77"/>
                          <a:ea typeface="Palatino" pitchFamily="2" charset="77"/>
                          <a:cs typeface="+mj-cs"/>
                          <a:sym typeface="CMU Bright Roman"/>
                        </a:rPr>
                        <a:t>27</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3289</a:t>
                      </a:r>
                    </a:p>
                  </a:txBody>
                  <a:tcPr marL="25400" marR="25400" marT="25400" marB="25400" anchor="ctr" horzOverflow="overflow">
                    <a:solidFill>
                      <a:schemeClr val="accent4">
                        <a:lumMod val="20000"/>
                        <a:lumOff val="80000"/>
                      </a:schemeClr>
                    </a:solidFill>
                  </a:tcPr>
                </a:tc>
                <a:tc>
                  <a:txBody>
                    <a:bodyPr/>
                    <a:lstStyle/>
                    <a:p>
                      <a:pPr algn="ctr" defTabSz="914400">
                        <a:defRPr sz="1800"/>
                      </a:pPr>
                      <a:r>
                        <a:rPr sz="2400" dirty="0">
                          <a:latin typeface="Palatino" pitchFamily="2" charset="77"/>
                          <a:ea typeface="Palatino" pitchFamily="2" charset="77"/>
                          <a:cs typeface="+mj-cs"/>
                          <a:sym typeface="CMU Bright Roman"/>
                        </a:rPr>
                        <a:t>1556 s</a:t>
                      </a:r>
                    </a:p>
                  </a:txBody>
                  <a:tcPr marL="25400" marR="25400" marT="25400" marB="25400" anchor="ctr" horzOverflow="overflow"/>
                </a:tc>
                <a:extLst>
                  <a:ext uri="{0D108BD9-81ED-4DB2-BD59-A6C34878D82A}">
                    <a16:rowId xmlns:a16="http://schemas.microsoft.com/office/drawing/2014/main" val="10005"/>
                  </a:ext>
                </a:extLst>
              </a:tr>
              <a:tr h="457962">
                <a:tc>
                  <a:txBody>
                    <a:bodyPr/>
                    <a:lstStyle/>
                    <a:p>
                      <a:pPr algn="ctr" defTabSz="914400">
                        <a:defRPr sz="1800"/>
                      </a:pPr>
                      <a:r>
                        <a:rPr sz="2400">
                          <a:latin typeface="Palatino" pitchFamily="2" charset="77"/>
                          <a:ea typeface="Palatino" pitchFamily="2" charset="77"/>
                          <a:cs typeface="+mj-cs"/>
                          <a:sym typeface="CMU Bright Roman"/>
                        </a:rPr>
                        <a:t>28</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4004</a:t>
                      </a:r>
                    </a:p>
                  </a:txBody>
                  <a:tcPr marL="25400" marR="25400" marT="25400" marB="25400" anchor="ctr" horzOverflow="overflow">
                    <a:solidFill>
                      <a:schemeClr val="accent4">
                        <a:lumMod val="20000"/>
                        <a:lumOff val="80000"/>
                      </a:schemeClr>
                    </a:solidFill>
                  </a:tcPr>
                </a:tc>
                <a:tc>
                  <a:txBody>
                    <a:bodyPr/>
                    <a:lstStyle/>
                    <a:p>
                      <a:pPr algn="ctr" defTabSz="914400">
                        <a:defRPr sz="1800"/>
                      </a:pPr>
                      <a:r>
                        <a:rPr sz="2400" dirty="0">
                          <a:latin typeface="Palatino" pitchFamily="2" charset="77"/>
                          <a:ea typeface="Palatino" pitchFamily="2" charset="77"/>
                          <a:cs typeface="+mj-cs"/>
                          <a:sym typeface="CMU Bright Roman"/>
                        </a:rPr>
                        <a:t>1792 s</a:t>
                      </a:r>
                    </a:p>
                  </a:txBody>
                  <a:tcPr marL="25400" marR="25400" marT="25400" marB="25400" anchor="ctr" horzOverflow="overflow"/>
                </a:tc>
                <a:extLst>
                  <a:ext uri="{0D108BD9-81ED-4DB2-BD59-A6C34878D82A}">
                    <a16:rowId xmlns:a16="http://schemas.microsoft.com/office/drawing/2014/main" val="10006"/>
                  </a:ext>
                </a:extLst>
              </a:tr>
              <a:tr h="457962">
                <a:tc>
                  <a:txBody>
                    <a:bodyPr/>
                    <a:lstStyle/>
                    <a:p>
                      <a:pPr algn="ctr" defTabSz="914400">
                        <a:defRPr sz="1800"/>
                      </a:pPr>
                      <a:r>
                        <a:rPr sz="2400">
                          <a:latin typeface="Palatino" pitchFamily="2" charset="77"/>
                          <a:ea typeface="Palatino" pitchFamily="2" charset="77"/>
                          <a:cs typeface="+mj-cs"/>
                          <a:sym typeface="CMU Bright Roman"/>
                        </a:rPr>
                        <a:t>29</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5005</a:t>
                      </a:r>
                    </a:p>
                  </a:txBody>
                  <a:tcPr marL="25400" marR="25400" marT="25400" marB="25400" anchor="ctr" horzOverflow="overflow">
                    <a:solidFill>
                      <a:schemeClr val="accent4">
                        <a:lumMod val="20000"/>
                        <a:lumOff val="80000"/>
                      </a:schemeClr>
                    </a:solidFill>
                  </a:tcPr>
                </a:tc>
                <a:tc>
                  <a:txBody>
                    <a:bodyPr/>
                    <a:lstStyle/>
                    <a:p>
                      <a:pPr algn="ctr" defTabSz="914400">
                        <a:defRPr sz="1800"/>
                      </a:pPr>
                      <a:r>
                        <a:rPr sz="2400" dirty="0">
                          <a:latin typeface="Palatino" pitchFamily="2" charset="77"/>
                          <a:ea typeface="Palatino" pitchFamily="2" charset="77"/>
                          <a:cs typeface="+mj-cs"/>
                          <a:sym typeface="CMU Bright Roman"/>
                        </a:rPr>
                        <a:t>467 s</a:t>
                      </a:r>
                    </a:p>
                  </a:txBody>
                  <a:tcPr marL="25400" marR="25400" marT="25400" marB="25400" anchor="ctr" horzOverflow="overflow"/>
                </a:tc>
                <a:extLst>
                  <a:ext uri="{0D108BD9-81ED-4DB2-BD59-A6C34878D82A}">
                    <a16:rowId xmlns:a16="http://schemas.microsoft.com/office/drawing/2014/main" val="10007"/>
                  </a:ext>
                </a:extLst>
              </a:tr>
              <a:tr h="457962">
                <a:tc>
                  <a:txBody>
                    <a:bodyPr/>
                    <a:lstStyle/>
                    <a:p>
                      <a:pPr algn="ctr" defTabSz="914400">
                        <a:defRPr sz="1800"/>
                      </a:pPr>
                      <a:r>
                        <a:rPr sz="2400">
                          <a:latin typeface="Palatino" pitchFamily="2" charset="77"/>
                          <a:ea typeface="Palatino" pitchFamily="2" charset="77"/>
                          <a:cs typeface="+mj-cs"/>
                          <a:sym typeface="CMU Bright Roman"/>
                        </a:rPr>
                        <a:t>30</a:t>
                      </a:r>
                    </a:p>
                  </a:txBody>
                  <a:tcPr marL="25400" marR="25400" marT="25400" marB="25400" anchor="ctr" horzOverflow="overflow"/>
                </a:tc>
                <a:tc>
                  <a:txBody>
                    <a:bodyPr/>
                    <a:lstStyle/>
                    <a:p>
                      <a:pPr algn="ctr" defTabSz="914400">
                        <a:defRPr sz="1800"/>
                      </a:pPr>
                      <a:r>
                        <a:rPr sz="2400" dirty="0">
                          <a:latin typeface="Palatino" pitchFamily="2" charset="77"/>
                          <a:ea typeface="Palatino" pitchFamily="2" charset="77"/>
                          <a:cs typeface="+mj-cs"/>
                          <a:sym typeface="CMU Bright Roman"/>
                        </a:rPr>
                        <a:t>6007</a:t>
                      </a:r>
                    </a:p>
                  </a:txBody>
                  <a:tcPr marL="25400" marR="25400" marT="25400" marB="25400" anchor="ctr" horzOverflow="overflow">
                    <a:solidFill>
                      <a:schemeClr val="accent4">
                        <a:lumMod val="20000"/>
                        <a:lumOff val="80000"/>
                      </a:schemeClr>
                    </a:solidFill>
                  </a:tcPr>
                </a:tc>
                <a:tc>
                  <a:txBody>
                    <a:bodyPr/>
                    <a:lstStyle/>
                    <a:p>
                      <a:pPr algn="ctr" defTabSz="914400">
                        <a:defRPr sz="1800"/>
                      </a:pPr>
                      <a:r>
                        <a:rPr sz="2400" dirty="0">
                          <a:latin typeface="Palatino" pitchFamily="2" charset="77"/>
                          <a:ea typeface="Palatino" pitchFamily="2" charset="77"/>
                          <a:cs typeface="+mj-cs"/>
                          <a:sym typeface="CMU Bright Roman"/>
                        </a:rPr>
                        <a:t>18244 s</a:t>
                      </a:r>
                    </a:p>
                  </a:txBody>
                  <a:tcPr marL="25400" marR="25400" marT="25400" marB="25400" anchor="ctr" horzOverflow="overflow"/>
                </a:tc>
                <a:extLst>
                  <a:ext uri="{0D108BD9-81ED-4DB2-BD59-A6C34878D82A}">
                    <a16:rowId xmlns:a16="http://schemas.microsoft.com/office/drawing/2014/main" val="10008"/>
                  </a:ext>
                </a:extLst>
              </a:tr>
            </a:tbl>
          </a:graphicData>
        </a:graphic>
      </p:graphicFrame>
      <p:sp>
        <p:nvSpPr>
          <p:cNvPr id="12" name="…">
            <a:extLst>
              <a:ext uri="{FF2B5EF4-FFF2-40B4-BE49-F238E27FC236}">
                <a16:creationId xmlns:a16="http://schemas.microsoft.com/office/drawing/2014/main" id="{A709F874-47DF-260B-3165-9935A7353150}"/>
              </a:ext>
            </a:extLst>
          </p:cNvPr>
          <p:cNvSpPr txBox="1"/>
          <p:nvPr/>
        </p:nvSpPr>
        <p:spPr>
          <a:xfrm>
            <a:off x="5580482" y="3707556"/>
            <a:ext cx="724557" cy="9746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12000"/>
            </a:lvl1pPr>
          </a:lstStyle>
          <a:p>
            <a:pPr defTabSz="177800" hangingPunct="0">
              <a:spcBef>
                <a:spcPts val="2350"/>
              </a:spcBef>
            </a:pPr>
            <a:r>
              <a:rPr sz="6000" kern="0" dirty="0">
                <a:solidFill>
                  <a:srgbClr val="9FAABA">
                    <a:satOff val="-9155"/>
                    <a:lumOff val="-32673"/>
                  </a:srgbClr>
                </a:solidFill>
                <a:latin typeface="CMU Bright Roman"/>
                <a:ea typeface="CMU Bright Roman"/>
                <a:cs typeface="CMU Bright Roman"/>
                <a:sym typeface="CMU Bright Roman"/>
              </a:rPr>
              <a:t>…</a:t>
            </a:r>
          </a:p>
        </p:txBody>
      </p:sp>
      <p:grpSp>
        <p:nvGrpSpPr>
          <p:cNvPr id="15" name="Group 14">
            <a:extLst>
              <a:ext uri="{FF2B5EF4-FFF2-40B4-BE49-F238E27FC236}">
                <a16:creationId xmlns:a16="http://schemas.microsoft.com/office/drawing/2014/main" id="{692312BE-5D12-FD77-0A10-3D73C0052898}"/>
              </a:ext>
            </a:extLst>
          </p:cNvPr>
          <p:cNvGrpSpPr/>
          <p:nvPr/>
        </p:nvGrpSpPr>
        <p:grpSpPr>
          <a:xfrm>
            <a:off x="3000375" y="2714625"/>
            <a:ext cx="6075362" cy="1967557"/>
            <a:chOff x="3000375" y="2714625"/>
            <a:chExt cx="6075362" cy="1967557"/>
          </a:xfrm>
        </p:grpSpPr>
        <p:sp>
          <p:nvSpPr>
            <p:cNvPr id="13" name="Rectangle 12">
              <a:extLst>
                <a:ext uri="{FF2B5EF4-FFF2-40B4-BE49-F238E27FC236}">
                  <a16:creationId xmlns:a16="http://schemas.microsoft.com/office/drawing/2014/main" id="{0EBB2F01-2EF6-7E46-0D21-F24267D6CCA0}"/>
                </a:ext>
              </a:extLst>
            </p:cNvPr>
            <p:cNvSpPr/>
            <p:nvPr/>
          </p:nvSpPr>
          <p:spPr>
            <a:xfrm>
              <a:off x="3000375" y="2714625"/>
              <a:ext cx="6075362" cy="1967557"/>
            </a:xfrm>
            <a:custGeom>
              <a:avLst/>
              <a:gdLst>
                <a:gd name="csX0" fmla="*/ 0 w 6075362"/>
                <a:gd name="csY0" fmla="*/ 0 h 1967557"/>
                <a:gd name="csX1" fmla="*/ 613059 w 6075362"/>
                <a:gd name="csY1" fmla="*/ 0 h 1967557"/>
                <a:gd name="csX2" fmla="*/ 1104611 w 6075362"/>
                <a:gd name="csY2" fmla="*/ 0 h 1967557"/>
                <a:gd name="csX3" fmla="*/ 1656917 w 6075362"/>
                <a:gd name="csY3" fmla="*/ 0 h 1967557"/>
                <a:gd name="csX4" fmla="*/ 2330730 w 6075362"/>
                <a:gd name="csY4" fmla="*/ 0 h 1967557"/>
                <a:gd name="csX5" fmla="*/ 2761528 w 6075362"/>
                <a:gd name="csY5" fmla="*/ 0 h 1967557"/>
                <a:gd name="csX6" fmla="*/ 3374587 w 6075362"/>
                <a:gd name="csY6" fmla="*/ 0 h 1967557"/>
                <a:gd name="csX7" fmla="*/ 3805386 w 6075362"/>
                <a:gd name="csY7" fmla="*/ 0 h 1967557"/>
                <a:gd name="csX8" fmla="*/ 4357691 w 6075362"/>
                <a:gd name="csY8" fmla="*/ 0 h 1967557"/>
                <a:gd name="csX9" fmla="*/ 4970751 w 6075362"/>
                <a:gd name="csY9" fmla="*/ 0 h 1967557"/>
                <a:gd name="csX10" fmla="*/ 5340796 w 6075362"/>
                <a:gd name="csY10" fmla="*/ 0 h 1967557"/>
                <a:gd name="csX11" fmla="*/ 6075362 w 6075362"/>
                <a:gd name="csY11" fmla="*/ 0 h 1967557"/>
                <a:gd name="csX12" fmla="*/ 6075362 w 6075362"/>
                <a:gd name="csY12" fmla="*/ 531240 h 1967557"/>
                <a:gd name="csX13" fmla="*/ 6075362 w 6075362"/>
                <a:gd name="csY13" fmla="*/ 1062481 h 1967557"/>
                <a:gd name="csX14" fmla="*/ 6075362 w 6075362"/>
                <a:gd name="csY14" fmla="*/ 1967557 h 1967557"/>
                <a:gd name="csX15" fmla="*/ 5583810 w 6075362"/>
                <a:gd name="csY15" fmla="*/ 1967557 h 1967557"/>
                <a:gd name="csX16" fmla="*/ 5092258 w 6075362"/>
                <a:gd name="csY16" fmla="*/ 1967557 h 1967557"/>
                <a:gd name="csX17" fmla="*/ 4479199 w 6075362"/>
                <a:gd name="csY17" fmla="*/ 1967557 h 1967557"/>
                <a:gd name="csX18" fmla="*/ 3926893 w 6075362"/>
                <a:gd name="csY18" fmla="*/ 1967557 h 1967557"/>
                <a:gd name="csX19" fmla="*/ 3253080 w 6075362"/>
                <a:gd name="csY19" fmla="*/ 1967557 h 1967557"/>
                <a:gd name="csX20" fmla="*/ 2579267 w 6075362"/>
                <a:gd name="csY20" fmla="*/ 1967557 h 1967557"/>
                <a:gd name="csX21" fmla="*/ 1966208 w 6075362"/>
                <a:gd name="csY21" fmla="*/ 1967557 h 1967557"/>
                <a:gd name="csX22" fmla="*/ 1353149 w 6075362"/>
                <a:gd name="csY22" fmla="*/ 1967557 h 1967557"/>
                <a:gd name="csX23" fmla="*/ 740090 w 6075362"/>
                <a:gd name="csY23" fmla="*/ 1967557 h 1967557"/>
                <a:gd name="csX24" fmla="*/ 0 w 6075362"/>
                <a:gd name="csY24" fmla="*/ 1967557 h 1967557"/>
                <a:gd name="csX25" fmla="*/ 0 w 6075362"/>
                <a:gd name="csY25" fmla="*/ 1436317 h 1967557"/>
                <a:gd name="csX26" fmla="*/ 0 w 6075362"/>
                <a:gd name="csY26" fmla="*/ 944427 h 1967557"/>
                <a:gd name="csX27" fmla="*/ 0 w 6075362"/>
                <a:gd name="csY27" fmla="*/ 511565 h 1967557"/>
                <a:gd name="csX28" fmla="*/ 0 w 6075362"/>
                <a:gd name="csY28" fmla="*/ 0 h 19675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075362" h="1967557" fill="none" extrusionOk="0">
                  <a:moveTo>
                    <a:pt x="0" y="0"/>
                  </a:moveTo>
                  <a:cubicBezTo>
                    <a:pt x="228544" y="-34592"/>
                    <a:pt x="447940" y="58909"/>
                    <a:pt x="613059" y="0"/>
                  </a:cubicBezTo>
                  <a:cubicBezTo>
                    <a:pt x="778178" y="-58909"/>
                    <a:pt x="991813" y="35267"/>
                    <a:pt x="1104611" y="0"/>
                  </a:cubicBezTo>
                  <a:cubicBezTo>
                    <a:pt x="1217409" y="-35267"/>
                    <a:pt x="1409061" y="10472"/>
                    <a:pt x="1656917" y="0"/>
                  </a:cubicBezTo>
                  <a:cubicBezTo>
                    <a:pt x="1904773" y="-10472"/>
                    <a:pt x="2009630" y="71520"/>
                    <a:pt x="2330730" y="0"/>
                  </a:cubicBezTo>
                  <a:cubicBezTo>
                    <a:pt x="2651830" y="-71520"/>
                    <a:pt x="2624476" y="30645"/>
                    <a:pt x="2761528" y="0"/>
                  </a:cubicBezTo>
                  <a:cubicBezTo>
                    <a:pt x="2898580" y="-30645"/>
                    <a:pt x="3181956" y="6920"/>
                    <a:pt x="3374587" y="0"/>
                  </a:cubicBezTo>
                  <a:cubicBezTo>
                    <a:pt x="3567218" y="-6920"/>
                    <a:pt x="3598297" y="45208"/>
                    <a:pt x="3805386" y="0"/>
                  </a:cubicBezTo>
                  <a:cubicBezTo>
                    <a:pt x="4012475" y="-45208"/>
                    <a:pt x="4156767" y="5042"/>
                    <a:pt x="4357691" y="0"/>
                  </a:cubicBezTo>
                  <a:cubicBezTo>
                    <a:pt x="4558616" y="-5042"/>
                    <a:pt x="4732981" y="47257"/>
                    <a:pt x="4970751" y="0"/>
                  </a:cubicBezTo>
                  <a:cubicBezTo>
                    <a:pt x="5208521" y="-47257"/>
                    <a:pt x="5252674" y="16888"/>
                    <a:pt x="5340796" y="0"/>
                  </a:cubicBezTo>
                  <a:cubicBezTo>
                    <a:pt x="5428919" y="-16888"/>
                    <a:pt x="5744172" y="66792"/>
                    <a:pt x="6075362" y="0"/>
                  </a:cubicBezTo>
                  <a:cubicBezTo>
                    <a:pt x="6112621" y="208458"/>
                    <a:pt x="6033435" y="366089"/>
                    <a:pt x="6075362" y="531240"/>
                  </a:cubicBezTo>
                  <a:cubicBezTo>
                    <a:pt x="6117289" y="696391"/>
                    <a:pt x="6024154" y="882536"/>
                    <a:pt x="6075362" y="1062481"/>
                  </a:cubicBezTo>
                  <a:cubicBezTo>
                    <a:pt x="6126570" y="1242426"/>
                    <a:pt x="6001920" y="1740310"/>
                    <a:pt x="6075362" y="1967557"/>
                  </a:cubicBezTo>
                  <a:cubicBezTo>
                    <a:pt x="5836108" y="2004680"/>
                    <a:pt x="5788914" y="1931044"/>
                    <a:pt x="5583810" y="1967557"/>
                  </a:cubicBezTo>
                  <a:cubicBezTo>
                    <a:pt x="5378706" y="2004070"/>
                    <a:pt x="5204000" y="1928209"/>
                    <a:pt x="5092258" y="1967557"/>
                  </a:cubicBezTo>
                  <a:cubicBezTo>
                    <a:pt x="4980516" y="2006905"/>
                    <a:pt x="4757080" y="1927439"/>
                    <a:pt x="4479199" y="1967557"/>
                  </a:cubicBezTo>
                  <a:cubicBezTo>
                    <a:pt x="4201318" y="2007675"/>
                    <a:pt x="4187598" y="1962884"/>
                    <a:pt x="3926893" y="1967557"/>
                  </a:cubicBezTo>
                  <a:cubicBezTo>
                    <a:pt x="3666188" y="1972230"/>
                    <a:pt x="3442111" y="1919862"/>
                    <a:pt x="3253080" y="1967557"/>
                  </a:cubicBezTo>
                  <a:cubicBezTo>
                    <a:pt x="3064049" y="2015252"/>
                    <a:pt x="2754198" y="1940000"/>
                    <a:pt x="2579267" y="1967557"/>
                  </a:cubicBezTo>
                  <a:cubicBezTo>
                    <a:pt x="2404336" y="1995114"/>
                    <a:pt x="2134880" y="1926361"/>
                    <a:pt x="1966208" y="1967557"/>
                  </a:cubicBezTo>
                  <a:cubicBezTo>
                    <a:pt x="1797536" y="2008753"/>
                    <a:pt x="1515608" y="1919404"/>
                    <a:pt x="1353149" y="1967557"/>
                  </a:cubicBezTo>
                  <a:cubicBezTo>
                    <a:pt x="1190690" y="2015710"/>
                    <a:pt x="1019441" y="1933490"/>
                    <a:pt x="740090" y="1967557"/>
                  </a:cubicBezTo>
                  <a:cubicBezTo>
                    <a:pt x="460739" y="2001624"/>
                    <a:pt x="168456" y="1880481"/>
                    <a:pt x="0" y="1967557"/>
                  </a:cubicBezTo>
                  <a:cubicBezTo>
                    <a:pt x="-3831" y="1751005"/>
                    <a:pt x="38838" y="1618321"/>
                    <a:pt x="0" y="1436317"/>
                  </a:cubicBezTo>
                  <a:cubicBezTo>
                    <a:pt x="-38838" y="1254313"/>
                    <a:pt x="7714" y="1180966"/>
                    <a:pt x="0" y="944427"/>
                  </a:cubicBezTo>
                  <a:cubicBezTo>
                    <a:pt x="-7714" y="707888"/>
                    <a:pt x="9555" y="710516"/>
                    <a:pt x="0" y="511565"/>
                  </a:cubicBezTo>
                  <a:cubicBezTo>
                    <a:pt x="-9555" y="312614"/>
                    <a:pt x="1131" y="121581"/>
                    <a:pt x="0" y="0"/>
                  </a:cubicBezTo>
                  <a:close/>
                </a:path>
                <a:path w="6075362" h="1967557" stroke="0" extrusionOk="0">
                  <a:moveTo>
                    <a:pt x="0" y="0"/>
                  </a:moveTo>
                  <a:cubicBezTo>
                    <a:pt x="132053" y="-33822"/>
                    <a:pt x="293320" y="46610"/>
                    <a:pt x="491552" y="0"/>
                  </a:cubicBezTo>
                  <a:cubicBezTo>
                    <a:pt x="689784" y="-46610"/>
                    <a:pt x="770054" y="42457"/>
                    <a:pt x="861597" y="0"/>
                  </a:cubicBezTo>
                  <a:cubicBezTo>
                    <a:pt x="953141" y="-42457"/>
                    <a:pt x="1272721" y="74907"/>
                    <a:pt x="1535410" y="0"/>
                  </a:cubicBezTo>
                  <a:cubicBezTo>
                    <a:pt x="1798099" y="-74907"/>
                    <a:pt x="1876836" y="13304"/>
                    <a:pt x="2026962" y="0"/>
                  </a:cubicBezTo>
                  <a:cubicBezTo>
                    <a:pt x="2177088" y="-13304"/>
                    <a:pt x="2296586" y="24216"/>
                    <a:pt x="2518514" y="0"/>
                  </a:cubicBezTo>
                  <a:cubicBezTo>
                    <a:pt x="2740442" y="-24216"/>
                    <a:pt x="2966336" y="26374"/>
                    <a:pt x="3192327" y="0"/>
                  </a:cubicBezTo>
                  <a:cubicBezTo>
                    <a:pt x="3418318" y="-26374"/>
                    <a:pt x="3510129" y="3389"/>
                    <a:pt x="3623125" y="0"/>
                  </a:cubicBezTo>
                  <a:cubicBezTo>
                    <a:pt x="3736121" y="-3389"/>
                    <a:pt x="4061958" y="2896"/>
                    <a:pt x="4296938" y="0"/>
                  </a:cubicBezTo>
                  <a:cubicBezTo>
                    <a:pt x="4531918" y="-2896"/>
                    <a:pt x="4822525" y="26537"/>
                    <a:pt x="4970751" y="0"/>
                  </a:cubicBezTo>
                  <a:cubicBezTo>
                    <a:pt x="5118977" y="-26537"/>
                    <a:pt x="5319064" y="65463"/>
                    <a:pt x="5523056" y="0"/>
                  </a:cubicBezTo>
                  <a:cubicBezTo>
                    <a:pt x="5727049" y="-65463"/>
                    <a:pt x="5928612" y="32867"/>
                    <a:pt x="6075362" y="0"/>
                  </a:cubicBezTo>
                  <a:cubicBezTo>
                    <a:pt x="6104593" y="199781"/>
                    <a:pt x="6032483" y="344153"/>
                    <a:pt x="6075362" y="472214"/>
                  </a:cubicBezTo>
                  <a:cubicBezTo>
                    <a:pt x="6118241" y="600275"/>
                    <a:pt x="6060271" y="736203"/>
                    <a:pt x="6075362" y="905076"/>
                  </a:cubicBezTo>
                  <a:cubicBezTo>
                    <a:pt x="6090453" y="1073949"/>
                    <a:pt x="6018057" y="1279853"/>
                    <a:pt x="6075362" y="1396965"/>
                  </a:cubicBezTo>
                  <a:cubicBezTo>
                    <a:pt x="6132667" y="1514077"/>
                    <a:pt x="6034795" y="1684464"/>
                    <a:pt x="6075362" y="1967557"/>
                  </a:cubicBezTo>
                  <a:cubicBezTo>
                    <a:pt x="5958056" y="1970548"/>
                    <a:pt x="5690057" y="1929312"/>
                    <a:pt x="5523056" y="1967557"/>
                  </a:cubicBezTo>
                  <a:cubicBezTo>
                    <a:pt x="5356055" y="2005802"/>
                    <a:pt x="5115357" y="1904102"/>
                    <a:pt x="4849243" y="1967557"/>
                  </a:cubicBezTo>
                  <a:cubicBezTo>
                    <a:pt x="4583129" y="2031012"/>
                    <a:pt x="4517299" y="1960142"/>
                    <a:pt x="4296938" y="1967557"/>
                  </a:cubicBezTo>
                  <a:cubicBezTo>
                    <a:pt x="4076578" y="1974972"/>
                    <a:pt x="4031537" y="1933462"/>
                    <a:pt x="3926893" y="1967557"/>
                  </a:cubicBezTo>
                  <a:cubicBezTo>
                    <a:pt x="3822249" y="2001652"/>
                    <a:pt x="3584964" y="1922946"/>
                    <a:pt x="3496095" y="1967557"/>
                  </a:cubicBezTo>
                  <a:cubicBezTo>
                    <a:pt x="3407226" y="2012168"/>
                    <a:pt x="3103555" y="1929474"/>
                    <a:pt x="2822282" y="1967557"/>
                  </a:cubicBezTo>
                  <a:cubicBezTo>
                    <a:pt x="2541009" y="2005640"/>
                    <a:pt x="2416726" y="1950174"/>
                    <a:pt x="2269976" y="1967557"/>
                  </a:cubicBezTo>
                  <a:cubicBezTo>
                    <a:pt x="2123226" y="1984940"/>
                    <a:pt x="1984226" y="1945247"/>
                    <a:pt x="1839178" y="1967557"/>
                  </a:cubicBezTo>
                  <a:cubicBezTo>
                    <a:pt x="1694130" y="1989867"/>
                    <a:pt x="1503850" y="1935361"/>
                    <a:pt x="1286872" y="1967557"/>
                  </a:cubicBezTo>
                  <a:cubicBezTo>
                    <a:pt x="1069894" y="1999753"/>
                    <a:pt x="1073799" y="1962265"/>
                    <a:pt x="916827" y="1967557"/>
                  </a:cubicBezTo>
                  <a:cubicBezTo>
                    <a:pt x="759856" y="1972849"/>
                    <a:pt x="701148" y="1929035"/>
                    <a:pt x="546783" y="1967557"/>
                  </a:cubicBezTo>
                  <a:cubicBezTo>
                    <a:pt x="392418" y="2006079"/>
                    <a:pt x="159905" y="1917897"/>
                    <a:pt x="0" y="1967557"/>
                  </a:cubicBezTo>
                  <a:cubicBezTo>
                    <a:pt x="-51480" y="1796216"/>
                    <a:pt x="3734" y="1701507"/>
                    <a:pt x="0" y="1515019"/>
                  </a:cubicBezTo>
                  <a:cubicBezTo>
                    <a:pt x="-3734" y="1328531"/>
                    <a:pt x="14404" y="1213253"/>
                    <a:pt x="0" y="983779"/>
                  </a:cubicBezTo>
                  <a:cubicBezTo>
                    <a:pt x="-14404" y="754305"/>
                    <a:pt x="53462" y="621796"/>
                    <a:pt x="0" y="511565"/>
                  </a:cubicBezTo>
                  <a:cubicBezTo>
                    <a:pt x="-53462" y="401334"/>
                    <a:pt x="56577" y="225738"/>
                    <a:pt x="0" y="0"/>
                  </a:cubicBezTo>
                  <a:close/>
                </a:path>
              </a:pathLst>
            </a:custGeom>
            <a:solidFill>
              <a:schemeClr val="accent3">
                <a:lumMod val="20000"/>
                <a:lumOff val="80000"/>
              </a:schemeClr>
            </a:solidFill>
            <a:ln w="25400">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6CA96D77-1041-54A6-69DC-0F77A45FCC86}"/>
                </a:ext>
              </a:extLst>
            </p:cNvPr>
            <p:cNvPicPr>
              <a:picLocks noChangeAspect="1"/>
            </p:cNvPicPr>
            <p:nvPr/>
          </p:nvPicPr>
          <p:blipFill>
            <a:blip r:embed="rId3"/>
            <a:stretch>
              <a:fillRect/>
            </a:stretch>
          </p:blipFill>
          <p:spPr>
            <a:xfrm>
              <a:off x="3398006" y="3146304"/>
              <a:ext cx="5203825" cy="1104198"/>
            </a:xfrm>
            <a:prstGeom prst="rect">
              <a:avLst/>
            </a:prstGeom>
          </p:spPr>
        </p:pic>
      </p:grpSp>
    </p:spTree>
    <p:extLst>
      <p:ext uri="{BB962C8B-B14F-4D97-AF65-F5344CB8AC3E}">
        <p14:creationId xmlns:p14="http://schemas.microsoft.com/office/powerpoint/2010/main" val="3769776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BFF7A-0B79-1CC6-9FC2-661BC337F5B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C9078604-9084-77BE-A932-E19594F96113}"/>
                  </a:ext>
                </a:extLst>
              </p:cNvPr>
              <p:cNvSpPr/>
              <p:nvPr/>
            </p:nvSpPr>
            <p:spPr>
              <a:xfrm>
                <a:off x="392624" y="387458"/>
                <a:ext cx="11406752" cy="84663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bg1"/>
                    </a:solidFill>
                    <a:latin typeface="Palatino" pitchFamily="2" charset="77"/>
                    <a:ea typeface="Palatino" pitchFamily="2" charset="77"/>
                  </a:rPr>
                  <a:t>Realizability (</a:t>
                </a:r>
                <a14:m>
                  <m:oMath xmlns:m="http://schemas.openxmlformats.org/officeDocument/2006/math">
                    <m:r>
                      <a:rPr lang="en-US" sz="3600" b="0" i="1" smtClean="0">
                        <a:solidFill>
                          <a:schemeClr val="bg1"/>
                        </a:solidFill>
                        <a:latin typeface="Cambria Math" panose="02040503050406030204" pitchFamily="18" charset="0"/>
                        <a:ea typeface="Palatino" pitchFamily="2" charset="77"/>
                      </a:rPr>
                      <m:t>∃</m:t>
                    </m:r>
                    <m:r>
                      <a:rPr lang="en-US" sz="3600" b="0" i="1" smtClean="0">
                        <a:solidFill>
                          <a:schemeClr val="bg1"/>
                        </a:solidFill>
                        <a:latin typeface="Cambria Math" panose="02040503050406030204" pitchFamily="18" charset="0"/>
                        <a:ea typeface="Cambria Math" panose="02040503050406030204" pitchFamily="18" charset="0"/>
                      </a:rPr>
                      <m:t>ℝ</m:t>
                    </m:r>
                  </m:oMath>
                </a14:m>
                <a:r>
                  <a:rPr lang="en-US" sz="3600" dirty="0">
                    <a:solidFill>
                      <a:schemeClr val="bg1"/>
                    </a:solidFill>
                    <a:latin typeface="Palatino" pitchFamily="2" charset="77"/>
                    <a:ea typeface="Palatino" pitchFamily="2" charset="77"/>
                  </a:rPr>
                  <a:t>-complete)</a:t>
                </a:r>
              </a:p>
            </p:txBody>
          </p:sp>
        </mc:Choice>
        <mc:Fallback xmlns="">
          <p:sp>
            <p:nvSpPr>
              <p:cNvPr id="4" name="Rectangle 3">
                <a:extLst>
                  <a:ext uri="{FF2B5EF4-FFF2-40B4-BE49-F238E27FC236}">
                    <a16:creationId xmlns:a16="http://schemas.microsoft.com/office/drawing/2014/main" id="{C9078604-9084-77BE-A932-E19594F96113}"/>
                  </a:ext>
                </a:extLst>
              </p:cNvPr>
              <p:cNvSpPr>
                <a:spLocks noRot="1" noChangeAspect="1" noMove="1" noResize="1" noEditPoints="1" noAdjustHandles="1" noChangeArrowheads="1" noChangeShapeType="1" noTextEdit="1"/>
              </p:cNvSpPr>
              <p:nvPr/>
            </p:nvSpPr>
            <p:spPr>
              <a:xfrm>
                <a:off x="392624" y="387458"/>
                <a:ext cx="11406752" cy="846636"/>
              </a:xfrm>
              <a:prstGeom prst="rect">
                <a:avLst/>
              </a:prstGeom>
              <a:blipFill>
                <a:blip r:embed="rId3"/>
                <a:stretch>
                  <a:fillRect b="-17910"/>
                </a:stretch>
              </a:blipFill>
              <a:ln>
                <a:noFill/>
              </a:ln>
            </p:spPr>
            <p:txBody>
              <a:bodyPr/>
              <a:lstStyle/>
              <a:p>
                <a:r>
                  <a:rPr lang="en-US">
                    <a:noFill/>
                  </a:rPr>
                  <a:t> </a:t>
                </a:r>
              </a:p>
            </p:txBody>
          </p:sp>
        </mc:Fallback>
      </mc:AlternateContent>
      <p:pic>
        <p:nvPicPr>
          <p:cNvPr id="2" name="Picture 1">
            <a:extLst>
              <a:ext uri="{FF2B5EF4-FFF2-40B4-BE49-F238E27FC236}">
                <a16:creationId xmlns:a16="http://schemas.microsoft.com/office/drawing/2014/main" id="{B5738C01-3F14-510C-D378-9CB275D2D0B2}"/>
              </a:ext>
            </a:extLst>
          </p:cNvPr>
          <p:cNvPicPr>
            <a:picLocks noChangeAspect="1"/>
          </p:cNvPicPr>
          <p:nvPr/>
        </p:nvPicPr>
        <p:blipFill>
          <a:blip r:embed="rId4"/>
          <a:stretch>
            <a:fillRect/>
          </a:stretch>
        </p:blipFill>
        <p:spPr>
          <a:xfrm>
            <a:off x="814953" y="2322402"/>
            <a:ext cx="10283368" cy="3830425"/>
          </a:xfrm>
          <a:prstGeom prst="rect">
            <a:avLst/>
          </a:prstGeom>
        </p:spPr>
      </p:pic>
      <p:sp>
        <p:nvSpPr>
          <p:cNvPr id="3" name="TextBox 2">
            <a:extLst>
              <a:ext uri="{FF2B5EF4-FFF2-40B4-BE49-F238E27FC236}">
                <a16:creationId xmlns:a16="http://schemas.microsoft.com/office/drawing/2014/main" id="{491C380C-2B72-4462-C3E4-4B8A90415606}"/>
              </a:ext>
            </a:extLst>
          </p:cNvPr>
          <p:cNvSpPr txBox="1"/>
          <p:nvPr/>
        </p:nvSpPr>
        <p:spPr>
          <a:xfrm>
            <a:off x="511444" y="1549830"/>
            <a:ext cx="10957302" cy="461665"/>
          </a:xfrm>
          <a:prstGeom prst="rect">
            <a:avLst/>
          </a:prstGeom>
          <a:noFill/>
        </p:spPr>
        <p:txBody>
          <a:bodyPr wrap="square" rtlCol="0">
            <a:spAutoFit/>
          </a:bodyPr>
          <a:lstStyle/>
          <a:p>
            <a:r>
              <a:rPr lang="en-US" sz="2400" dirty="0">
                <a:latin typeface="Palatino" pitchFamily="2" charset="77"/>
                <a:ea typeface="Palatino" pitchFamily="2" charset="77"/>
              </a:rPr>
              <a:t>How to minimize # of convex pentagons among </a:t>
            </a:r>
            <a:r>
              <a:rPr lang="en-US" sz="2400" b="1" i="1" dirty="0">
                <a:latin typeface="Palatino" pitchFamily="2" charset="77"/>
                <a:ea typeface="Palatino" pitchFamily="2" charset="77"/>
              </a:rPr>
              <a:t>N</a:t>
            </a:r>
            <a:r>
              <a:rPr lang="en-US" sz="2400" dirty="0">
                <a:latin typeface="Palatino" pitchFamily="2" charset="77"/>
                <a:ea typeface="Palatino" pitchFamily="2" charset="77"/>
              </a:rPr>
              <a:t> points in general position?</a:t>
            </a:r>
          </a:p>
        </p:txBody>
      </p:sp>
    </p:spTree>
    <p:extLst>
      <p:ext uri="{BB962C8B-B14F-4D97-AF65-F5344CB8AC3E}">
        <p14:creationId xmlns:p14="http://schemas.microsoft.com/office/powerpoint/2010/main" val="12005192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8" name="Group"/>
          <p:cNvGrpSpPr/>
          <p:nvPr/>
        </p:nvGrpSpPr>
        <p:grpSpPr>
          <a:xfrm>
            <a:off x="2695745" y="3033096"/>
            <a:ext cx="7036777" cy="4015287"/>
            <a:chOff x="0" y="0"/>
            <a:chExt cx="14073552" cy="8030572"/>
          </a:xfrm>
        </p:grpSpPr>
        <p:pic>
          <p:nvPicPr>
            <p:cNvPr id="456" name="pasted-movie.png" descr="pasted-movie.png"/>
            <p:cNvPicPr>
              <a:picLocks noChangeAspect="1"/>
            </p:cNvPicPr>
            <p:nvPr/>
          </p:nvPicPr>
          <p:blipFill>
            <a:blip r:embed="rId2"/>
            <a:srcRect t="799" r="4245"/>
            <a:stretch>
              <a:fillRect/>
            </a:stretch>
          </p:blipFill>
          <p:spPr>
            <a:xfrm rot="19295995">
              <a:off x="1158747" y="1155275"/>
              <a:ext cx="5711731" cy="5720022"/>
            </a:xfrm>
            <a:prstGeom prst="rect">
              <a:avLst/>
            </a:prstGeom>
            <a:ln w="12700" cap="flat">
              <a:noFill/>
              <a:miter lim="400000"/>
            </a:ln>
            <a:effectLst/>
          </p:spPr>
        </p:pic>
        <p:pic>
          <p:nvPicPr>
            <p:cNvPr id="457" name="pasted-movie.png" descr="pasted-movie.png"/>
            <p:cNvPicPr>
              <a:picLocks noChangeAspect="1"/>
            </p:cNvPicPr>
            <p:nvPr/>
          </p:nvPicPr>
          <p:blipFill>
            <a:blip r:embed="rId3"/>
            <a:stretch>
              <a:fillRect/>
            </a:stretch>
          </p:blipFill>
          <p:spPr>
            <a:xfrm rot="1723632">
              <a:off x="8019709" y="2380999"/>
              <a:ext cx="5700814" cy="2928859"/>
            </a:xfrm>
            <a:prstGeom prst="rect">
              <a:avLst/>
            </a:prstGeom>
            <a:ln w="12700" cap="flat">
              <a:noFill/>
              <a:miter lim="400000"/>
            </a:ln>
            <a:effectLst/>
          </p:spPr>
        </p:pic>
      </p:grpSp>
      <p:pic>
        <p:nvPicPr>
          <p:cNvPr id="459" name="pasted-movie.png" descr="pasted-movie.png"/>
          <p:cNvPicPr>
            <a:picLocks noChangeAspect="1"/>
          </p:cNvPicPr>
          <p:nvPr/>
        </p:nvPicPr>
        <p:blipFill>
          <a:blip r:embed="rId4"/>
          <a:stretch>
            <a:fillRect/>
          </a:stretch>
        </p:blipFill>
        <p:spPr>
          <a:xfrm>
            <a:off x="3212971" y="1177565"/>
            <a:ext cx="6534008" cy="2435808"/>
          </a:xfrm>
          <a:prstGeom prst="rect">
            <a:avLst/>
          </a:prstGeom>
          <a:ln w="12700">
            <a:miter lim="400000"/>
          </a:ln>
        </p:spPr>
      </p:pic>
      <p:grpSp>
        <p:nvGrpSpPr>
          <p:cNvPr id="463" name="Group"/>
          <p:cNvGrpSpPr/>
          <p:nvPr/>
        </p:nvGrpSpPr>
        <p:grpSpPr>
          <a:xfrm>
            <a:off x="1488196" y="3370748"/>
            <a:ext cx="9983558" cy="806451"/>
            <a:chOff x="0" y="1227818"/>
            <a:chExt cx="19967112" cy="1612901"/>
          </a:xfrm>
        </p:grpSpPr>
        <p:sp>
          <p:nvSpPr>
            <p:cNvPr id="460" name="Parabolic"/>
            <p:cNvSpPr/>
            <p:nvPr/>
          </p:nvSpPr>
          <p:spPr>
            <a:xfrm>
              <a:off x="15993234" y="1227818"/>
              <a:ext cx="3973878" cy="1612901"/>
            </a:xfrm>
            <a:custGeom>
              <a:avLst/>
              <a:gdLst>
                <a:gd name="csX0" fmla="*/ 0 w 3973878"/>
                <a:gd name="csY0" fmla="*/ 216032 h 1612901"/>
                <a:gd name="csX1" fmla="*/ 216032 w 3973878"/>
                <a:gd name="csY1" fmla="*/ 0 h 1612901"/>
                <a:gd name="csX2" fmla="*/ 841752 w 3973878"/>
                <a:gd name="csY2" fmla="*/ 0 h 1612901"/>
                <a:gd name="csX3" fmla="*/ 1325800 w 3973878"/>
                <a:gd name="csY3" fmla="*/ 0 h 1612901"/>
                <a:gd name="csX4" fmla="*/ 1916103 w 3973878"/>
                <a:gd name="csY4" fmla="*/ 0 h 1612901"/>
                <a:gd name="csX5" fmla="*/ 2435569 w 3973878"/>
                <a:gd name="csY5" fmla="*/ 0 h 1612901"/>
                <a:gd name="csX6" fmla="*/ 3061289 w 3973878"/>
                <a:gd name="csY6" fmla="*/ 0 h 1612901"/>
                <a:gd name="csX7" fmla="*/ 3757846 w 3973878"/>
                <a:gd name="csY7" fmla="*/ 0 h 1612901"/>
                <a:gd name="csX8" fmla="*/ 3973878 w 3973878"/>
                <a:gd name="csY8" fmla="*/ 216032 h 1612901"/>
                <a:gd name="csX9" fmla="*/ 3973878 w 3973878"/>
                <a:gd name="csY9" fmla="*/ 806451 h 1612901"/>
                <a:gd name="csX10" fmla="*/ 3973878 w 3973878"/>
                <a:gd name="csY10" fmla="*/ 1396869 h 1612901"/>
                <a:gd name="csX11" fmla="*/ 3757846 w 3973878"/>
                <a:gd name="csY11" fmla="*/ 1612901 h 1612901"/>
                <a:gd name="csX12" fmla="*/ 3096707 w 3973878"/>
                <a:gd name="csY12" fmla="*/ 1612901 h 1612901"/>
                <a:gd name="csX13" fmla="*/ 2577241 w 3973878"/>
                <a:gd name="csY13" fmla="*/ 1612901 h 1612901"/>
                <a:gd name="csX14" fmla="*/ 2093193 w 3973878"/>
                <a:gd name="csY14" fmla="*/ 1612901 h 1612901"/>
                <a:gd name="csX15" fmla="*/ 1573727 w 3973878"/>
                <a:gd name="csY15" fmla="*/ 1612901 h 1612901"/>
                <a:gd name="csX16" fmla="*/ 1018843 w 3973878"/>
                <a:gd name="csY16" fmla="*/ 1612901 h 1612901"/>
                <a:gd name="csX17" fmla="*/ 216032 w 3973878"/>
                <a:gd name="csY17" fmla="*/ 1612901 h 1612901"/>
                <a:gd name="csX18" fmla="*/ 0 w 3973878"/>
                <a:gd name="csY18" fmla="*/ 1396869 h 1612901"/>
                <a:gd name="csX19" fmla="*/ 0 w 3973878"/>
                <a:gd name="csY19" fmla="*/ 782834 h 1612901"/>
                <a:gd name="csX20" fmla="*/ 0 w 3973878"/>
                <a:gd name="csY20" fmla="*/ 216032 h 16129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973878" h="1612901" fill="none" extrusionOk="0">
                  <a:moveTo>
                    <a:pt x="0" y="216032"/>
                  </a:moveTo>
                  <a:cubicBezTo>
                    <a:pt x="15092" y="126603"/>
                    <a:pt x="70500" y="13828"/>
                    <a:pt x="216032" y="0"/>
                  </a:cubicBezTo>
                  <a:cubicBezTo>
                    <a:pt x="455847" y="-11393"/>
                    <a:pt x="605594" y="8213"/>
                    <a:pt x="841752" y="0"/>
                  </a:cubicBezTo>
                  <a:cubicBezTo>
                    <a:pt x="1077910" y="-8213"/>
                    <a:pt x="1127970" y="2432"/>
                    <a:pt x="1325800" y="0"/>
                  </a:cubicBezTo>
                  <a:cubicBezTo>
                    <a:pt x="1523630" y="-2432"/>
                    <a:pt x="1716882" y="32751"/>
                    <a:pt x="1916103" y="0"/>
                  </a:cubicBezTo>
                  <a:cubicBezTo>
                    <a:pt x="2115324" y="-32751"/>
                    <a:pt x="2323000" y="42829"/>
                    <a:pt x="2435569" y="0"/>
                  </a:cubicBezTo>
                  <a:cubicBezTo>
                    <a:pt x="2548138" y="-42829"/>
                    <a:pt x="2804222" y="57636"/>
                    <a:pt x="3061289" y="0"/>
                  </a:cubicBezTo>
                  <a:cubicBezTo>
                    <a:pt x="3318356" y="-57636"/>
                    <a:pt x="3469238" y="54685"/>
                    <a:pt x="3757846" y="0"/>
                  </a:cubicBezTo>
                  <a:cubicBezTo>
                    <a:pt x="3875152" y="6251"/>
                    <a:pt x="3970188" y="85100"/>
                    <a:pt x="3973878" y="216032"/>
                  </a:cubicBezTo>
                  <a:cubicBezTo>
                    <a:pt x="4004419" y="387298"/>
                    <a:pt x="3915213" y="647213"/>
                    <a:pt x="3973878" y="806451"/>
                  </a:cubicBezTo>
                  <a:cubicBezTo>
                    <a:pt x="4032543" y="965689"/>
                    <a:pt x="3929125" y="1131908"/>
                    <a:pt x="3973878" y="1396869"/>
                  </a:cubicBezTo>
                  <a:cubicBezTo>
                    <a:pt x="3957046" y="1525618"/>
                    <a:pt x="3883481" y="1630036"/>
                    <a:pt x="3757846" y="1612901"/>
                  </a:cubicBezTo>
                  <a:cubicBezTo>
                    <a:pt x="3566626" y="1686469"/>
                    <a:pt x="3392556" y="1535758"/>
                    <a:pt x="3096707" y="1612901"/>
                  </a:cubicBezTo>
                  <a:cubicBezTo>
                    <a:pt x="2800858" y="1690044"/>
                    <a:pt x="2758876" y="1552877"/>
                    <a:pt x="2577241" y="1612901"/>
                  </a:cubicBezTo>
                  <a:cubicBezTo>
                    <a:pt x="2395606" y="1672925"/>
                    <a:pt x="2218928" y="1581341"/>
                    <a:pt x="2093193" y="1612901"/>
                  </a:cubicBezTo>
                  <a:cubicBezTo>
                    <a:pt x="1967458" y="1644461"/>
                    <a:pt x="1802129" y="1597786"/>
                    <a:pt x="1573727" y="1612901"/>
                  </a:cubicBezTo>
                  <a:cubicBezTo>
                    <a:pt x="1345325" y="1628016"/>
                    <a:pt x="1219776" y="1605207"/>
                    <a:pt x="1018843" y="1612901"/>
                  </a:cubicBezTo>
                  <a:cubicBezTo>
                    <a:pt x="817910" y="1620595"/>
                    <a:pt x="439928" y="1539810"/>
                    <a:pt x="216032" y="1612901"/>
                  </a:cubicBezTo>
                  <a:cubicBezTo>
                    <a:pt x="87873" y="1621685"/>
                    <a:pt x="20996" y="1520892"/>
                    <a:pt x="0" y="1396869"/>
                  </a:cubicBezTo>
                  <a:cubicBezTo>
                    <a:pt x="-19675" y="1242671"/>
                    <a:pt x="33748" y="984803"/>
                    <a:pt x="0" y="782834"/>
                  </a:cubicBezTo>
                  <a:cubicBezTo>
                    <a:pt x="-33748" y="580865"/>
                    <a:pt x="15723" y="345456"/>
                    <a:pt x="0" y="216032"/>
                  </a:cubicBezTo>
                  <a:close/>
                </a:path>
                <a:path w="3973878" h="1612901" stroke="0" extrusionOk="0">
                  <a:moveTo>
                    <a:pt x="0" y="216032"/>
                  </a:moveTo>
                  <a:cubicBezTo>
                    <a:pt x="-21725" y="83321"/>
                    <a:pt x="76836" y="7463"/>
                    <a:pt x="216032" y="0"/>
                  </a:cubicBezTo>
                  <a:cubicBezTo>
                    <a:pt x="387531" y="-54148"/>
                    <a:pt x="692753" y="9463"/>
                    <a:pt x="877171" y="0"/>
                  </a:cubicBezTo>
                  <a:cubicBezTo>
                    <a:pt x="1061589" y="-9463"/>
                    <a:pt x="1203351" y="19981"/>
                    <a:pt x="1432055" y="0"/>
                  </a:cubicBezTo>
                  <a:cubicBezTo>
                    <a:pt x="1660759" y="-19981"/>
                    <a:pt x="1784427" y="27799"/>
                    <a:pt x="1951521" y="0"/>
                  </a:cubicBezTo>
                  <a:cubicBezTo>
                    <a:pt x="2118615" y="-27799"/>
                    <a:pt x="2292768" y="58681"/>
                    <a:pt x="2577241" y="0"/>
                  </a:cubicBezTo>
                  <a:cubicBezTo>
                    <a:pt x="2861714" y="-58681"/>
                    <a:pt x="2930006" y="25937"/>
                    <a:pt x="3132126" y="0"/>
                  </a:cubicBezTo>
                  <a:cubicBezTo>
                    <a:pt x="3334247" y="-25937"/>
                    <a:pt x="3592901" y="73876"/>
                    <a:pt x="3757846" y="0"/>
                  </a:cubicBezTo>
                  <a:cubicBezTo>
                    <a:pt x="3875927" y="-11734"/>
                    <a:pt x="3960176" y="115763"/>
                    <a:pt x="3973878" y="216032"/>
                  </a:cubicBezTo>
                  <a:cubicBezTo>
                    <a:pt x="3976087" y="352632"/>
                    <a:pt x="3954579" y="582022"/>
                    <a:pt x="3973878" y="782834"/>
                  </a:cubicBezTo>
                  <a:cubicBezTo>
                    <a:pt x="3993177" y="983646"/>
                    <a:pt x="3939828" y="1183261"/>
                    <a:pt x="3973878" y="1396869"/>
                  </a:cubicBezTo>
                  <a:cubicBezTo>
                    <a:pt x="3991273" y="1542074"/>
                    <a:pt x="3877566" y="1617136"/>
                    <a:pt x="3757846" y="1612901"/>
                  </a:cubicBezTo>
                  <a:cubicBezTo>
                    <a:pt x="3577230" y="1644586"/>
                    <a:pt x="3487752" y="1572039"/>
                    <a:pt x="3273798" y="1612901"/>
                  </a:cubicBezTo>
                  <a:cubicBezTo>
                    <a:pt x="3059844" y="1653763"/>
                    <a:pt x="2936044" y="1541901"/>
                    <a:pt x="2612659" y="1612901"/>
                  </a:cubicBezTo>
                  <a:cubicBezTo>
                    <a:pt x="2289274" y="1683901"/>
                    <a:pt x="2248292" y="1611921"/>
                    <a:pt x="2093193" y="1612901"/>
                  </a:cubicBezTo>
                  <a:cubicBezTo>
                    <a:pt x="1938094" y="1613881"/>
                    <a:pt x="1731246" y="1559591"/>
                    <a:pt x="1502891" y="1612901"/>
                  </a:cubicBezTo>
                  <a:cubicBezTo>
                    <a:pt x="1274536" y="1666211"/>
                    <a:pt x="1164294" y="1601847"/>
                    <a:pt x="841752" y="1612901"/>
                  </a:cubicBezTo>
                  <a:cubicBezTo>
                    <a:pt x="519210" y="1623955"/>
                    <a:pt x="493868" y="1578501"/>
                    <a:pt x="216032" y="1612901"/>
                  </a:cubicBezTo>
                  <a:cubicBezTo>
                    <a:pt x="89636" y="1625570"/>
                    <a:pt x="2961" y="1518380"/>
                    <a:pt x="0" y="1396869"/>
                  </a:cubicBezTo>
                  <a:cubicBezTo>
                    <a:pt x="-53752" y="1205977"/>
                    <a:pt x="11233" y="967723"/>
                    <a:pt x="0" y="830067"/>
                  </a:cubicBezTo>
                  <a:cubicBezTo>
                    <a:pt x="-11233" y="692411"/>
                    <a:pt x="30958" y="366475"/>
                    <a:pt x="0" y="216032"/>
                  </a:cubicBezTo>
                  <a:close/>
                </a:path>
              </a:pathLst>
            </a:custGeom>
            <a:solidFill>
              <a:schemeClr val="accent6">
                <a:hueOff val="-107063"/>
                <a:satOff val="-8917"/>
                <a:lumOff val="-18413"/>
              </a:schemeClr>
            </a:solidFill>
            <a:ln w="38100" cap="flat">
              <a:solidFill>
                <a:schemeClr val="accent1">
                  <a:satOff val="-9155"/>
                  <a:lumOff val="-32673"/>
                </a:schemeClr>
              </a:solidFill>
              <a:prstDash val="solid"/>
              <a:miter lim="400000"/>
              <a:extLst>
                <a:ext uri="{C807C97D-BFC1-408E-A445-0C87EB9F89A2}">
                  <ask:lineSketchStyleProps xmlns:ask="http://schemas.microsoft.com/office/drawing/2018/sketchyshapes" sd="1219033472">
                    <a:prstGeom prst="roundRect">
                      <a:avLst>
                        <a:gd name="adj" fmla="val 13394"/>
                      </a:avLst>
                    </a:prstGeom>
                    <ask:type>
                      <ask:lineSketchScribble/>
                    </ask:type>
                  </ask:lineSketchStyleProps>
                </a:ext>
              </a:extLst>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ctr">
              <a:noAutofit/>
            </a:bodyPr>
            <a:lstStyle>
              <a:lvl1pPr algn="ctr" defTabSz="825500">
                <a:spcBef>
                  <a:spcPts val="0"/>
                </a:spcBef>
                <a:defRPr sz="6200">
                  <a:solidFill>
                    <a:srgbClr val="FFFFFF"/>
                  </a:solidFill>
                </a:defRPr>
              </a:lvl1pPr>
            </a:lstStyle>
            <a:p>
              <a:pPr defTabSz="412750" hangingPunct="0"/>
              <a:r>
                <a:rPr sz="3100" kern="0" dirty="0">
                  <a:latin typeface="Palatino" pitchFamily="2" charset="77"/>
                  <a:ea typeface="Palatino" pitchFamily="2" charset="77"/>
                  <a:cs typeface="CMU Bright Roman"/>
                  <a:sym typeface="CMU Bright Roman"/>
                </a:rPr>
                <a:t>Parabolic</a:t>
              </a:r>
            </a:p>
          </p:txBody>
        </p:sp>
        <p:sp>
          <p:nvSpPr>
            <p:cNvPr id="461" name="Pinwheel"/>
            <p:cNvSpPr/>
            <p:nvPr/>
          </p:nvSpPr>
          <p:spPr>
            <a:xfrm>
              <a:off x="0" y="1227818"/>
              <a:ext cx="3973878" cy="1612901"/>
            </a:xfrm>
            <a:custGeom>
              <a:avLst/>
              <a:gdLst>
                <a:gd name="csX0" fmla="*/ 0 w 3973878"/>
                <a:gd name="csY0" fmla="*/ 216032 h 1612901"/>
                <a:gd name="csX1" fmla="*/ 216032 w 3973878"/>
                <a:gd name="csY1" fmla="*/ 0 h 1612901"/>
                <a:gd name="csX2" fmla="*/ 841752 w 3973878"/>
                <a:gd name="csY2" fmla="*/ 0 h 1612901"/>
                <a:gd name="csX3" fmla="*/ 1325800 w 3973878"/>
                <a:gd name="csY3" fmla="*/ 0 h 1612901"/>
                <a:gd name="csX4" fmla="*/ 1916103 w 3973878"/>
                <a:gd name="csY4" fmla="*/ 0 h 1612901"/>
                <a:gd name="csX5" fmla="*/ 2435569 w 3973878"/>
                <a:gd name="csY5" fmla="*/ 0 h 1612901"/>
                <a:gd name="csX6" fmla="*/ 3061289 w 3973878"/>
                <a:gd name="csY6" fmla="*/ 0 h 1612901"/>
                <a:gd name="csX7" fmla="*/ 3757846 w 3973878"/>
                <a:gd name="csY7" fmla="*/ 0 h 1612901"/>
                <a:gd name="csX8" fmla="*/ 3973878 w 3973878"/>
                <a:gd name="csY8" fmla="*/ 216032 h 1612901"/>
                <a:gd name="csX9" fmla="*/ 3973878 w 3973878"/>
                <a:gd name="csY9" fmla="*/ 806451 h 1612901"/>
                <a:gd name="csX10" fmla="*/ 3973878 w 3973878"/>
                <a:gd name="csY10" fmla="*/ 1396869 h 1612901"/>
                <a:gd name="csX11" fmla="*/ 3757846 w 3973878"/>
                <a:gd name="csY11" fmla="*/ 1612901 h 1612901"/>
                <a:gd name="csX12" fmla="*/ 3096707 w 3973878"/>
                <a:gd name="csY12" fmla="*/ 1612901 h 1612901"/>
                <a:gd name="csX13" fmla="*/ 2577241 w 3973878"/>
                <a:gd name="csY13" fmla="*/ 1612901 h 1612901"/>
                <a:gd name="csX14" fmla="*/ 2093193 w 3973878"/>
                <a:gd name="csY14" fmla="*/ 1612901 h 1612901"/>
                <a:gd name="csX15" fmla="*/ 1573727 w 3973878"/>
                <a:gd name="csY15" fmla="*/ 1612901 h 1612901"/>
                <a:gd name="csX16" fmla="*/ 1018843 w 3973878"/>
                <a:gd name="csY16" fmla="*/ 1612901 h 1612901"/>
                <a:gd name="csX17" fmla="*/ 216032 w 3973878"/>
                <a:gd name="csY17" fmla="*/ 1612901 h 1612901"/>
                <a:gd name="csX18" fmla="*/ 0 w 3973878"/>
                <a:gd name="csY18" fmla="*/ 1396869 h 1612901"/>
                <a:gd name="csX19" fmla="*/ 0 w 3973878"/>
                <a:gd name="csY19" fmla="*/ 782834 h 1612901"/>
                <a:gd name="csX20" fmla="*/ 0 w 3973878"/>
                <a:gd name="csY20" fmla="*/ 216032 h 16129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3973878" h="1612901" fill="none" extrusionOk="0">
                  <a:moveTo>
                    <a:pt x="0" y="216032"/>
                  </a:moveTo>
                  <a:cubicBezTo>
                    <a:pt x="15092" y="126603"/>
                    <a:pt x="70500" y="13828"/>
                    <a:pt x="216032" y="0"/>
                  </a:cubicBezTo>
                  <a:cubicBezTo>
                    <a:pt x="455847" y="-11393"/>
                    <a:pt x="605594" y="8213"/>
                    <a:pt x="841752" y="0"/>
                  </a:cubicBezTo>
                  <a:cubicBezTo>
                    <a:pt x="1077910" y="-8213"/>
                    <a:pt x="1127970" y="2432"/>
                    <a:pt x="1325800" y="0"/>
                  </a:cubicBezTo>
                  <a:cubicBezTo>
                    <a:pt x="1523630" y="-2432"/>
                    <a:pt x="1716882" y="32751"/>
                    <a:pt x="1916103" y="0"/>
                  </a:cubicBezTo>
                  <a:cubicBezTo>
                    <a:pt x="2115324" y="-32751"/>
                    <a:pt x="2323000" y="42829"/>
                    <a:pt x="2435569" y="0"/>
                  </a:cubicBezTo>
                  <a:cubicBezTo>
                    <a:pt x="2548138" y="-42829"/>
                    <a:pt x="2804222" y="57636"/>
                    <a:pt x="3061289" y="0"/>
                  </a:cubicBezTo>
                  <a:cubicBezTo>
                    <a:pt x="3318356" y="-57636"/>
                    <a:pt x="3469238" y="54685"/>
                    <a:pt x="3757846" y="0"/>
                  </a:cubicBezTo>
                  <a:cubicBezTo>
                    <a:pt x="3875152" y="6251"/>
                    <a:pt x="3970188" y="85100"/>
                    <a:pt x="3973878" y="216032"/>
                  </a:cubicBezTo>
                  <a:cubicBezTo>
                    <a:pt x="4004419" y="387298"/>
                    <a:pt x="3915213" y="647213"/>
                    <a:pt x="3973878" y="806451"/>
                  </a:cubicBezTo>
                  <a:cubicBezTo>
                    <a:pt x="4032543" y="965689"/>
                    <a:pt x="3929125" y="1131908"/>
                    <a:pt x="3973878" y="1396869"/>
                  </a:cubicBezTo>
                  <a:cubicBezTo>
                    <a:pt x="3957046" y="1525618"/>
                    <a:pt x="3883481" y="1630036"/>
                    <a:pt x="3757846" y="1612901"/>
                  </a:cubicBezTo>
                  <a:cubicBezTo>
                    <a:pt x="3566626" y="1686469"/>
                    <a:pt x="3392556" y="1535758"/>
                    <a:pt x="3096707" y="1612901"/>
                  </a:cubicBezTo>
                  <a:cubicBezTo>
                    <a:pt x="2800858" y="1690044"/>
                    <a:pt x="2758876" y="1552877"/>
                    <a:pt x="2577241" y="1612901"/>
                  </a:cubicBezTo>
                  <a:cubicBezTo>
                    <a:pt x="2395606" y="1672925"/>
                    <a:pt x="2218928" y="1581341"/>
                    <a:pt x="2093193" y="1612901"/>
                  </a:cubicBezTo>
                  <a:cubicBezTo>
                    <a:pt x="1967458" y="1644461"/>
                    <a:pt x="1802129" y="1597786"/>
                    <a:pt x="1573727" y="1612901"/>
                  </a:cubicBezTo>
                  <a:cubicBezTo>
                    <a:pt x="1345325" y="1628016"/>
                    <a:pt x="1219776" y="1605207"/>
                    <a:pt x="1018843" y="1612901"/>
                  </a:cubicBezTo>
                  <a:cubicBezTo>
                    <a:pt x="817910" y="1620595"/>
                    <a:pt x="439928" y="1539810"/>
                    <a:pt x="216032" y="1612901"/>
                  </a:cubicBezTo>
                  <a:cubicBezTo>
                    <a:pt x="87873" y="1621685"/>
                    <a:pt x="20996" y="1520892"/>
                    <a:pt x="0" y="1396869"/>
                  </a:cubicBezTo>
                  <a:cubicBezTo>
                    <a:pt x="-19675" y="1242671"/>
                    <a:pt x="33748" y="984803"/>
                    <a:pt x="0" y="782834"/>
                  </a:cubicBezTo>
                  <a:cubicBezTo>
                    <a:pt x="-33748" y="580865"/>
                    <a:pt x="15723" y="345456"/>
                    <a:pt x="0" y="216032"/>
                  </a:cubicBezTo>
                  <a:close/>
                </a:path>
                <a:path w="3973878" h="1612901" stroke="0" extrusionOk="0">
                  <a:moveTo>
                    <a:pt x="0" y="216032"/>
                  </a:moveTo>
                  <a:cubicBezTo>
                    <a:pt x="-21725" y="83321"/>
                    <a:pt x="76836" y="7463"/>
                    <a:pt x="216032" y="0"/>
                  </a:cubicBezTo>
                  <a:cubicBezTo>
                    <a:pt x="387531" y="-54148"/>
                    <a:pt x="692753" y="9463"/>
                    <a:pt x="877171" y="0"/>
                  </a:cubicBezTo>
                  <a:cubicBezTo>
                    <a:pt x="1061589" y="-9463"/>
                    <a:pt x="1203351" y="19981"/>
                    <a:pt x="1432055" y="0"/>
                  </a:cubicBezTo>
                  <a:cubicBezTo>
                    <a:pt x="1660759" y="-19981"/>
                    <a:pt x="1784427" y="27799"/>
                    <a:pt x="1951521" y="0"/>
                  </a:cubicBezTo>
                  <a:cubicBezTo>
                    <a:pt x="2118615" y="-27799"/>
                    <a:pt x="2292768" y="58681"/>
                    <a:pt x="2577241" y="0"/>
                  </a:cubicBezTo>
                  <a:cubicBezTo>
                    <a:pt x="2861714" y="-58681"/>
                    <a:pt x="2930006" y="25937"/>
                    <a:pt x="3132126" y="0"/>
                  </a:cubicBezTo>
                  <a:cubicBezTo>
                    <a:pt x="3334247" y="-25937"/>
                    <a:pt x="3592901" y="73876"/>
                    <a:pt x="3757846" y="0"/>
                  </a:cubicBezTo>
                  <a:cubicBezTo>
                    <a:pt x="3875927" y="-11734"/>
                    <a:pt x="3960176" y="115763"/>
                    <a:pt x="3973878" y="216032"/>
                  </a:cubicBezTo>
                  <a:cubicBezTo>
                    <a:pt x="3976087" y="352632"/>
                    <a:pt x="3954579" y="582022"/>
                    <a:pt x="3973878" y="782834"/>
                  </a:cubicBezTo>
                  <a:cubicBezTo>
                    <a:pt x="3993177" y="983646"/>
                    <a:pt x="3939828" y="1183261"/>
                    <a:pt x="3973878" y="1396869"/>
                  </a:cubicBezTo>
                  <a:cubicBezTo>
                    <a:pt x="3991273" y="1542074"/>
                    <a:pt x="3877566" y="1617136"/>
                    <a:pt x="3757846" y="1612901"/>
                  </a:cubicBezTo>
                  <a:cubicBezTo>
                    <a:pt x="3577230" y="1644586"/>
                    <a:pt x="3487752" y="1572039"/>
                    <a:pt x="3273798" y="1612901"/>
                  </a:cubicBezTo>
                  <a:cubicBezTo>
                    <a:pt x="3059844" y="1653763"/>
                    <a:pt x="2936044" y="1541901"/>
                    <a:pt x="2612659" y="1612901"/>
                  </a:cubicBezTo>
                  <a:cubicBezTo>
                    <a:pt x="2289274" y="1683901"/>
                    <a:pt x="2248292" y="1611921"/>
                    <a:pt x="2093193" y="1612901"/>
                  </a:cubicBezTo>
                  <a:cubicBezTo>
                    <a:pt x="1938094" y="1613881"/>
                    <a:pt x="1731246" y="1559591"/>
                    <a:pt x="1502891" y="1612901"/>
                  </a:cubicBezTo>
                  <a:cubicBezTo>
                    <a:pt x="1274536" y="1666211"/>
                    <a:pt x="1164294" y="1601847"/>
                    <a:pt x="841752" y="1612901"/>
                  </a:cubicBezTo>
                  <a:cubicBezTo>
                    <a:pt x="519210" y="1623955"/>
                    <a:pt x="493868" y="1578501"/>
                    <a:pt x="216032" y="1612901"/>
                  </a:cubicBezTo>
                  <a:cubicBezTo>
                    <a:pt x="89636" y="1625570"/>
                    <a:pt x="2961" y="1518380"/>
                    <a:pt x="0" y="1396869"/>
                  </a:cubicBezTo>
                  <a:cubicBezTo>
                    <a:pt x="-53752" y="1205977"/>
                    <a:pt x="11233" y="967723"/>
                    <a:pt x="0" y="830067"/>
                  </a:cubicBezTo>
                  <a:cubicBezTo>
                    <a:pt x="-11233" y="692411"/>
                    <a:pt x="30958" y="366475"/>
                    <a:pt x="0" y="216032"/>
                  </a:cubicBezTo>
                  <a:close/>
                </a:path>
              </a:pathLst>
            </a:custGeom>
            <a:solidFill>
              <a:schemeClr val="accent6">
                <a:hueOff val="-107063"/>
                <a:satOff val="-8917"/>
                <a:lumOff val="-18413"/>
              </a:schemeClr>
            </a:solidFill>
            <a:ln w="38100" cap="flat">
              <a:solidFill>
                <a:schemeClr val="accent1">
                  <a:satOff val="-9155"/>
                  <a:lumOff val="-32673"/>
                </a:schemeClr>
              </a:solidFill>
              <a:prstDash val="solid"/>
              <a:miter lim="400000"/>
              <a:extLst>
                <a:ext uri="{C807C97D-BFC1-408E-A445-0C87EB9F89A2}">
                  <ask:lineSketchStyleProps xmlns:ask="http://schemas.microsoft.com/office/drawing/2018/sketchyshapes" sd="1219033472">
                    <a:prstGeom prst="roundRect">
                      <a:avLst>
                        <a:gd name="adj" fmla="val 13394"/>
                      </a:avLst>
                    </a:prstGeom>
                    <ask:type>
                      <ask:lineSketchScribble/>
                    </ask:type>
                  </ask:lineSketchStyleProps>
                </a:ext>
              </a:extLst>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ctr">
              <a:noAutofit/>
            </a:bodyPr>
            <a:lstStyle>
              <a:lvl1pPr algn="ctr" defTabSz="825500">
                <a:spcBef>
                  <a:spcPts val="0"/>
                </a:spcBef>
                <a:defRPr sz="6200">
                  <a:solidFill>
                    <a:srgbClr val="FFFFFF"/>
                  </a:solidFill>
                </a:defRPr>
              </a:lvl1pPr>
            </a:lstStyle>
            <a:p>
              <a:pPr defTabSz="412750" hangingPunct="0"/>
              <a:r>
                <a:rPr sz="3100" kern="0" dirty="0">
                  <a:latin typeface="Palatino" pitchFamily="2" charset="77"/>
                  <a:ea typeface="Palatino" pitchFamily="2" charset="77"/>
                  <a:cs typeface="CMU Bright Roman"/>
                  <a:sym typeface="CMU Bright Roman"/>
                </a:rPr>
                <a:t>Pinwheel</a:t>
              </a:r>
            </a:p>
          </p:txBody>
        </p:sp>
      </p:grpSp>
      <p:sp>
        <p:nvSpPr>
          <p:cNvPr id="465" name="Generalize them as constructions!"/>
          <p:cNvSpPr txBox="1">
            <a:spLocks noGrp="1"/>
          </p:cNvSpPr>
          <p:nvPr>
            <p:ph type="title" idx="4294967295"/>
          </p:nvPr>
        </p:nvSpPr>
        <p:spPr>
          <a:xfrm>
            <a:off x="860224" y="317678"/>
            <a:ext cx="10985501" cy="844551"/>
          </a:xfrm>
          <a:prstGeom prst="rect">
            <a:avLst/>
          </a:prstGeom>
        </p:spPr>
        <p:txBody>
          <a:bodyPr/>
          <a:lstStyle>
            <a:lvl1pPr algn="ctr">
              <a:defRPr>
                <a:latin typeface="CMU Sans Serif Demi Condensed"/>
                <a:ea typeface="CMU Sans Serif Demi Condensed"/>
                <a:cs typeface="CMU Sans Serif Demi Condensed"/>
                <a:sym typeface="CMU Sans Serif Demi Condensed"/>
              </a:defRPr>
            </a:lvl1pPr>
          </a:lstStyle>
          <a:p>
            <a:r>
              <a:rPr dirty="0">
                <a:latin typeface="Palatino" pitchFamily="2" charset="77"/>
                <a:ea typeface="Palatino" pitchFamily="2" charset="77"/>
              </a:rPr>
              <a:t>Generalize them as constructions!</a:t>
            </a: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CCDE1-2F12-E414-A5D8-B7FA9CB35B10}"/>
            </a:ext>
          </a:extLst>
        </p:cNvPr>
        <p:cNvGrpSpPr/>
        <p:nvPr/>
      </p:nvGrpSpPr>
      <p:grpSpPr>
        <a:xfrm>
          <a:off x="0" y="0"/>
          <a:ext cx="0" cy="0"/>
          <a:chOff x="0" y="0"/>
          <a:chExt cx="0" cy="0"/>
        </a:xfrm>
      </p:grpSpPr>
      <p:sp>
        <p:nvSpPr>
          <p:cNvPr id="465" name="Generalize them as constructions!">
            <a:extLst>
              <a:ext uri="{FF2B5EF4-FFF2-40B4-BE49-F238E27FC236}">
                <a16:creationId xmlns:a16="http://schemas.microsoft.com/office/drawing/2014/main" id="{7B4B712C-173D-D32A-01D0-39E185911F73}"/>
              </a:ext>
            </a:extLst>
          </p:cNvPr>
          <p:cNvSpPr txBox="1">
            <a:spLocks noGrp="1"/>
          </p:cNvSpPr>
          <p:nvPr>
            <p:ph type="title" idx="4294967295"/>
          </p:nvPr>
        </p:nvSpPr>
        <p:spPr>
          <a:xfrm>
            <a:off x="-1398234" y="550760"/>
            <a:ext cx="10985501" cy="844551"/>
          </a:xfrm>
          <a:prstGeom prst="rect">
            <a:avLst/>
          </a:prstGeom>
        </p:spPr>
        <p:txBody>
          <a:bodyPr/>
          <a:lstStyle>
            <a:lvl1pPr algn="ctr">
              <a:defRPr>
                <a:latin typeface="CMU Sans Serif Demi Condensed"/>
                <a:ea typeface="CMU Sans Serif Demi Condensed"/>
                <a:cs typeface="CMU Sans Serif Demi Condensed"/>
                <a:sym typeface="CMU Sans Serif Demi Condensed"/>
              </a:defRPr>
            </a:lvl1pPr>
          </a:lstStyle>
          <a:p>
            <a:r>
              <a:rPr lang="en-US" dirty="0">
                <a:latin typeface="Palatino" pitchFamily="2" charset="77"/>
                <a:ea typeface="Palatino" pitchFamily="2" charset="77"/>
              </a:rPr>
              <a:t>Parabolic Construction</a:t>
            </a:r>
            <a:endParaRPr dirty="0">
              <a:latin typeface="Palatino" pitchFamily="2" charset="77"/>
              <a:ea typeface="Palatino" pitchFamily="2" charset="77"/>
            </a:endParaRPr>
          </a:p>
        </p:txBody>
      </p:sp>
      <p:pic>
        <p:nvPicPr>
          <p:cNvPr id="2" name="pasted-movie.png" descr="pasted-movie.png">
            <a:extLst>
              <a:ext uri="{FF2B5EF4-FFF2-40B4-BE49-F238E27FC236}">
                <a16:creationId xmlns:a16="http://schemas.microsoft.com/office/drawing/2014/main" id="{546843F9-9770-0871-7673-4078FBD73419}"/>
              </a:ext>
            </a:extLst>
          </p:cNvPr>
          <p:cNvPicPr>
            <a:picLocks noChangeAspect="1"/>
          </p:cNvPicPr>
          <p:nvPr/>
        </p:nvPicPr>
        <p:blipFill>
          <a:blip r:embed="rId2"/>
          <a:stretch>
            <a:fillRect/>
          </a:stretch>
        </p:blipFill>
        <p:spPr>
          <a:xfrm>
            <a:off x="542303" y="1395311"/>
            <a:ext cx="10985501" cy="4501456"/>
          </a:xfrm>
          <a:prstGeom prst="rect">
            <a:avLst/>
          </a:prstGeom>
          <a:ln w="12700">
            <a:miter lim="400000"/>
          </a:ln>
        </p:spPr>
      </p:pic>
      <p:grpSp>
        <p:nvGrpSpPr>
          <p:cNvPr id="3" name="Group 2">
            <a:extLst>
              <a:ext uri="{FF2B5EF4-FFF2-40B4-BE49-F238E27FC236}">
                <a16:creationId xmlns:a16="http://schemas.microsoft.com/office/drawing/2014/main" id="{AE1BB4CB-2495-8ABA-D52A-CF1CB6F175F2}"/>
              </a:ext>
            </a:extLst>
          </p:cNvPr>
          <p:cNvGrpSpPr/>
          <p:nvPr/>
        </p:nvGrpSpPr>
        <p:grpSpPr>
          <a:xfrm>
            <a:off x="7523612" y="235816"/>
            <a:ext cx="3482238" cy="1159495"/>
            <a:chOff x="3000375" y="2714625"/>
            <a:chExt cx="6075362" cy="1967557"/>
          </a:xfrm>
        </p:grpSpPr>
        <p:sp>
          <p:nvSpPr>
            <p:cNvPr id="4" name="Rectangle 3">
              <a:extLst>
                <a:ext uri="{FF2B5EF4-FFF2-40B4-BE49-F238E27FC236}">
                  <a16:creationId xmlns:a16="http://schemas.microsoft.com/office/drawing/2014/main" id="{AADCEA29-AAFC-1B6E-444F-A45EDCDFA05B}"/>
                </a:ext>
              </a:extLst>
            </p:cNvPr>
            <p:cNvSpPr/>
            <p:nvPr/>
          </p:nvSpPr>
          <p:spPr>
            <a:xfrm>
              <a:off x="3000375" y="2714625"/>
              <a:ext cx="6075362" cy="1967557"/>
            </a:xfrm>
            <a:custGeom>
              <a:avLst/>
              <a:gdLst>
                <a:gd name="csX0" fmla="*/ 0 w 3482238"/>
                <a:gd name="csY0" fmla="*/ 0 h 1159495"/>
                <a:gd name="csX1" fmla="*/ 545551 w 3482238"/>
                <a:gd name="csY1" fmla="*/ 0 h 1159495"/>
                <a:gd name="csX2" fmla="*/ 1021456 w 3482238"/>
                <a:gd name="csY2" fmla="*/ 0 h 1159495"/>
                <a:gd name="csX3" fmla="*/ 1532185 w 3482238"/>
                <a:gd name="csY3" fmla="*/ 0 h 1159495"/>
                <a:gd name="csX4" fmla="*/ 2147380 w 3482238"/>
                <a:gd name="csY4" fmla="*/ 0 h 1159495"/>
                <a:gd name="csX5" fmla="*/ 2692931 w 3482238"/>
                <a:gd name="csY5" fmla="*/ 0 h 1159495"/>
                <a:gd name="csX6" fmla="*/ 3482238 w 3482238"/>
                <a:gd name="csY6" fmla="*/ 0 h 1159495"/>
                <a:gd name="csX7" fmla="*/ 3482238 w 3482238"/>
                <a:gd name="csY7" fmla="*/ 591342 h 1159495"/>
                <a:gd name="csX8" fmla="*/ 3482238 w 3482238"/>
                <a:gd name="csY8" fmla="*/ 1159495 h 1159495"/>
                <a:gd name="csX9" fmla="*/ 2901865 w 3482238"/>
                <a:gd name="csY9" fmla="*/ 1159495 h 1159495"/>
                <a:gd name="csX10" fmla="*/ 2391137 w 3482238"/>
                <a:gd name="csY10" fmla="*/ 1159495 h 1159495"/>
                <a:gd name="csX11" fmla="*/ 1741119 w 3482238"/>
                <a:gd name="csY11" fmla="*/ 1159495 h 1159495"/>
                <a:gd name="csX12" fmla="*/ 1195568 w 3482238"/>
                <a:gd name="csY12" fmla="*/ 1159495 h 1159495"/>
                <a:gd name="csX13" fmla="*/ 719663 w 3482238"/>
                <a:gd name="csY13" fmla="*/ 1159495 h 1159495"/>
                <a:gd name="csX14" fmla="*/ 0 w 3482238"/>
                <a:gd name="csY14" fmla="*/ 1159495 h 1159495"/>
                <a:gd name="csX15" fmla="*/ 0 w 3482238"/>
                <a:gd name="csY15" fmla="*/ 602937 h 1159495"/>
                <a:gd name="csX16" fmla="*/ 0 w 3482238"/>
                <a:gd name="csY16" fmla="*/ 0 h 11594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482238" h="1159495" fill="none" extrusionOk="0">
                  <a:moveTo>
                    <a:pt x="0" y="0"/>
                  </a:moveTo>
                  <a:cubicBezTo>
                    <a:pt x="232274" y="-10852"/>
                    <a:pt x="334125" y="49143"/>
                    <a:pt x="545551" y="0"/>
                  </a:cubicBezTo>
                  <a:cubicBezTo>
                    <a:pt x="756977" y="-49143"/>
                    <a:pt x="836972" y="51955"/>
                    <a:pt x="1021456" y="0"/>
                  </a:cubicBezTo>
                  <a:cubicBezTo>
                    <a:pt x="1205941" y="-51955"/>
                    <a:pt x="1402098" y="51781"/>
                    <a:pt x="1532185" y="0"/>
                  </a:cubicBezTo>
                  <a:cubicBezTo>
                    <a:pt x="1662272" y="-51781"/>
                    <a:pt x="1872832" y="17433"/>
                    <a:pt x="2147380" y="0"/>
                  </a:cubicBezTo>
                  <a:cubicBezTo>
                    <a:pt x="2421928" y="-17433"/>
                    <a:pt x="2431685" y="58440"/>
                    <a:pt x="2692931" y="0"/>
                  </a:cubicBezTo>
                  <a:cubicBezTo>
                    <a:pt x="2954177" y="-58440"/>
                    <a:pt x="3299730" y="218"/>
                    <a:pt x="3482238" y="0"/>
                  </a:cubicBezTo>
                  <a:cubicBezTo>
                    <a:pt x="3490630" y="259550"/>
                    <a:pt x="3445934" y="376145"/>
                    <a:pt x="3482238" y="591342"/>
                  </a:cubicBezTo>
                  <a:cubicBezTo>
                    <a:pt x="3518542" y="806539"/>
                    <a:pt x="3470034" y="897182"/>
                    <a:pt x="3482238" y="1159495"/>
                  </a:cubicBezTo>
                  <a:cubicBezTo>
                    <a:pt x="3222934" y="1198791"/>
                    <a:pt x="3188661" y="1141817"/>
                    <a:pt x="2901865" y="1159495"/>
                  </a:cubicBezTo>
                  <a:cubicBezTo>
                    <a:pt x="2615069" y="1177173"/>
                    <a:pt x="2567787" y="1104661"/>
                    <a:pt x="2391137" y="1159495"/>
                  </a:cubicBezTo>
                  <a:cubicBezTo>
                    <a:pt x="2214487" y="1214329"/>
                    <a:pt x="1873826" y="1130654"/>
                    <a:pt x="1741119" y="1159495"/>
                  </a:cubicBezTo>
                  <a:cubicBezTo>
                    <a:pt x="1608412" y="1188336"/>
                    <a:pt x="1454273" y="1100258"/>
                    <a:pt x="1195568" y="1159495"/>
                  </a:cubicBezTo>
                  <a:cubicBezTo>
                    <a:pt x="936863" y="1218732"/>
                    <a:pt x="901456" y="1131769"/>
                    <a:pt x="719663" y="1159495"/>
                  </a:cubicBezTo>
                  <a:cubicBezTo>
                    <a:pt x="537870" y="1187221"/>
                    <a:pt x="210233" y="1086161"/>
                    <a:pt x="0" y="1159495"/>
                  </a:cubicBezTo>
                  <a:cubicBezTo>
                    <a:pt x="-28495" y="926334"/>
                    <a:pt x="20329" y="778740"/>
                    <a:pt x="0" y="602937"/>
                  </a:cubicBezTo>
                  <a:cubicBezTo>
                    <a:pt x="-20329" y="427134"/>
                    <a:pt x="38103" y="148236"/>
                    <a:pt x="0" y="0"/>
                  </a:cubicBezTo>
                  <a:close/>
                </a:path>
                <a:path w="3482238" h="1159495" stroke="0" extrusionOk="0">
                  <a:moveTo>
                    <a:pt x="0" y="0"/>
                  </a:moveTo>
                  <a:cubicBezTo>
                    <a:pt x="229550" y="-10464"/>
                    <a:pt x="286413" y="45643"/>
                    <a:pt x="545551" y="0"/>
                  </a:cubicBezTo>
                  <a:cubicBezTo>
                    <a:pt x="804689" y="-45643"/>
                    <a:pt x="830369" y="36829"/>
                    <a:pt x="1021456" y="0"/>
                  </a:cubicBezTo>
                  <a:cubicBezTo>
                    <a:pt x="1212543" y="-36829"/>
                    <a:pt x="1456631" y="72411"/>
                    <a:pt x="1671474" y="0"/>
                  </a:cubicBezTo>
                  <a:cubicBezTo>
                    <a:pt x="1886317" y="-72411"/>
                    <a:pt x="1946467" y="18835"/>
                    <a:pt x="2217025" y="0"/>
                  </a:cubicBezTo>
                  <a:cubicBezTo>
                    <a:pt x="2487583" y="-18835"/>
                    <a:pt x="2591480" y="22381"/>
                    <a:pt x="2762575" y="0"/>
                  </a:cubicBezTo>
                  <a:cubicBezTo>
                    <a:pt x="2933670" y="-22381"/>
                    <a:pt x="3137528" y="52467"/>
                    <a:pt x="3482238" y="0"/>
                  </a:cubicBezTo>
                  <a:cubicBezTo>
                    <a:pt x="3501956" y="148441"/>
                    <a:pt x="3478464" y="429962"/>
                    <a:pt x="3482238" y="556558"/>
                  </a:cubicBezTo>
                  <a:cubicBezTo>
                    <a:pt x="3486012" y="683154"/>
                    <a:pt x="3448757" y="977700"/>
                    <a:pt x="3482238" y="1159495"/>
                  </a:cubicBezTo>
                  <a:cubicBezTo>
                    <a:pt x="3329841" y="1205506"/>
                    <a:pt x="3215095" y="1156008"/>
                    <a:pt x="2971510" y="1159495"/>
                  </a:cubicBezTo>
                  <a:cubicBezTo>
                    <a:pt x="2727925" y="1162982"/>
                    <a:pt x="2573739" y="1108220"/>
                    <a:pt x="2391137" y="1159495"/>
                  </a:cubicBezTo>
                  <a:cubicBezTo>
                    <a:pt x="2208535" y="1210770"/>
                    <a:pt x="2023454" y="1159412"/>
                    <a:pt x="1810764" y="1159495"/>
                  </a:cubicBezTo>
                  <a:cubicBezTo>
                    <a:pt x="1598074" y="1159578"/>
                    <a:pt x="1513708" y="1118104"/>
                    <a:pt x="1265213" y="1159495"/>
                  </a:cubicBezTo>
                  <a:cubicBezTo>
                    <a:pt x="1016718" y="1200886"/>
                    <a:pt x="794222" y="1105470"/>
                    <a:pt x="615195" y="1159495"/>
                  </a:cubicBezTo>
                  <a:cubicBezTo>
                    <a:pt x="436168" y="1213520"/>
                    <a:pt x="225059" y="1110534"/>
                    <a:pt x="0" y="1159495"/>
                  </a:cubicBezTo>
                  <a:cubicBezTo>
                    <a:pt x="-29959" y="889392"/>
                    <a:pt x="60341" y="735887"/>
                    <a:pt x="0" y="602937"/>
                  </a:cubicBezTo>
                  <a:cubicBezTo>
                    <a:pt x="-60341" y="469987"/>
                    <a:pt x="13962" y="143554"/>
                    <a:pt x="0" y="0"/>
                  </a:cubicBezTo>
                  <a:close/>
                </a:path>
              </a:pathLst>
            </a:custGeom>
            <a:solidFill>
              <a:schemeClr val="accent3">
                <a:lumMod val="20000"/>
                <a:lumOff val="80000"/>
              </a:schemeClr>
            </a:solidFill>
            <a:ln w="25400">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F914CC16-6B44-3F21-A41B-E2763C52B7DE}"/>
                </a:ext>
              </a:extLst>
            </p:cNvPr>
            <p:cNvPicPr>
              <a:picLocks noChangeAspect="1"/>
            </p:cNvPicPr>
            <p:nvPr/>
          </p:nvPicPr>
          <p:blipFill>
            <a:blip r:embed="rId3"/>
            <a:stretch>
              <a:fillRect/>
            </a:stretch>
          </p:blipFill>
          <p:spPr>
            <a:xfrm>
              <a:off x="3398006" y="3146304"/>
              <a:ext cx="5203825" cy="1104198"/>
            </a:xfrm>
            <a:prstGeom prst="rect">
              <a:avLst/>
            </a:prstGeom>
          </p:spPr>
        </p:pic>
      </p:grpSp>
    </p:spTree>
    <p:extLst>
      <p:ext uri="{BB962C8B-B14F-4D97-AF65-F5344CB8AC3E}">
        <p14:creationId xmlns:p14="http://schemas.microsoft.com/office/powerpoint/2010/main" val="300576368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1" name="Group"/>
          <p:cNvGrpSpPr/>
          <p:nvPr/>
        </p:nvGrpSpPr>
        <p:grpSpPr>
          <a:xfrm>
            <a:off x="533863" y="651541"/>
            <a:ext cx="2335938" cy="4916229"/>
            <a:chOff x="11080" y="-1"/>
            <a:chExt cx="4671873" cy="9832457"/>
          </a:xfrm>
        </p:grpSpPr>
        <p:grpSp>
          <p:nvGrpSpPr>
            <p:cNvPr id="482" name="Group"/>
            <p:cNvGrpSpPr/>
            <p:nvPr/>
          </p:nvGrpSpPr>
          <p:grpSpPr>
            <a:xfrm>
              <a:off x="11132" y="-1"/>
              <a:ext cx="4671769" cy="4361902"/>
              <a:chOff x="0" y="0"/>
              <a:chExt cx="4671768" cy="4361900"/>
            </a:xfrm>
          </p:grpSpPr>
          <p:sp>
            <p:nvSpPr>
              <p:cNvPr id="475" name="Oval"/>
              <p:cNvSpPr/>
              <p:nvPr/>
            </p:nvSpPr>
            <p:spPr>
              <a:xfrm>
                <a:off x="874303" y="4081461"/>
                <a:ext cx="244968" cy="280440"/>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76" name="Oval"/>
              <p:cNvSpPr/>
              <p:nvPr/>
            </p:nvSpPr>
            <p:spPr>
              <a:xfrm>
                <a:off x="1798911" y="3718023"/>
                <a:ext cx="244968" cy="280440"/>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77" name="Oval"/>
              <p:cNvSpPr/>
              <p:nvPr/>
            </p:nvSpPr>
            <p:spPr>
              <a:xfrm>
                <a:off x="2632343" y="3082867"/>
                <a:ext cx="244968" cy="280440"/>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78" name="Oval"/>
              <p:cNvSpPr/>
              <p:nvPr/>
            </p:nvSpPr>
            <p:spPr>
              <a:xfrm>
                <a:off x="3398178" y="2308521"/>
                <a:ext cx="244968" cy="280440"/>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79" name="Oval"/>
              <p:cNvSpPr/>
              <p:nvPr/>
            </p:nvSpPr>
            <p:spPr>
              <a:xfrm>
                <a:off x="4063404" y="1286775"/>
                <a:ext cx="244967" cy="280440"/>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80" name="Oval"/>
              <p:cNvSpPr/>
              <p:nvPr/>
            </p:nvSpPr>
            <p:spPr>
              <a:xfrm>
                <a:off x="4426802" y="0"/>
                <a:ext cx="244967" cy="280440"/>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81" name="Oval"/>
              <p:cNvSpPr/>
              <p:nvPr/>
            </p:nvSpPr>
            <p:spPr>
              <a:xfrm>
                <a:off x="0" y="4081461"/>
                <a:ext cx="244967" cy="280440"/>
              </a:xfrm>
              <a:prstGeom prst="ellipse">
                <a:avLst/>
              </a:pr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grpSp>
        <p:sp>
          <p:nvSpPr>
            <p:cNvPr id="483" name="Shape"/>
            <p:cNvSpPr/>
            <p:nvPr/>
          </p:nvSpPr>
          <p:spPr>
            <a:xfrm rot="300000">
              <a:off x="885385" y="5470661"/>
              <a:ext cx="245070" cy="280333"/>
            </a:xfrm>
            <a:custGeom>
              <a:avLst/>
              <a:gdLst/>
              <a:ahLst/>
              <a:cxnLst>
                <a:cxn ang="0">
                  <a:pos x="wd2" y="hd2"/>
                </a:cxn>
                <a:cxn ang="5400000">
                  <a:pos x="wd2" y="hd2"/>
                </a:cxn>
                <a:cxn ang="10800000">
                  <a:pos x="wd2" y="hd2"/>
                </a:cxn>
                <a:cxn ang="16200000">
                  <a:pos x="wd2" y="hd2"/>
                </a:cxn>
              </a:cxnLst>
              <a:rect l="0" t="0" r="r" b="b"/>
              <a:pathLst>
                <a:path w="19650" h="19656" extrusionOk="0">
                  <a:moveTo>
                    <a:pt x="16737" y="2907"/>
                  </a:moveTo>
                  <a:cubicBezTo>
                    <a:pt x="20593" y="6761"/>
                    <a:pt x="20625" y="12983"/>
                    <a:pt x="16808" y="16806"/>
                  </a:cubicBezTo>
                  <a:cubicBezTo>
                    <a:pt x="12990" y="20628"/>
                    <a:pt x="6769" y="20603"/>
                    <a:pt x="2913" y="16749"/>
                  </a:cubicBezTo>
                  <a:cubicBezTo>
                    <a:pt x="-943" y="12895"/>
                    <a:pt x="-975" y="6673"/>
                    <a:pt x="2842" y="2850"/>
                  </a:cubicBezTo>
                  <a:cubicBezTo>
                    <a:pt x="6660" y="-972"/>
                    <a:pt x="12881" y="-947"/>
                    <a:pt x="16737" y="2907"/>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84" name="Shape"/>
            <p:cNvSpPr/>
            <p:nvPr/>
          </p:nvSpPr>
          <p:spPr>
            <a:xfrm rot="300000">
              <a:off x="1809992" y="5834100"/>
              <a:ext cx="245071" cy="280333"/>
            </a:xfrm>
            <a:custGeom>
              <a:avLst/>
              <a:gdLst/>
              <a:ahLst/>
              <a:cxnLst>
                <a:cxn ang="0">
                  <a:pos x="wd2" y="hd2"/>
                </a:cxn>
                <a:cxn ang="5400000">
                  <a:pos x="wd2" y="hd2"/>
                </a:cxn>
                <a:cxn ang="10800000">
                  <a:pos x="wd2" y="hd2"/>
                </a:cxn>
                <a:cxn ang="16200000">
                  <a:pos x="wd2" y="hd2"/>
                </a:cxn>
              </a:cxnLst>
              <a:rect l="0" t="0" r="r" b="b"/>
              <a:pathLst>
                <a:path w="19650" h="19656" extrusionOk="0">
                  <a:moveTo>
                    <a:pt x="16737" y="2907"/>
                  </a:moveTo>
                  <a:cubicBezTo>
                    <a:pt x="20593" y="6761"/>
                    <a:pt x="20625" y="12983"/>
                    <a:pt x="16808" y="16806"/>
                  </a:cubicBezTo>
                  <a:cubicBezTo>
                    <a:pt x="12990" y="20628"/>
                    <a:pt x="6769" y="20603"/>
                    <a:pt x="2913" y="16749"/>
                  </a:cubicBezTo>
                  <a:cubicBezTo>
                    <a:pt x="-943" y="12895"/>
                    <a:pt x="-975" y="6673"/>
                    <a:pt x="2842" y="2850"/>
                  </a:cubicBezTo>
                  <a:cubicBezTo>
                    <a:pt x="6660" y="-972"/>
                    <a:pt x="12881" y="-947"/>
                    <a:pt x="16737" y="2907"/>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85" name="Shape"/>
            <p:cNvSpPr/>
            <p:nvPr/>
          </p:nvSpPr>
          <p:spPr>
            <a:xfrm rot="300000">
              <a:off x="2643424" y="6469255"/>
              <a:ext cx="245071" cy="280334"/>
            </a:xfrm>
            <a:custGeom>
              <a:avLst/>
              <a:gdLst/>
              <a:ahLst/>
              <a:cxnLst>
                <a:cxn ang="0">
                  <a:pos x="wd2" y="hd2"/>
                </a:cxn>
                <a:cxn ang="5400000">
                  <a:pos x="wd2" y="hd2"/>
                </a:cxn>
                <a:cxn ang="10800000">
                  <a:pos x="wd2" y="hd2"/>
                </a:cxn>
                <a:cxn ang="16200000">
                  <a:pos x="wd2" y="hd2"/>
                </a:cxn>
              </a:cxnLst>
              <a:rect l="0" t="0" r="r" b="b"/>
              <a:pathLst>
                <a:path w="19650" h="19656" extrusionOk="0">
                  <a:moveTo>
                    <a:pt x="16737" y="2907"/>
                  </a:moveTo>
                  <a:cubicBezTo>
                    <a:pt x="20593" y="6761"/>
                    <a:pt x="20625" y="12983"/>
                    <a:pt x="16808" y="16806"/>
                  </a:cubicBezTo>
                  <a:cubicBezTo>
                    <a:pt x="12990" y="20628"/>
                    <a:pt x="6769" y="20603"/>
                    <a:pt x="2913" y="16749"/>
                  </a:cubicBezTo>
                  <a:cubicBezTo>
                    <a:pt x="-943" y="12895"/>
                    <a:pt x="-975" y="6673"/>
                    <a:pt x="2842" y="2850"/>
                  </a:cubicBezTo>
                  <a:cubicBezTo>
                    <a:pt x="6660" y="-972"/>
                    <a:pt x="12881" y="-947"/>
                    <a:pt x="16737" y="2907"/>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86" name="Shape"/>
            <p:cNvSpPr/>
            <p:nvPr/>
          </p:nvSpPr>
          <p:spPr>
            <a:xfrm rot="300000">
              <a:off x="3409259" y="7243601"/>
              <a:ext cx="245070" cy="280334"/>
            </a:xfrm>
            <a:custGeom>
              <a:avLst/>
              <a:gdLst/>
              <a:ahLst/>
              <a:cxnLst>
                <a:cxn ang="0">
                  <a:pos x="wd2" y="hd2"/>
                </a:cxn>
                <a:cxn ang="5400000">
                  <a:pos x="wd2" y="hd2"/>
                </a:cxn>
                <a:cxn ang="10800000">
                  <a:pos x="wd2" y="hd2"/>
                </a:cxn>
                <a:cxn ang="16200000">
                  <a:pos x="wd2" y="hd2"/>
                </a:cxn>
              </a:cxnLst>
              <a:rect l="0" t="0" r="r" b="b"/>
              <a:pathLst>
                <a:path w="19650" h="19656" extrusionOk="0">
                  <a:moveTo>
                    <a:pt x="16737" y="2907"/>
                  </a:moveTo>
                  <a:cubicBezTo>
                    <a:pt x="20593" y="6761"/>
                    <a:pt x="20625" y="12983"/>
                    <a:pt x="16808" y="16806"/>
                  </a:cubicBezTo>
                  <a:cubicBezTo>
                    <a:pt x="12990" y="20628"/>
                    <a:pt x="6769" y="20603"/>
                    <a:pt x="2913" y="16749"/>
                  </a:cubicBezTo>
                  <a:cubicBezTo>
                    <a:pt x="-943" y="12895"/>
                    <a:pt x="-975" y="6673"/>
                    <a:pt x="2842" y="2850"/>
                  </a:cubicBezTo>
                  <a:cubicBezTo>
                    <a:pt x="6660" y="-972"/>
                    <a:pt x="12881" y="-947"/>
                    <a:pt x="16737" y="2907"/>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87" name="Shape"/>
            <p:cNvSpPr/>
            <p:nvPr/>
          </p:nvSpPr>
          <p:spPr>
            <a:xfrm rot="300000">
              <a:off x="4074484" y="8265347"/>
              <a:ext cx="245071" cy="280334"/>
            </a:xfrm>
            <a:custGeom>
              <a:avLst/>
              <a:gdLst/>
              <a:ahLst/>
              <a:cxnLst>
                <a:cxn ang="0">
                  <a:pos x="wd2" y="hd2"/>
                </a:cxn>
                <a:cxn ang="5400000">
                  <a:pos x="wd2" y="hd2"/>
                </a:cxn>
                <a:cxn ang="10800000">
                  <a:pos x="wd2" y="hd2"/>
                </a:cxn>
                <a:cxn ang="16200000">
                  <a:pos x="wd2" y="hd2"/>
                </a:cxn>
              </a:cxnLst>
              <a:rect l="0" t="0" r="r" b="b"/>
              <a:pathLst>
                <a:path w="19650" h="19656" extrusionOk="0">
                  <a:moveTo>
                    <a:pt x="16737" y="2907"/>
                  </a:moveTo>
                  <a:cubicBezTo>
                    <a:pt x="20593" y="6761"/>
                    <a:pt x="20625" y="12983"/>
                    <a:pt x="16808" y="16806"/>
                  </a:cubicBezTo>
                  <a:cubicBezTo>
                    <a:pt x="12990" y="20628"/>
                    <a:pt x="6769" y="20603"/>
                    <a:pt x="2913" y="16749"/>
                  </a:cubicBezTo>
                  <a:cubicBezTo>
                    <a:pt x="-943" y="12895"/>
                    <a:pt x="-975" y="6673"/>
                    <a:pt x="2842" y="2850"/>
                  </a:cubicBezTo>
                  <a:cubicBezTo>
                    <a:pt x="6660" y="-972"/>
                    <a:pt x="12881" y="-947"/>
                    <a:pt x="16737" y="2907"/>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88" name="Shape"/>
            <p:cNvSpPr/>
            <p:nvPr/>
          </p:nvSpPr>
          <p:spPr>
            <a:xfrm rot="300000">
              <a:off x="4437882" y="9552123"/>
              <a:ext cx="245071" cy="280333"/>
            </a:xfrm>
            <a:custGeom>
              <a:avLst/>
              <a:gdLst/>
              <a:ahLst/>
              <a:cxnLst>
                <a:cxn ang="0">
                  <a:pos x="wd2" y="hd2"/>
                </a:cxn>
                <a:cxn ang="5400000">
                  <a:pos x="wd2" y="hd2"/>
                </a:cxn>
                <a:cxn ang="10800000">
                  <a:pos x="wd2" y="hd2"/>
                </a:cxn>
                <a:cxn ang="16200000">
                  <a:pos x="wd2" y="hd2"/>
                </a:cxn>
              </a:cxnLst>
              <a:rect l="0" t="0" r="r" b="b"/>
              <a:pathLst>
                <a:path w="19650" h="19656" extrusionOk="0">
                  <a:moveTo>
                    <a:pt x="16737" y="2907"/>
                  </a:moveTo>
                  <a:cubicBezTo>
                    <a:pt x="20593" y="6761"/>
                    <a:pt x="20625" y="12983"/>
                    <a:pt x="16808" y="16806"/>
                  </a:cubicBezTo>
                  <a:cubicBezTo>
                    <a:pt x="12990" y="20628"/>
                    <a:pt x="6769" y="20603"/>
                    <a:pt x="2913" y="16749"/>
                  </a:cubicBezTo>
                  <a:cubicBezTo>
                    <a:pt x="-943" y="12895"/>
                    <a:pt x="-975" y="6673"/>
                    <a:pt x="2842" y="2850"/>
                  </a:cubicBezTo>
                  <a:cubicBezTo>
                    <a:pt x="6660" y="-972"/>
                    <a:pt x="12881" y="-947"/>
                    <a:pt x="16737" y="2907"/>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89" name="Shape"/>
            <p:cNvSpPr/>
            <p:nvPr/>
          </p:nvSpPr>
          <p:spPr>
            <a:xfrm rot="300000">
              <a:off x="11080" y="5470661"/>
              <a:ext cx="245071" cy="280333"/>
            </a:xfrm>
            <a:custGeom>
              <a:avLst/>
              <a:gdLst/>
              <a:ahLst/>
              <a:cxnLst>
                <a:cxn ang="0">
                  <a:pos x="wd2" y="hd2"/>
                </a:cxn>
                <a:cxn ang="5400000">
                  <a:pos x="wd2" y="hd2"/>
                </a:cxn>
                <a:cxn ang="10800000">
                  <a:pos x="wd2" y="hd2"/>
                </a:cxn>
                <a:cxn ang="16200000">
                  <a:pos x="wd2" y="hd2"/>
                </a:cxn>
              </a:cxnLst>
              <a:rect l="0" t="0" r="r" b="b"/>
              <a:pathLst>
                <a:path w="19650" h="19656" extrusionOk="0">
                  <a:moveTo>
                    <a:pt x="16737" y="2907"/>
                  </a:moveTo>
                  <a:cubicBezTo>
                    <a:pt x="20593" y="6761"/>
                    <a:pt x="20625" y="12983"/>
                    <a:pt x="16808" y="16806"/>
                  </a:cubicBezTo>
                  <a:cubicBezTo>
                    <a:pt x="12990" y="20628"/>
                    <a:pt x="6769" y="20603"/>
                    <a:pt x="2913" y="16749"/>
                  </a:cubicBezTo>
                  <a:cubicBezTo>
                    <a:pt x="-943" y="12895"/>
                    <a:pt x="-975" y="6673"/>
                    <a:pt x="2842" y="2850"/>
                  </a:cubicBezTo>
                  <a:cubicBezTo>
                    <a:pt x="6660" y="-972"/>
                    <a:pt x="12881" y="-947"/>
                    <a:pt x="16737" y="2907"/>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90" name="Shape"/>
            <p:cNvSpPr/>
            <p:nvPr/>
          </p:nvSpPr>
          <p:spPr>
            <a:xfrm>
              <a:off x="63208" y="99341"/>
              <a:ext cx="4464221" cy="556632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77" y="15883"/>
                  </a:lnTo>
                  <a:lnTo>
                    <a:pt x="21600" y="0"/>
                  </a:lnTo>
                  <a:lnTo>
                    <a:pt x="16525" y="9192"/>
                  </a:lnTo>
                  <a:lnTo>
                    <a:pt x="4103" y="21287"/>
                  </a:lnTo>
                  <a:lnTo>
                    <a:pt x="0" y="21600"/>
                  </a:lnTo>
                  <a:close/>
                </a:path>
              </a:pathLst>
            </a:custGeom>
            <a:blipFill rotWithShape="1">
              <a:blip r:embed="rId2">
                <a:alphaModFix amt="89625"/>
              </a:blip>
              <a:srcRect/>
              <a:tile tx="0" ty="0" sx="100000" sy="100000" flip="none" algn="tl"/>
            </a:blipFill>
            <a:ln w="76200" cap="flat">
              <a:solidFill>
                <a:srgbClr val="000000">
                  <a:alpha val="89625"/>
                </a:srgbClr>
              </a:solidFill>
              <a:prstDash val="solid"/>
              <a:miter lim="400000"/>
            </a:ln>
            <a:effectLst/>
          </p:spPr>
          <p:txBody>
            <a:bodyPr wrap="square" lIns="25400" tIns="25400" rIns="25400" bIns="25400" numCol="1" anchor="ctr">
              <a:noAutofit/>
            </a:bodyPr>
            <a:lstStyle/>
            <a:p>
              <a:endParaRPr sz="900" dirty="0"/>
            </a:p>
          </p:txBody>
        </p:sp>
      </p:grpSp>
      <p:grpSp>
        <p:nvGrpSpPr>
          <p:cNvPr id="509" name="Group"/>
          <p:cNvGrpSpPr/>
          <p:nvPr/>
        </p:nvGrpSpPr>
        <p:grpSpPr>
          <a:xfrm>
            <a:off x="6418377" y="2404913"/>
            <a:ext cx="3030423" cy="1979483"/>
            <a:chOff x="4332" y="-4096"/>
            <a:chExt cx="8375565" cy="5588529"/>
          </a:xfrm>
        </p:grpSpPr>
        <p:grpSp>
          <p:nvGrpSpPr>
            <p:cNvPr id="499" name="Group"/>
            <p:cNvGrpSpPr/>
            <p:nvPr/>
          </p:nvGrpSpPr>
          <p:grpSpPr>
            <a:xfrm>
              <a:off x="4332" y="3260391"/>
              <a:ext cx="8348157" cy="2324042"/>
              <a:chOff x="4332" y="-4096"/>
              <a:chExt cx="8348155" cy="2324040"/>
            </a:xfrm>
          </p:grpSpPr>
          <p:sp>
            <p:nvSpPr>
              <p:cNvPr id="492" name="Shape"/>
              <p:cNvSpPr/>
              <p:nvPr/>
            </p:nvSpPr>
            <p:spPr>
              <a:xfrm rot="300000">
                <a:off x="27572" y="20967"/>
                <a:ext cx="599575" cy="559471"/>
              </a:xfrm>
              <a:custGeom>
                <a:avLst/>
                <a:gdLst/>
                <a:ahLst/>
                <a:cxnLst>
                  <a:cxn ang="0">
                    <a:pos x="wd2" y="hd2"/>
                  </a:cxn>
                  <a:cxn ang="5400000">
                    <a:pos x="wd2" y="hd2"/>
                  </a:cxn>
                  <a:cxn ang="10800000">
                    <a:pos x="wd2" y="hd2"/>
                  </a:cxn>
                  <a:cxn ang="16200000">
                    <a:pos x="wd2" y="hd2"/>
                  </a:cxn>
                </a:cxnLst>
                <a:rect l="0" t="0" r="r" b="b"/>
                <a:pathLst>
                  <a:path w="19604" h="19605" extrusionOk="0">
                    <a:moveTo>
                      <a:pt x="16826" y="2780"/>
                    </a:moveTo>
                    <a:cubicBezTo>
                      <a:pt x="20602" y="6556"/>
                      <a:pt x="20518" y="12763"/>
                      <a:pt x="16639" y="16641"/>
                    </a:cubicBezTo>
                    <a:cubicBezTo>
                      <a:pt x="12759" y="20520"/>
                      <a:pt x="6554" y="20603"/>
                      <a:pt x="2778" y="16826"/>
                    </a:cubicBezTo>
                    <a:cubicBezTo>
                      <a:pt x="-998" y="13050"/>
                      <a:pt x="-914" y="6843"/>
                      <a:pt x="2965" y="2965"/>
                    </a:cubicBezTo>
                    <a:cubicBezTo>
                      <a:pt x="6845" y="-914"/>
                      <a:pt x="13050" y="-997"/>
                      <a:pt x="16826" y="2780"/>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93" name="Shape"/>
              <p:cNvSpPr/>
              <p:nvPr/>
            </p:nvSpPr>
            <p:spPr>
              <a:xfrm rot="300000">
                <a:off x="1398052" y="44452"/>
                <a:ext cx="599575" cy="559471"/>
              </a:xfrm>
              <a:custGeom>
                <a:avLst/>
                <a:gdLst/>
                <a:ahLst/>
                <a:cxnLst>
                  <a:cxn ang="0">
                    <a:pos x="wd2" y="hd2"/>
                  </a:cxn>
                  <a:cxn ang="5400000">
                    <a:pos x="wd2" y="hd2"/>
                  </a:cxn>
                  <a:cxn ang="10800000">
                    <a:pos x="wd2" y="hd2"/>
                  </a:cxn>
                  <a:cxn ang="16200000">
                    <a:pos x="wd2" y="hd2"/>
                  </a:cxn>
                </a:cxnLst>
                <a:rect l="0" t="0" r="r" b="b"/>
                <a:pathLst>
                  <a:path w="19604" h="19605" extrusionOk="0">
                    <a:moveTo>
                      <a:pt x="16826" y="2780"/>
                    </a:moveTo>
                    <a:cubicBezTo>
                      <a:pt x="20602" y="6556"/>
                      <a:pt x="20518" y="12763"/>
                      <a:pt x="16639" y="16641"/>
                    </a:cubicBezTo>
                    <a:cubicBezTo>
                      <a:pt x="12759" y="20520"/>
                      <a:pt x="6554" y="20603"/>
                      <a:pt x="2778" y="16826"/>
                    </a:cubicBezTo>
                    <a:cubicBezTo>
                      <a:pt x="-998" y="13050"/>
                      <a:pt x="-914" y="6843"/>
                      <a:pt x="2965" y="2965"/>
                    </a:cubicBezTo>
                    <a:cubicBezTo>
                      <a:pt x="6845" y="-914"/>
                      <a:pt x="13050" y="-997"/>
                      <a:pt x="16826" y="2780"/>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94" name="Shape"/>
              <p:cNvSpPr/>
              <p:nvPr/>
            </p:nvSpPr>
            <p:spPr>
              <a:xfrm rot="300000">
                <a:off x="2686304" y="185365"/>
                <a:ext cx="599575" cy="559471"/>
              </a:xfrm>
              <a:custGeom>
                <a:avLst/>
                <a:gdLst/>
                <a:ahLst/>
                <a:cxnLst>
                  <a:cxn ang="0">
                    <a:pos x="wd2" y="hd2"/>
                  </a:cxn>
                  <a:cxn ang="5400000">
                    <a:pos x="wd2" y="hd2"/>
                  </a:cxn>
                  <a:cxn ang="10800000">
                    <a:pos x="wd2" y="hd2"/>
                  </a:cxn>
                  <a:cxn ang="16200000">
                    <a:pos x="wd2" y="hd2"/>
                  </a:cxn>
                </a:cxnLst>
                <a:rect l="0" t="0" r="r" b="b"/>
                <a:pathLst>
                  <a:path w="19604" h="19605" extrusionOk="0">
                    <a:moveTo>
                      <a:pt x="16826" y="2780"/>
                    </a:moveTo>
                    <a:cubicBezTo>
                      <a:pt x="20602" y="6556"/>
                      <a:pt x="20518" y="12763"/>
                      <a:pt x="16639" y="16641"/>
                    </a:cubicBezTo>
                    <a:cubicBezTo>
                      <a:pt x="12759" y="20520"/>
                      <a:pt x="6554" y="20603"/>
                      <a:pt x="2778" y="16826"/>
                    </a:cubicBezTo>
                    <a:cubicBezTo>
                      <a:pt x="-998" y="13050"/>
                      <a:pt x="-914" y="6843"/>
                      <a:pt x="2965" y="2965"/>
                    </a:cubicBezTo>
                    <a:cubicBezTo>
                      <a:pt x="6845" y="-914"/>
                      <a:pt x="13050" y="-997"/>
                      <a:pt x="16826" y="2780"/>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95" name="Shape"/>
              <p:cNvSpPr/>
              <p:nvPr/>
            </p:nvSpPr>
            <p:spPr>
              <a:xfrm rot="300000">
                <a:off x="3974559" y="420221"/>
                <a:ext cx="599575" cy="559471"/>
              </a:xfrm>
              <a:custGeom>
                <a:avLst/>
                <a:gdLst/>
                <a:ahLst/>
                <a:cxnLst>
                  <a:cxn ang="0">
                    <a:pos x="wd2" y="hd2"/>
                  </a:cxn>
                  <a:cxn ang="5400000">
                    <a:pos x="wd2" y="hd2"/>
                  </a:cxn>
                  <a:cxn ang="10800000">
                    <a:pos x="wd2" y="hd2"/>
                  </a:cxn>
                  <a:cxn ang="16200000">
                    <a:pos x="wd2" y="hd2"/>
                  </a:cxn>
                </a:cxnLst>
                <a:rect l="0" t="0" r="r" b="b"/>
                <a:pathLst>
                  <a:path w="19604" h="19605" extrusionOk="0">
                    <a:moveTo>
                      <a:pt x="16826" y="2780"/>
                    </a:moveTo>
                    <a:cubicBezTo>
                      <a:pt x="20602" y="6556"/>
                      <a:pt x="20518" y="12763"/>
                      <a:pt x="16639" y="16641"/>
                    </a:cubicBezTo>
                    <a:cubicBezTo>
                      <a:pt x="12759" y="20520"/>
                      <a:pt x="6554" y="20603"/>
                      <a:pt x="2778" y="16826"/>
                    </a:cubicBezTo>
                    <a:cubicBezTo>
                      <a:pt x="-998" y="13050"/>
                      <a:pt x="-914" y="6843"/>
                      <a:pt x="2965" y="2965"/>
                    </a:cubicBezTo>
                    <a:cubicBezTo>
                      <a:pt x="6845" y="-914"/>
                      <a:pt x="13050" y="-997"/>
                      <a:pt x="16826" y="2780"/>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96" name="Shape"/>
              <p:cNvSpPr/>
              <p:nvPr/>
            </p:nvSpPr>
            <p:spPr>
              <a:xfrm rot="300000">
                <a:off x="5235400" y="772504"/>
                <a:ext cx="599575" cy="559471"/>
              </a:xfrm>
              <a:custGeom>
                <a:avLst/>
                <a:gdLst/>
                <a:ahLst/>
                <a:cxnLst>
                  <a:cxn ang="0">
                    <a:pos x="wd2" y="hd2"/>
                  </a:cxn>
                  <a:cxn ang="5400000">
                    <a:pos x="wd2" y="hd2"/>
                  </a:cxn>
                  <a:cxn ang="10800000">
                    <a:pos x="wd2" y="hd2"/>
                  </a:cxn>
                  <a:cxn ang="16200000">
                    <a:pos x="wd2" y="hd2"/>
                  </a:cxn>
                </a:cxnLst>
                <a:rect l="0" t="0" r="r" b="b"/>
                <a:pathLst>
                  <a:path w="19604" h="19605" extrusionOk="0">
                    <a:moveTo>
                      <a:pt x="16826" y="2780"/>
                    </a:moveTo>
                    <a:cubicBezTo>
                      <a:pt x="20602" y="6556"/>
                      <a:pt x="20518" y="12763"/>
                      <a:pt x="16639" y="16641"/>
                    </a:cubicBezTo>
                    <a:cubicBezTo>
                      <a:pt x="12759" y="20520"/>
                      <a:pt x="6554" y="20603"/>
                      <a:pt x="2778" y="16826"/>
                    </a:cubicBezTo>
                    <a:cubicBezTo>
                      <a:pt x="-998" y="13050"/>
                      <a:pt x="-914" y="6843"/>
                      <a:pt x="2965" y="2965"/>
                    </a:cubicBezTo>
                    <a:cubicBezTo>
                      <a:pt x="6845" y="-914"/>
                      <a:pt x="13050" y="-997"/>
                      <a:pt x="16826" y="2780"/>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97" name="Shape"/>
              <p:cNvSpPr/>
              <p:nvPr/>
            </p:nvSpPr>
            <p:spPr>
              <a:xfrm rot="300000">
                <a:off x="6468833" y="1218729"/>
                <a:ext cx="599575" cy="559470"/>
              </a:xfrm>
              <a:custGeom>
                <a:avLst/>
                <a:gdLst/>
                <a:ahLst/>
                <a:cxnLst>
                  <a:cxn ang="0">
                    <a:pos x="wd2" y="hd2"/>
                  </a:cxn>
                  <a:cxn ang="5400000">
                    <a:pos x="wd2" y="hd2"/>
                  </a:cxn>
                  <a:cxn ang="10800000">
                    <a:pos x="wd2" y="hd2"/>
                  </a:cxn>
                  <a:cxn ang="16200000">
                    <a:pos x="wd2" y="hd2"/>
                  </a:cxn>
                </a:cxnLst>
                <a:rect l="0" t="0" r="r" b="b"/>
                <a:pathLst>
                  <a:path w="19604" h="19605" extrusionOk="0">
                    <a:moveTo>
                      <a:pt x="16826" y="2780"/>
                    </a:moveTo>
                    <a:cubicBezTo>
                      <a:pt x="20602" y="6556"/>
                      <a:pt x="20518" y="12763"/>
                      <a:pt x="16639" y="16641"/>
                    </a:cubicBezTo>
                    <a:cubicBezTo>
                      <a:pt x="12759" y="20520"/>
                      <a:pt x="6554" y="20603"/>
                      <a:pt x="2778" y="16826"/>
                    </a:cubicBezTo>
                    <a:cubicBezTo>
                      <a:pt x="-998" y="13050"/>
                      <a:pt x="-914" y="6843"/>
                      <a:pt x="2965" y="2965"/>
                    </a:cubicBezTo>
                    <a:cubicBezTo>
                      <a:pt x="6845" y="-914"/>
                      <a:pt x="13050" y="-997"/>
                      <a:pt x="16826" y="2780"/>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498" name="Shape"/>
              <p:cNvSpPr/>
              <p:nvPr/>
            </p:nvSpPr>
            <p:spPr>
              <a:xfrm rot="300000">
                <a:off x="7729674" y="1735410"/>
                <a:ext cx="599575" cy="559471"/>
              </a:xfrm>
              <a:custGeom>
                <a:avLst/>
                <a:gdLst/>
                <a:ahLst/>
                <a:cxnLst>
                  <a:cxn ang="0">
                    <a:pos x="wd2" y="hd2"/>
                  </a:cxn>
                  <a:cxn ang="5400000">
                    <a:pos x="wd2" y="hd2"/>
                  </a:cxn>
                  <a:cxn ang="10800000">
                    <a:pos x="wd2" y="hd2"/>
                  </a:cxn>
                  <a:cxn ang="16200000">
                    <a:pos x="wd2" y="hd2"/>
                  </a:cxn>
                </a:cxnLst>
                <a:rect l="0" t="0" r="r" b="b"/>
                <a:pathLst>
                  <a:path w="19604" h="19605" extrusionOk="0">
                    <a:moveTo>
                      <a:pt x="16826" y="2780"/>
                    </a:moveTo>
                    <a:cubicBezTo>
                      <a:pt x="20602" y="6556"/>
                      <a:pt x="20518" y="12763"/>
                      <a:pt x="16639" y="16641"/>
                    </a:cubicBezTo>
                    <a:cubicBezTo>
                      <a:pt x="12759" y="20520"/>
                      <a:pt x="6554" y="20603"/>
                      <a:pt x="2778" y="16826"/>
                    </a:cubicBezTo>
                    <a:cubicBezTo>
                      <a:pt x="-998" y="13050"/>
                      <a:pt x="-914" y="6843"/>
                      <a:pt x="2965" y="2965"/>
                    </a:cubicBezTo>
                    <a:cubicBezTo>
                      <a:pt x="6845" y="-914"/>
                      <a:pt x="13050" y="-997"/>
                      <a:pt x="16826" y="2780"/>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grpSp>
        <p:grpSp>
          <p:nvGrpSpPr>
            <p:cNvPr id="507" name="Group"/>
            <p:cNvGrpSpPr/>
            <p:nvPr/>
          </p:nvGrpSpPr>
          <p:grpSpPr>
            <a:xfrm rot="10800000" flipH="1">
              <a:off x="31742" y="-4097"/>
              <a:ext cx="8348156" cy="2324042"/>
              <a:chOff x="4332" y="-4096"/>
              <a:chExt cx="8348155" cy="2324040"/>
            </a:xfrm>
          </p:grpSpPr>
          <p:sp>
            <p:nvSpPr>
              <p:cNvPr id="500" name="Shape"/>
              <p:cNvSpPr/>
              <p:nvPr/>
            </p:nvSpPr>
            <p:spPr>
              <a:xfrm rot="300000">
                <a:off x="27572" y="20967"/>
                <a:ext cx="599575" cy="559471"/>
              </a:xfrm>
              <a:custGeom>
                <a:avLst/>
                <a:gdLst/>
                <a:ahLst/>
                <a:cxnLst>
                  <a:cxn ang="0">
                    <a:pos x="wd2" y="hd2"/>
                  </a:cxn>
                  <a:cxn ang="5400000">
                    <a:pos x="wd2" y="hd2"/>
                  </a:cxn>
                  <a:cxn ang="10800000">
                    <a:pos x="wd2" y="hd2"/>
                  </a:cxn>
                  <a:cxn ang="16200000">
                    <a:pos x="wd2" y="hd2"/>
                  </a:cxn>
                </a:cxnLst>
                <a:rect l="0" t="0" r="r" b="b"/>
                <a:pathLst>
                  <a:path w="19604" h="19605" extrusionOk="0">
                    <a:moveTo>
                      <a:pt x="16826" y="2780"/>
                    </a:moveTo>
                    <a:cubicBezTo>
                      <a:pt x="20602" y="6556"/>
                      <a:pt x="20518" y="12763"/>
                      <a:pt x="16639" y="16641"/>
                    </a:cubicBezTo>
                    <a:cubicBezTo>
                      <a:pt x="12759" y="20520"/>
                      <a:pt x="6554" y="20603"/>
                      <a:pt x="2778" y="16826"/>
                    </a:cubicBezTo>
                    <a:cubicBezTo>
                      <a:pt x="-998" y="13050"/>
                      <a:pt x="-914" y="6843"/>
                      <a:pt x="2965" y="2965"/>
                    </a:cubicBezTo>
                    <a:cubicBezTo>
                      <a:pt x="6845" y="-914"/>
                      <a:pt x="13050" y="-997"/>
                      <a:pt x="16826" y="2780"/>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501" name="Shape"/>
              <p:cNvSpPr/>
              <p:nvPr/>
            </p:nvSpPr>
            <p:spPr>
              <a:xfrm rot="300000">
                <a:off x="1398052" y="44452"/>
                <a:ext cx="599575" cy="559471"/>
              </a:xfrm>
              <a:custGeom>
                <a:avLst/>
                <a:gdLst/>
                <a:ahLst/>
                <a:cxnLst>
                  <a:cxn ang="0">
                    <a:pos x="wd2" y="hd2"/>
                  </a:cxn>
                  <a:cxn ang="5400000">
                    <a:pos x="wd2" y="hd2"/>
                  </a:cxn>
                  <a:cxn ang="10800000">
                    <a:pos x="wd2" y="hd2"/>
                  </a:cxn>
                  <a:cxn ang="16200000">
                    <a:pos x="wd2" y="hd2"/>
                  </a:cxn>
                </a:cxnLst>
                <a:rect l="0" t="0" r="r" b="b"/>
                <a:pathLst>
                  <a:path w="19604" h="19605" extrusionOk="0">
                    <a:moveTo>
                      <a:pt x="16826" y="2780"/>
                    </a:moveTo>
                    <a:cubicBezTo>
                      <a:pt x="20602" y="6556"/>
                      <a:pt x="20518" y="12763"/>
                      <a:pt x="16639" y="16641"/>
                    </a:cubicBezTo>
                    <a:cubicBezTo>
                      <a:pt x="12759" y="20520"/>
                      <a:pt x="6554" y="20603"/>
                      <a:pt x="2778" y="16826"/>
                    </a:cubicBezTo>
                    <a:cubicBezTo>
                      <a:pt x="-998" y="13050"/>
                      <a:pt x="-914" y="6843"/>
                      <a:pt x="2965" y="2965"/>
                    </a:cubicBezTo>
                    <a:cubicBezTo>
                      <a:pt x="6845" y="-914"/>
                      <a:pt x="13050" y="-997"/>
                      <a:pt x="16826" y="2780"/>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502" name="Shape"/>
              <p:cNvSpPr/>
              <p:nvPr/>
            </p:nvSpPr>
            <p:spPr>
              <a:xfrm rot="300000">
                <a:off x="2686304" y="185365"/>
                <a:ext cx="599575" cy="559471"/>
              </a:xfrm>
              <a:custGeom>
                <a:avLst/>
                <a:gdLst/>
                <a:ahLst/>
                <a:cxnLst>
                  <a:cxn ang="0">
                    <a:pos x="wd2" y="hd2"/>
                  </a:cxn>
                  <a:cxn ang="5400000">
                    <a:pos x="wd2" y="hd2"/>
                  </a:cxn>
                  <a:cxn ang="10800000">
                    <a:pos x="wd2" y="hd2"/>
                  </a:cxn>
                  <a:cxn ang="16200000">
                    <a:pos x="wd2" y="hd2"/>
                  </a:cxn>
                </a:cxnLst>
                <a:rect l="0" t="0" r="r" b="b"/>
                <a:pathLst>
                  <a:path w="19604" h="19605" extrusionOk="0">
                    <a:moveTo>
                      <a:pt x="16826" y="2780"/>
                    </a:moveTo>
                    <a:cubicBezTo>
                      <a:pt x="20602" y="6556"/>
                      <a:pt x="20518" y="12763"/>
                      <a:pt x="16639" y="16641"/>
                    </a:cubicBezTo>
                    <a:cubicBezTo>
                      <a:pt x="12759" y="20520"/>
                      <a:pt x="6554" y="20603"/>
                      <a:pt x="2778" y="16826"/>
                    </a:cubicBezTo>
                    <a:cubicBezTo>
                      <a:pt x="-998" y="13050"/>
                      <a:pt x="-914" y="6843"/>
                      <a:pt x="2965" y="2965"/>
                    </a:cubicBezTo>
                    <a:cubicBezTo>
                      <a:pt x="6845" y="-914"/>
                      <a:pt x="13050" y="-997"/>
                      <a:pt x="16826" y="2780"/>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503" name="Shape"/>
              <p:cNvSpPr/>
              <p:nvPr/>
            </p:nvSpPr>
            <p:spPr>
              <a:xfrm rot="300000">
                <a:off x="3974559" y="420221"/>
                <a:ext cx="599575" cy="559471"/>
              </a:xfrm>
              <a:custGeom>
                <a:avLst/>
                <a:gdLst/>
                <a:ahLst/>
                <a:cxnLst>
                  <a:cxn ang="0">
                    <a:pos x="wd2" y="hd2"/>
                  </a:cxn>
                  <a:cxn ang="5400000">
                    <a:pos x="wd2" y="hd2"/>
                  </a:cxn>
                  <a:cxn ang="10800000">
                    <a:pos x="wd2" y="hd2"/>
                  </a:cxn>
                  <a:cxn ang="16200000">
                    <a:pos x="wd2" y="hd2"/>
                  </a:cxn>
                </a:cxnLst>
                <a:rect l="0" t="0" r="r" b="b"/>
                <a:pathLst>
                  <a:path w="19604" h="19605" extrusionOk="0">
                    <a:moveTo>
                      <a:pt x="16826" y="2780"/>
                    </a:moveTo>
                    <a:cubicBezTo>
                      <a:pt x="20602" y="6556"/>
                      <a:pt x="20518" y="12763"/>
                      <a:pt x="16639" y="16641"/>
                    </a:cubicBezTo>
                    <a:cubicBezTo>
                      <a:pt x="12759" y="20520"/>
                      <a:pt x="6554" y="20603"/>
                      <a:pt x="2778" y="16826"/>
                    </a:cubicBezTo>
                    <a:cubicBezTo>
                      <a:pt x="-998" y="13050"/>
                      <a:pt x="-914" y="6843"/>
                      <a:pt x="2965" y="2965"/>
                    </a:cubicBezTo>
                    <a:cubicBezTo>
                      <a:pt x="6845" y="-914"/>
                      <a:pt x="13050" y="-997"/>
                      <a:pt x="16826" y="2780"/>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504" name="Shape"/>
              <p:cNvSpPr/>
              <p:nvPr/>
            </p:nvSpPr>
            <p:spPr>
              <a:xfrm rot="300000">
                <a:off x="5235400" y="772504"/>
                <a:ext cx="599575" cy="559471"/>
              </a:xfrm>
              <a:custGeom>
                <a:avLst/>
                <a:gdLst/>
                <a:ahLst/>
                <a:cxnLst>
                  <a:cxn ang="0">
                    <a:pos x="wd2" y="hd2"/>
                  </a:cxn>
                  <a:cxn ang="5400000">
                    <a:pos x="wd2" y="hd2"/>
                  </a:cxn>
                  <a:cxn ang="10800000">
                    <a:pos x="wd2" y="hd2"/>
                  </a:cxn>
                  <a:cxn ang="16200000">
                    <a:pos x="wd2" y="hd2"/>
                  </a:cxn>
                </a:cxnLst>
                <a:rect l="0" t="0" r="r" b="b"/>
                <a:pathLst>
                  <a:path w="19604" h="19605" extrusionOk="0">
                    <a:moveTo>
                      <a:pt x="16826" y="2780"/>
                    </a:moveTo>
                    <a:cubicBezTo>
                      <a:pt x="20602" y="6556"/>
                      <a:pt x="20518" y="12763"/>
                      <a:pt x="16639" y="16641"/>
                    </a:cubicBezTo>
                    <a:cubicBezTo>
                      <a:pt x="12759" y="20520"/>
                      <a:pt x="6554" y="20603"/>
                      <a:pt x="2778" y="16826"/>
                    </a:cubicBezTo>
                    <a:cubicBezTo>
                      <a:pt x="-998" y="13050"/>
                      <a:pt x="-914" y="6843"/>
                      <a:pt x="2965" y="2965"/>
                    </a:cubicBezTo>
                    <a:cubicBezTo>
                      <a:pt x="6845" y="-914"/>
                      <a:pt x="13050" y="-997"/>
                      <a:pt x="16826" y="2780"/>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505" name="Shape"/>
              <p:cNvSpPr/>
              <p:nvPr/>
            </p:nvSpPr>
            <p:spPr>
              <a:xfrm rot="300000">
                <a:off x="6468833" y="1218729"/>
                <a:ext cx="599575" cy="559470"/>
              </a:xfrm>
              <a:custGeom>
                <a:avLst/>
                <a:gdLst/>
                <a:ahLst/>
                <a:cxnLst>
                  <a:cxn ang="0">
                    <a:pos x="wd2" y="hd2"/>
                  </a:cxn>
                  <a:cxn ang="5400000">
                    <a:pos x="wd2" y="hd2"/>
                  </a:cxn>
                  <a:cxn ang="10800000">
                    <a:pos x="wd2" y="hd2"/>
                  </a:cxn>
                  <a:cxn ang="16200000">
                    <a:pos x="wd2" y="hd2"/>
                  </a:cxn>
                </a:cxnLst>
                <a:rect l="0" t="0" r="r" b="b"/>
                <a:pathLst>
                  <a:path w="19604" h="19605" extrusionOk="0">
                    <a:moveTo>
                      <a:pt x="16826" y="2780"/>
                    </a:moveTo>
                    <a:cubicBezTo>
                      <a:pt x="20602" y="6556"/>
                      <a:pt x="20518" y="12763"/>
                      <a:pt x="16639" y="16641"/>
                    </a:cubicBezTo>
                    <a:cubicBezTo>
                      <a:pt x="12759" y="20520"/>
                      <a:pt x="6554" y="20603"/>
                      <a:pt x="2778" y="16826"/>
                    </a:cubicBezTo>
                    <a:cubicBezTo>
                      <a:pt x="-998" y="13050"/>
                      <a:pt x="-914" y="6843"/>
                      <a:pt x="2965" y="2965"/>
                    </a:cubicBezTo>
                    <a:cubicBezTo>
                      <a:pt x="6845" y="-914"/>
                      <a:pt x="13050" y="-997"/>
                      <a:pt x="16826" y="2780"/>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sp>
            <p:nvSpPr>
              <p:cNvPr id="506" name="Shape"/>
              <p:cNvSpPr/>
              <p:nvPr/>
            </p:nvSpPr>
            <p:spPr>
              <a:xfrm rot="300000">
                <a:off x="7729674" y="1735410"/>
                <a:ext cx="599575" cy="559471"/>
              </a:xfrm>
              <a:custGeom>
                <a:avLst/>
                <a:gdLst/>
                <a:ahLst/>
                <a:cxnLst>
                  <a:cxn ang="0">
                    <a:pos x="wd2" y="hd2"/>
                  </a:cxn>
                  <a:cxn ang="5400000">
                    <a:pos x="wd2" y="hd2"/>
                  </a:cxn>
                  <a:cxn ang="10800000">
                    <a:pos x="wd2" y="hd2"/>
                  </a:cxn>
                  <a:cxn ang="16200000">
                    <a:pos x="wd2" y="hd2"/>
                  </a:cxn>
                </a:cxnLst>
                <a:rect l="0" t="0" r="r" b="b"/>
                <a:pathLst>
                  <a:path w="19604" h="19605" extrusionOk="0">
                    <a:moveTo>
                      <a:pt x="16826" y="2780"/>
                    </a:moveTo>
                    <a:cubicBezTo>
                      <a:pt x="20602" y="6556"/>
                      <a:pt x="20518" y="12763"/>
                      <a:pt x="16639" y="16641"/>
                    </a:cubicBezTo>
                    <a:cubicBezTo>
                      <a:pt x="12759" y="20520"/>
                      <a:pt x="6554" y="20603"/>
                      <a:pt x="2778" y="16826"/>
                    </a:cubicBezTo>
                    <a:cubicBezTo>
                      <a:pt x="-998" y="13050"/>
                      <a:pt x="-914" y="6843"/>
                      <a:pt x="2965" y="2965"/>
                    </a:cubicBezTo>
                    <a:cubicBezTo>
                      <a:pt x="6845" y="-914"/>
                      <a:pt x="13050" y="-997"/>
                      <a:pt x="16826" y="2780"/>
                    </a:cubicBezTo>
                    <a:close/>
                  </a:path>
                </a:pathLst>
              </a:custGeom>
              <a:solidFill>
                <a:srgbClr val="0A13FF"/>
              </a:solidFill>
              <a:ln w="50800" cap="flat">
                <a:solidFill>
                  <a:schemeClr val="accent1">
                    <a:satOff val="-9155"/>
                    <a:lumOff val="-32673"/>
                  </a:schemeClr>
                </a:solidFill>
                <a:prstDash val="solid"/>
                <a:miter lim="400000"/>
              </a:ln>
              <a:effectLst/>
            </p:spPr>
            <p:txBody>
              <a:bodyPr wrap="square" lIns="25400" tIns="25400" rIns="25400" bIns="25400" numCol="1" anchor="ctr">
                <a:noAutofit/>
              </a:bodyPr>
              <a:lstStyle/>
              <a:p>
                <a:pPr algn="ctr" defTabSz="412750">
                  <a:defRPr sz="3200">
                    <a:latin typeface="Graphik-Light"/>
                    <a:ea typeface="Graphik-Light"/>
                    <a:cs typeface="Graphik-Light"/>
                    <a:sym typeface="Graphik Light"/>
                  </a:defRPr>
                </a:pPr>
                <a:endParaRPr sz="1600"/>
              </a:p>
            </p:txBody>
          </p:sp>
        </p:grpSp>
        <p:sp>
          <p:nvSpPr>
            <p:cNvPr id="508" name="Shape"/>
            <p:cNvSpPr/>
            <p:nvPr/>
          </p:nvSpPr>
          <p:spPr>
            <a:xfrm>
              <a:off x="362825" y="339770"/>
              <a:ext cx="7806857" cy="3313243"/>
            </a:xfrm>
            <a:custGeom>
              <a:avLst/>
              <a:gdLst/>
              <a:ahLst/>
              <a:cxnLst>
                <a:cxn ang="0">
                  <a:pos x="wd2" y="hd2"/>
                </a:cxn>
                <a:cxn ang="5400000">
                  <a:pos x="wd2" y="hd2"/>
                </a:cxn>
                <a:cxn ang="10800000">
                  <a:pos x="wd2" y="hd2"/>
                </a:cxn>
                <a:cxn ang="16200000">
                  <a:pos x="wd2" y="hd2"/>
                </a:cxn>
              </a:cxnLst>
              <a:rect l="0" t="0" r="r" b="b"/>
              <a:pathLst>
                <a:path w="21600" h="21600" extrusionOk="0">
                  <a:moveTo>
                    <a:pt x="234" y="11539"/>
                  </a:moveTo>
                  <a:lnTo>
                    <a:pt x="0" y="21600"/>
                  </a:lnTo>
                  <a:lnTo>
                    <a:pt x="4128" y="21538"/>
                  </a:lnTo>
                  <a:lnTo>
                    <a:pt x="14667" y="5961"/>
                  </a:lnTo>
                  <a:lnTo>
                    <a:pt x="21600" y="0"/>
                  </a:lnTo>
                  <a:lnTo>
                    <a:pt x="234" y="11539"/>
                  </a:lnTo>
                  <a:close/>
                </a:path>
              </a:pathLst>
            </a:custGeom>
            <a:blipFill rotWithShape="1">
              <a:blip r:embed="rId3">
                <a:alphaModFix amt="90179"/>
              </a:blip>
              <a:srcRect/>
              <a:tile tx="0" ty="0" sx="100000" sy="100000" flip="none" algn="tl"/>
            </a:blipFill>
            <a:ln w="76200" cap="flat">
              <a:solidFill>
                <a:srgbClr val="000000">
                  <a:alpha val="90179"/>
                </a:srgbClr>
              </a:solidFill>
              <a:prstDash val="solid"/>
              <a:miter lim="400000"/>
            </a:ln>
            <a:effectLst/>
          </p:spPr>
          <p:txBody>
            <a:bodyPr wrap="square" lIns="25400" tIns="25400" rIns="25400" bIns="25400" numCol="1" anchor="ctr">
              <a:noAutofit/>
            </a:bodyPr>
            <a:lstStyle/>
            <a:p>
              <a:endParaRPr sz="900"/>
            </a:p>
          </p:txBody>
        </p:sp>
      </p:grpSp>
      <p:pic>
        <p:nvPicPr>
          <p:cNvPr id="510" name="pasted-movie.png" descr="pasted-movie.png"/>
          <p:cNvPicPr>
            <a:picLocks noChangeAspect="1"/>
          </p:cNvPicPr>
          <p:nvPr/>
        </p:nvPicPr>
        <p:blipFill>
          <a:blip r:embed="rId4"/>
          <a:stretch>
            <a:fillRect/>
          </a:stretch>
        </p:blipFill>
        <p:spPr>
          <a:xfrm>
            <a:off x="3467680" y="5287886"/>
            <a:ext cx="8059097" cy="1018622"/>
          </a:xfrm>
          <a:prstGeom prst="rect">
            <a:avLst/>
          </a:prstGeom>
          <a:ln w="50800">
            <a:solidFill>
              <a:srgbClr val="000000"/>
            </a:solidFill>
            <a:miter lim="400000"/>
          </a:ln>
        </p:spPr>
      </p:pic>
      <p:sp>
        <p:nvSpPr>
          <p:cNvPr id="512" name="We need to be careful though!"/>
          <p:cNvSpPr txBox="1">
            <a:spLocks noGrp="1"/>
          </p:cNvSpPr>
          <p:nvPr>
            <p:ph type="title" idx="4294967295"/>
          </p:nvPr>
        </p:nvSpPr>
        <p:spPr>
          <a:xfrm>
            <a:off x="3373062" y="771011"/>
            <a:ext cx="10985501" cy="844551"/>
          </a:xfrm>
          <a:prstGeom prst="rect">
            <a:avLst/>
          </a:prstGeom>
        </p:spPr>
        <p:txBody>
          <a:bodyPr/>
          <a:lstStyle>
            <a:lvl1pPr>
              <a:defRPr>
                <a:latin typeface="CMU Sans Serif Demi Condensed"/>
                <a:ea typeface="CMU Sans Serif Demi Condensed"/>
                <a:cs typeface="CMU Sans Serif Demi Condensed"/>
                <a:sym typeface="CMU Sans Serif Demi Condensed"/>
              </a:defRPr>
            </a:lvl1pPr>
          </a:lstStyle>
          <a:p>
            <a:r>
              <a:rPr lang="en-US" dirty="0">
                <a:latin typeface="Palatino" pitchFamily="2" charset="77"/>
                <a:ea typeface="Palatino" pitchFamily="2" charset="77"/>
              </a:rPr>
              <a:t>We need to be careful though!</a:t>
            </a:r>
          </a:p>
        </p:txBody>
      </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A34669-F043-28FC-616D-C14C4BC6CD9F}"/>
              </a:ext>
            </a:extLst>
          </p:cNvPr>
          <p:cNvSpPr>
            <a:spLocks noGrp="1"/>
          </p:cNvSpPr>
          <p:nvPr>
            <p:ph type="body" sz="quarter" idx="21"/>
          </p:nvPr>
        </p:nvSpPr>
        <p:spPr>
          <a:xfrm>
            <a:off x="603250" y="467360"/>
            <a:ext cx="10985500" cy="670560"/>
          </a:xfrm>
        </p:spPr>
        <p:txBody>
          <a:bodyPr>
            <a:normAutofit lnSpcReduction="10000"/>
          </a:bodyPr>
          <a:lstStyle/>
          <a:p>
            <a:pPr algn="ctr"/>
            <a:r>
              <a:rPr lang="en-US" sz="4400" b="1" dirty="0">
                <a:latin typeface="Palatino" pitchFamily="2" charset="77"/>
                <a:ea typeface="Palatino" pitchFamily="2" charset="77"/>
              </a:rPr>
              <a:t>Distance Digits problem</a:t>
            </a:r>
          </a:p>
        </p:txBody>
      </p:sp>
      <p:pic>
        <p:nvPicPr>
          <p:cNvPr id="9" name="Picture 8">
            <a:extLst>
              <a:ext uri="{FF2B5EF4-FFF2-40B4-BE49-F238E27FC236}">
                <a16:creationId xmlns:a16="http://schemas.microsoft.com/office/drawing/2014/main" id="{7FE08ADA-FBF1-A05C-4EE8-A18E72303FBD}"/>
              </a:ext>
            </a:extLst>
          </p:cNvPr>
          <p:cNvPicPr>
            <a:picLocks noChangeAspect="1"/>
          </p:cNvPicPr>
          <p:nvPr/>
        </p:nvPicPr>
        <p:blipFill>
          <a:blip r:embed="rId3"/>
          <a:stretch>
            <a:fillRect/>
          </a:stretch>
        </p:blipFill>
        <p:spPr>
          <a:xfrm>
            <a:off x="2209800" y="1300480"/>
            <a:ext cx="7772400" cy="4633880"/>
          </a:xfrm>
          <a:prstGeom prst="rect">
            <a:avLst/>
          </a:prstGeom>
        </p:spPr>
      </p:pic>
      <p:sp>
        <p:nvSpPr>
          <p:cNvPr id="3" name="Rectangle 2">
            <a:extLst>
              <a:ext uri="{FF2B5EF4-FFF2-40B4-BE49-F238E27FC236}">
                <a16:creationId xmlns:a16="http://schemas.microsoft.com/office/drawing/2014/main" id="{E7F44645-49FA-5D2C-02E2-78634523E9BA}"/>
              </a:ext>
            </a:extLst>
          </p:cNvPr>
          <p:cNvSpPr/>
          <p:nvPr/>
        </p:nvSpPr>
        <p:spPr>
          <a:xfrm>
            <a:off x="697865" y="5001698"/>
            <a:ext cx="10796270" cy="1111644"/>
          </a:xfrm>
          <a:custGeom>
            <a:avLst/>
            <a:gdLst>
              <a:gd name="csX0" fmla="*/ 0 w 10796270"/>
              <a:gd name="csY0" fmla="*/ 0 h 1111644"/>
              <a:gd name="csX1" fmla="*/ 599793 w 10796270"/>
              <a:gd name="csY1" fmla="*/ 0 h 1111644"/>
              <a:gd name="csX2" fmla="*/ 1199586 w 10796270"/>
              <a:gd name="csY2" fmla="*/ 0 h 1111644"/>
              <a:gd name="csX3" fmla="*/ 2015304 w 10796270"/>
              <a:gd name="csY3" fmla="*/ 0 h 1111644"/>
              <a:gd name="csX4" fmla="*/ 2507134 w 10796270"/>
              <a:gd name="csY4" fmla="*/ 0 h 1111644"/>
              <a:gd name="csX5" fmla="*/ 2998964 w 10796270"/>
              <a:gd name="csY5" fmla="*/ 0 h 1111644"/>
              <a:gd name="csX6" fmla="*/ 3598757 w 10796270"/>
              <a:gd name="csY6" fmla="*/ 0 h 1111644"/>
              <a:gd name="csX7" fmla="*/ 4306512 w 10796270"/>
              <a:gd name="csY7" fmla="*/ 0 h 1111644"/>
              <a:gd name="csX8" fmla="*/ 5014268 w 10796270"/>
              <a:gd name="csY8" fmla="*/ 0 h 1111644"/>
              <a:gd name="csX9" fmla="*/ 5722023 w 10796270"/>
              <a:gd name="csY9" fmla="*/ 0 h 1111644"/>
              <a:gd name="csX10" fmla="*/ 6537741 w 10796270"/>
              <a:gd name="csY10" fmla="*/ 0 h 1111644"/>
              <a:gd name="csX11" fmla="*/ 7137534 w 10796270"/>
              <a:gd name="csY11" fmla="*/ 0 h 1111644"/>
              <a:gd name="csX12" fmla="*/ 7845290 w 10796270"/>
              <a:gd name="csY12" fmla="*/ 0 h 1111644"/>
              <a:gd name="csX13" fmla="*/ 8445082 w 10796270"/>
              <a:gd name="csY13" fmla="*/ 0 h 1111644"/>
              <a:gd name="csX14" fmla="*/ 9044875 w 10796270"/>
              <a:gd name="csY14" fmla="*/ 0 h 1111644"/>
              <a:gd name="csX15" fmla="*/ 9644668 w 10796270"/>
              <a:gd name="csY15" fmla="*/ 0 h 1111644"/>
              <a:gd name="csX16" fmla="*/ 9920573 w 10796270"/>
              <a:gd name="csY16" fmla="*/ 0 h 1111644"/>
              <a:gd name="csX17" fmla="*/ 10796270 w 10796270"/>
              <a:gd name="csY17" fmla="*/ 0 h 1111644"/>
              <a:gd name="csX18" fmla="*/ 10796270 w 10796270"/>
              <a:gd name="csY18" fmla="*/ 522473 h 1111644"/>
              <a:gd name="csX19" fmla="*/ 10796270 w 10796270"/>
              <a:gd name="csY19" fmla="*/ 1111644 h 1111644"/>
              <a:gd name="csX20" fmla="*/ 10304440 w 10796270"/>
              <a:gd name="csY20" fmla="*/ 1111644 h 1111644"/>
              <a:gd name="csX21" fmla="*/ 9704647 w 10796270"/>
              <a:gd name="csY21" fmla="*/ 1111644 h 1111644"/>
              <a:gd name="csX22" fmla="*/ 9428742 w 10796270"/>
              <a:gd name="csY22" fmla="*/ 1111644 h 1111644"/>
              <a:gd name="csX23" fmla="*/ 8936912 w 10796270"/>
              <a:gd name="csY23" fmla="*/ 1111644 h 1111644"/>
              <a:gd name="csX24" fmla="*/ 8229157 w 10796270"/>
              <a:gd name="csY24" fmla="*/ 1111644 h 1111644"/>
              <a:gd name="csX25" fmla="*/ 7845290 w 10796270"/>
              <a:gd name="csY25" fmla="*/ 1111644 h 1111644"/>
              <a:gd name="csX26" fmla="*/ 7029571 w 10796270"/>
              <a:gd name="csY26" fmla="*/ 1111644 h 1111644"/>
              <a:gd name="csX27" fmla="*/ 6213853 w 10796270"/>
              <a:gd name="csY27" fmla="*/ 1111644 h 1111644"/>
              <a:gd name="csX28" fmla="*/ 5614060 w 10796270"/>
              <a:gd name="csY28" fmla="*/ 1111644 h 1111644"/>
              <a:gd name="csX29" fmla="*/ 4798342 w 10796270"/>
              <a:gd name="csY29" fmla="*/ 1111644 h 1111644"/>
              <a:gd name="csX30" fmla="*/ 4198549 w 10796270"/>
              <a:gd name="csY30" fmla="*/ 1111644 h 1111644"/>
              <a:gd name="csX31" fmla="*/ 3490794 w 10796270"/>
              <a:gd name="csY31" fmla="*/ 1111644 h 1111644"/>
              <a:gd name="csX32" fmla="*/ 3214889 w 10796270"/>
              <a:gd name="csY32" fmla="*/ 1111644 h 1111644"/>
              <a:gd name="csX33" fmla="*/ 2399171 w 10796270"/>
              <a:gd name="csY33" fmla="*/ 1111644 h 1111644"/>
              <a:gd name="csX34" fmla="*/ 1907341 w 10796270"/>
              <a:gd name="csY34" fmla="*/ 1111644 h 1111644"/>
              <a:gd name="csX35" fmla="*/ 1199586 w 10796270"/>
              <a:gd name="csY35" fmla="*/ 1111644 h 1111644"/>
              <a:gd name="csX36" fmla="*/ 923681 w 10796270"/>
              <a:gd name="csY36" fmla="*/ 1111644 h 1111644"/>
              <a:gd name="csX37" fmla="*/ 0 w 10796270"/>
              <a:gd name="csY37" fmla="*/ 1111644 h 1111644"/>
              <a:gd name="csX38" fmla="*/ 0 w 10796270"/>
              <a:gd name="csY38" fmla="*/ 566938 h 1111644"/>
              <a:gd name="csX39" fmla="*/ 0 w 10796270"/>
              <a:gd name="csY39" fmla="*/ 0 h 11116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0796270" h="1111644" fill="none" extrusionOk="0">
                <a:moveTo>
                  <a:pt x="0" y="0"/>
                </a:moveTo>
                <a:cubicBezTo>
                  <a:pt x="162268" y="-17958"/>
                  <a:pt x="346997" y="29629"/>
                  <a:pt x="599793" y="0"/>
                </a:cubicBezTo>
                <a:cubicBezTo>
                  <a:pt x="852589" y="-29629"/>
                  <a:pt x="1040250" y="57658"/>
                  <a:pt x="1199586" y="0"/>
                </a:cubicBezTo>
                <a:cubicBezTo>
                  <a:pt x="1358922" y="-57658"/>
                  <a:pt x="1683231" y="19146"/>
                  <a:pt x="2015304" y="0"/>
                </a:cubicBezTo>
                <a:cubicBezTo>
                  <a:pt x="2347377" y="-19146"/>
                  <a:pt x="2268909" y="34188"/>
                  <a:pt x="2507134" y="0"/>
                </a:cubicBezTo>
                <a:cubicBezTo>
                  <a:pt x="2745359" y="-34188"/>
                  <a:pt x="2821701" y="6730"/>
                  <a:pt x="2998964" y="0"/>
                </a:cubicBezTo>
                <a:cubicBezTo>
                  <a:pt x="3176227" y="-6730"/>
                  <a:pt x="3387591" y="70091"/>
                  <a:pt x="3598757" y="0"/>
                </a:cubicBezTo>
                <a:cubicBezTo>
                  <a:pt x="3809923" y="-70091"/>
                  <a:pt x="4039868" y="10375"/>
                  <a:pt x="4306512" y="0"/>
                </a:cubicBezTo>
                <a:cubicBezTo>
                  <a:pt x="4573156" y="-10375"/>
                  <a:pt x="4852627" y="14284"/>
                  <a:pt x="5014268" y="0"/>
                </a:cubicBezTo>
                <a:cubicBezTo>
                  <a:pt x="5175909" y="-14284"/>
                  <a:pt x="5498111" y="70774"/>
                  <a:pt x="5722023" y="0"/>
                </a:cubicBezTo>
                <a:cubicBezTo>
                  <a:pt x="5945936" y="-70774"/>
                  <a:pt x="6255225" y="36734"/>
                  <a:pt x="6537741" y="0"/>
                </a:cubicBezTo>
                <a:cubicBezTo>
                  <a:pt x="6820257" y="-36734"/>
                  <a:pt x="6929160" y="18540"/>
                  <a:pt x="7137534" y="0"/>
                </a:cubicBezTo>
                <a:cubicBezTo>
                  <a:pt x="7345908" y="-18540"/>
                  <a:pt x="7525608" y="80615"/>
                  <a:pt x="7845290" y="0"/>
                </a:cubicBezTo>
                <a:cubicBezTo>
                  <a:pt x="8164972" y="-80615"/>
                  <a:pt x="8163553" y="23683"/>
                  <a:pt x="8445082" y="0"/>
                </a:cubicBezTo>
                <a:cubicBezTo>
                  <a:pt x="8726611" y="-23683"/>
                  <a:pt x="8895524" y="2866"/>
                  <a:pt x="9044875" y="0"/>
                </a:cubicBezTo>
                <a:cubicBezTo>
                  <a:pt x="9194226" y="-2866"/>
                  <a:pt x="9450915" y="387"/>
                  <a:pt x="9644668" y="0"/>
                </a:cubicBezTo>
                <a:cubicBezTo>
                  <a:pt x="9838421" y="-387"/>
                  <a:pt x="9824045" y="19053"/>
                  <a:pt x="9920573" y="0"/>
                </a:cubicBezTo>
                <a:cubicBezTo>
                  <a:pt x="10017101" y="-19053"/>
                  <a:pt x="10424590" y="5655"/>
                  <a:pt x="10796270" y="0"/>
                </a:cubicBezTo>
                <a:cubicBezTo>
                  <a:pt x="10848433" y="224612"/>
                  <a:pt x="10763626" y="411028"/>
                  <a:pt x="10796270" y="522473"/>
                </a:cubicBezTo>
                <a:cubicBezTo>
                  <a:pt x="10828914" y="633918"/>
                  <a:pt x="10736999" y="993352"/>
                  <a:pt x="10796270" y="1111644"/>
                </a:cubicBezTo>
                <a:cubicBezTo>
                  <a:pt x="10657261" y="1134614"/>
                  <a:pt x="10427656" y="1072596"/>
                  <a:pt x="10304440" y="1111644"/>
                </a:cubicBezTo>
                <a:cubicBezTo>
                  <a:pt x="10181224" y="1150692"/>
                  <a:pt x="9884189" y="1071264"/>
                  <a:pt x="9704647" y="1111644"/>
                </a:cubicBezTo>
                <a:cubicBezTo>
                  <a:pt x="9525105" y="1152024"/>
                  <a:pt x="9540795" y="1079026"/>
                  <a:pt x="9428742" y="1111644"/>
                </a:cubicBezTo>
                <a:cubicBezTo>
                  <a:pt x="9316690" y="1144262"/>
                  <a:pt x="9158848" y="1090154"/>
                  <a:pt x="8936912" y="1111644"/>
                </a:cubicBezTo>
                <a:cubicBezTo>
                  <a:pt x="8714976" y="1133134"/>
                  <a:pt x="8394956" y="1088746"/>
                  <a:pt x="8229157" y="1111644"/>
                </a:cubicBezTo>
                <a:cubicBezTo>
                  <a:pt x="8063358" y="1134542"/>
                  <a:pt x="7986346" y="1084069"/>
                  <a:pt x="7845290" y="1111644"/>
                </a:cubicBezTo>
                <a:cubicBezTo>
                  <a:pt x="7704234" y="1139219"/>
                  <a:pt x="7417918" y="1085761"/>
                  <a:pt x="7029571" y="1111644"/>
                </a:cubicBezTo>
                <a:cubicBezTo>
                  <a:pt x="6641224" y="1137527"/>
                  <a:pt x="6599383" y="1075935"/>
                  <a:pt x="6213853" y="1111644"/>
                </a:cubicBezTo>
                <a:cubicBezTo>
                  <a:pt x="5828323" y="1147353"/>
                  <a:pt x="5913474" y="1050302"/>
                  <a:pt x="5614060" y="1111644"/>
                </a:cubicBezTo>
                <a:cubicBezTo>
                  <a:pt x="5314646" y="1172986"/>
                  <a:pt x="5050022" y="1064042"/>
                  <a:pt x="4798342" y="1111644"/>
                </a:cubicBezTo>
                <a:cubicBezTo>
                  <a:pt x="4546662" y="1159246"/>
                  <a:pt x="4432295" y="1066469"/>
                  <a:pt x="4198549" y="1111644"/>
                </a:cubicBezTo>
                <a:cubicBezTo>
                  <a:pt x="3964803" y="1156819"/>
                  <a:pt x="3691271" y="1026790"/>
                  <a:pt x="3490794" y="1111644"/>
                </a:cubicBezTo>
                <a:cubicBezTo>
                  <a:pt x="3290318" y="1196498"/>
                  <a:pt x="3338658" y="1084244"/>
                  <a:pt x="3214889" y="1111644"/>
                </a:cubicBezTo>
                <a:cubicBezTo>
                  <a:pt x="3091121" y="1139044"/>
                  <a:pt x="2743782" y="1071107"/>
                  <a:pt x="2399171" y="1111644"/>
                </a:cubicBezTo>
                <a:cubicBezTo>
                  <a:pt x="2054560" y="1152181"/>
                  <a:pt x="2013361" y="1105287"/>
                  <a:pt x="1907341" y="1111644"/>
                </a:cubicBezTo>
                <a:cubicBezTo>
                  <a:pt x="1801321" y="1118001"/>
                  <a:pt x="1409221" y="1038979"/>
                  <a:pt x="1199586" y="1111644"/>
                </a:cubicBezTo>
                <a:cubicBezTo>
                  <a:pt x="989951" y="1184309"/>
                  <a:pt x="985428" y="1107198"/>
                  <a:pt x="923681" y="1111644"/>
                </a:cubicBezTo>
                <a:cubicBezTo>
                  <a:pt x="861934" y="1116090"/>
                  <a:pt x="208147" y="1107075"/>
                  <a:pt x="0" y="1111644"/>
                </a:cubicBezTo>
                <a:cubicBezTo>
                  <a:pt x="-23079" y="989231"/>
                  <a:pt x="59414" y="685273"/>
                  <a:pt x="0" y="566938"/>
                </a:cubicBezTo>
                <a:cubicBezTo>
                  <a:pt x="-59414" y="448603"/>
                  <a:pt x="45463" y="209271"/>
                  <a:pt x="0" y="0"/>
                </a:cubicBezTo>
                <a:close/>
              </a:path>
              <a:path w="10796270" h="1111644" stroke="0" extrusionOk="0">
                <a:moveTo>
                  <a:pt x="0" y="0"/>
                </a:moveTo>
                <a:cubicBezTo>
                  <a:pt x="164211" y="-43950"/>
                  <a:pt x="263527" y="13861"/>
                  <a:pt x="491830" y="0"/>
                </a:cubicBezTo>
                <a:cubicBezTo>
                  <a:pt x="720133" y="-13861"/>
                  <a:pt x="680751" y="23901"/>
                  <a:pt x="767735" y="0"/>
                </a:cubicBezTo>
                <a:cubicBezTo>
                  <a:pt x="854720" y="-23901"/>
                  <a:pt x="1189912" y="72620"/>
                  <a:pt x="1583453" y="0"/>
                </a:cubicBezTo>
                <a:cubicBezTo>
                  <a:pt x="1976994" y="-72620"/>
                  <a:pt x="1850869" y="7265"/>
                  <a:pt x="2075283" y="0"/>
                </a:cubicBezTo>
                <a:cubicBezTo>
                  <a:pt x="2299697" y="-7265"/>
                  <a:pt x="2357618" y="875"/>
                  <a:pt x="2567113" y="0"/>
                </a:cubicBezTo>
                <a:cubicBezTo>
                  <a:pt x="2776608" y="-875"/>
                  <a:pt x="3046884" y="73804"/>
                  <a:pt x="3382831" y="0"/>
                </a:cubicBezTo>
                <a:cubicBezTo>
                  <a:pt x="3718778" y="-73804"/>
                  <a:pt x="3589806" y="8023"/>
                  <a:pt x="3766699" y="0"/>
                </a:cubicBezTo>
                <a:cubicBezTo>
                  <a:pt x="3943592" y="-8023"/>
                  <a:pt x="4244782" y="81490"/>
                  <a:pt x="4582417" y="0"/>
                </a:cubicBezTo>
                <a:cubicBezTo>
                  <a:pt x="4920052" y="-81490"/>
                  <a:pt x="5185171" y="95607"/>
                  <a:pt x="5398135" y="0"/>
                </a:cubicBezTo>
                <a:cubicBezTo>
                  <a:pt x="5611099" y="-95607"/>
                  <a:pt x="5817455" y="25292"/>
                  <a:pt x="5997928" y="0"/>
                </a:cubicBezTo>
                <a:cubicBezTo>
                  <a:pt x="6178401" y="-25292"/>
                  <a:pt x="6474972" y="75928"/>
                  <a:pt x="6813646" y="0"/>
                </a:cubicBezTo>
                <a:cubicBezTo>
                  <a:pt x="7152320" y="-75928"/>
                  <a:pt x="7104542" y="43774"/>
                  <a:pt x="7305476" y="0"/>
                </a:cubicBezTo>
                <a:cubicBezTo>
                  <a:pt x="7506410" y="-43774"/>
                  <a:pt x="7600665" y="29819"/>
                  <a:pt x="7797306" y="0"/>
                </a:cubicBezTo>
                <a:cubicBezTo>
                  <a:pt x="7993947" y="-29819"/>
                  <a:pt x="8159558" y="24413"/>
                  <a:pt x="8505062" y="0"/>
                </a:cubicBezTo>
                <a:cubicBezTo>
                  <a:pt x="8850566" y="-24413"/>
                  <a:pt x="8882666" y="29978"/>
                  <a:pt x="8996892" y="0"/>
                </a:cubicBezTo>
                <a:cubicBezTo>
                  <a:pt x="9111118" y="-29978"/>
                  <a:pt x="9644067" y="28209"/>
                  <a:pt x="9812610" y="0"/>
                </a:cubicBezTo>
                <a:cubicBezTo>
                  <a:pt x="9981153" y="-28209"/>
                  <a:pt x="10512577" y="103790"/>
                  <a:pt x="10796270" y="0"/>
                </a:cubicBezTo>
                <a:cubicBezTo>
                  <a:pt x="10860574" y="125647"/>
                  <a:pt x="10773623" y="337211"/>
                  <a:pt x="10796270" y="555822"/>
                </a:cubicBezTo>
                <a:cubicBezTo>
                  <a:pt x="10818917" y="774433"/>
                  <a:pt x="10735521" y="852766"/>
                  <a:pt x="10796270" y="1111644"/>
                </a:cubicBezTo>
                <a:cubicBezTo>
                  <a:pt x="10715474" y="1133802"/>
                  <a:pt x="10608696" y="1085850"/>
                  <a:pt x="10520365" y="1111644"/>
                </a:cubicBezTo>
                <a:cubicBezTo>
                  <a:pt x="10432034" y="1137438"/>
                  <a:pt x="9946965" y="1028812"/>
                  <a:pt x="9704647" y="1111644"/>
                </a:cubicBezTo>
                <a:cubicBezTo>
                  <a:pt x="9462329" y="1194476"/>
                  <a:pt x="9365899" y="1110299"/>
                  <a:pt x="9104854" y="1111644"/>
                </a:cubicBezTo>
                <a:cubicBezTo>
                  <a:pt x="8843809" y="1112989"/>
                  <a:pt x="8801962" y="1076589"/>
                  <a:pt x="8720987" y="1111644"/>
                </a:cubicBezTo>
                <a:cubicBezTo>
                  <a:pt x="8640012" y="1146699"/>
                  <a:pt x="8320605" y="1048200"/>
                  <a:pt x="8121194" y="1111644"/>
                </a:cubicBezTo>
                <a:cubicBezTo>
                  <a:pt x="7921783" y="1175088"/>
                  <a:pt x="7970162" y="1082929"/>
                  <a:pt x="7845290" y="1111644"/>
                </a:cubicBezTo>
                <a:cubicBezTo>
                  <a:pt x="7720418" y="1140359"/>
                  <a:pt x="7635411" y="1087017"/>
                  <a:pt x="7569385" y="1111644"/>
                </a:cubicBezTo>
                <a:cubicBezTo>
                  <a:pt x="7503359" y="1136271"/>
                  <a:pt x="7110694" y="1063886"/>
                  <a:pt x="6969592" y="1111644"/>
                </a:cubicBezTo>
                <a:cubicBezTo>
                  <a:pt x="6828490" y="1159402"/>
                  <a:pt x="6701495" y="1082026"/>
                  <a:pt x="6585725" y="1111644"/>
                </a:cubicBezTo>
                <a:cubicBezTo>
                  <a:pt x="6469955" y="1141262"/>
                  <a:pt x="6182531" y="1111637"/>
                  <a:pt x="5877969" y="1111644"/>
                </a:cubicBezTo>
                <a:cubicBezTo>
                  <a:pt x="5573407" y="1111651"/>
                  <a:pt x="5614342" y="1086064"/>
                  <a:pt x="5494102" y="1111644"/>
                </a:cubicBezTo>
                <a:cubicBezTo>
                  <a:pt x="5373862" y="1137224"/>
                  <a:pt x="5048543" y="1052200"/>
                  <a:pt x="4786346" y="1111644"/>
                </a:cubicBezTo>
                <a:cubicBezTo>
                  <a:pt x="4524149" y="1171088"/>
                  <a:pt x="4614545" y="1097717"/>
                  <a:pt x="4510442" y="1111644"/>
                </a:cubicBezTo>
                <a:cubicBezTo>
                  <a:pt x="4406339" y="1125571"/>
                  <a:pt x="4029237" y="1058588"/>
                  <a:pt x="3802686" y="1111644"/>
                </a:cubicBezTo>
                <a:cubicBezTo>
                  <a:pt x="3576135" y="1164700"/>
                  <a:pt x="3601132" y="1094792"/>
                  <a:pt x="3418819" y="1111644"/>
                </a:cubicBezTo>
                <a:cubicBezTo>
                  <a:pt x="3236506" y="1128496"/>
                  <a:pt x="3207298" y="1096083"/>
                  <a:pt x="3142914" y="1111644"/>
                </a:cubicBezTo>
                <a:cubicBezTo>
                  <a:pt x="3078531" y="1127205"/>
                  <a:pt x="2902039" y="1074865"/>
                  <a:pt x="2759047" y="1111644"/>
                </a:cubicBezTo>
                <a:cubicBezTo>
                  <a:pt x="2616055" y="1148423"/>
                  <a:pt x="2198094" y="1099798"/>
                  <a:pt x="2051291" y="1111644"/>
                </a:cubicBezTo>
                <a:cubicBezTo>
                  <a:pt x="1904488" y="1123490"/>
                  <a:pt x="1778141" y="1097440"/>
                  <a:pt x="1667424" y="1111644"/>
                </a:cubicBezTo>
                <a:cubicBezTo>
                  <a:pt x="1556707" y="1125848"/>
                  <a:pt x="1501825" y="1084972"/>
                  <a:pt x="1391519" y="1111644"/>
                </a:cubicBezTo>
                <a:cubicBezTo>
                  <a:pt x="1281214" y="1138316"/>
                  <a:pt x="1195241" y="1074133"/>
                  <a:pt x="1007652" y="1111644"/>
                </a:cubicBezTo>
                <a:cubicBezTo>
                  <a:pt x="820063" y="1149155"/>
                  <a:pt x="687891" y="1073786"/>
                  <a:pt x="515822" y="1111644"/>
                </a:cubicBezTo>
                <a:cubicBezTo>
                  <a:pt x="343753" y="1149502"/>
                  <a:pt x="222275" y="1058966"/>
                  <a:pt x="0" y="1111644"/>
                </a:cubicBezTo>
                <a:cubicBezTo>
                  <a:pt x="-37581" y="924193"/>
                  <a:pt x="31925" y="744907"/>
                  <a:pt x="0" y="578055"/>
                </a:cubicBezTo>
                <a:cubicBezTo>
                  <a:pt x="-31925" y="411203"/>
                  <a:pt x="13010" y="242996"/>
                  <a:pt x="0" y="0"/>
                </a:cubicBezTo>
                <a:close/>
              </a:path>
            </a:pathLst>
          </a:custGeom>
          <a:solidFill>
            <a:schemeClr val="accent1">
              <a:lumMod val="20000"/>
              <a:lumOff val="80000"/>
            </a:schemeClr>
          </a:solidFill>
          <a:ln>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Palatino" pitchFamily="2" charset="77"/>
                <a:ea typeface="Palatino" pitchFamily="2" charset="77"/>
              </a:rPr>
              <a:t>Can we have </a:t>
            </a:r>
            <a:r>
              <a:rPr lang="en-US" sz="2400" b="1" dirty="0">
                <a:solidFill>
                  <a:schemeClr val="tx1"/>
                </a:solidFill>
                <a:latin typeface="Palatino" pitchFamily="2" charset="77"/>
                <a:ea typeface="Palatino" pitchFamily="2" charset="77"/>
              </a:rPr>
              <a:t>N</a:t>
            </a:r>
            <a:r>
              <a:rPr lang="en-US" sz="2400" b="1" baseline="30000" dirty="0">
                <a:solidFill>
                  <a:schemeClr val="tx1"/>
                </a:solidFill>
                <a:latin typeface="Palatino" pitchFamily="2" charset="77"/>
                <a:ea typeface="Palatino" pitchFamily="2" charset="77"/>
              </a:rPr>
              <a:t>2</a:t>
            </a:r>
            <a:r>
              <a:rPr lang="en-US" sz="2400" b="1" dirty="0">
                <a:solidFill>
                  <a:schemeClr val="tx1"/>
                </a:solidFill>
                <a:latin typeface="Palatino" pitchFamily="2" charset="77"/>
                <a:ea typeface="Palatino" pitchFamily="2" charset="77"/>
              </a:rPr>
              <a:t> </a:t>
            </a:r>
            <a:r>
              <a:rPr lang="en-US" sz="2400" dirty="0">
                <a:solidFill>
                  <a:schemeClr val="tx1"/>
                </a:solidFill>
                <a:latin typeface="Palatino" pitchFamily="2" charset="77"/>
                <a:ea typeface="Palatino" pitchFamily="2" charset="77"/>
              </a:rPr>
              <a:t>many words over alphabet</a:t>
            </a:r>
            <a:r>
              <a:rPr lang="en-US" sz="2400" b="1" dirty="0">
                <a:solidFill>
                  <a:schemeClr val="tx1"/>
                </a:solidFill>
                <a:latin typeface="Palatino" pitchFamily="2" charset="77"/>
                <a:ea typeface="Palatino" pitchFamily="2" charset="77"/>
              </a:rPr>
              <a:t> {0, …., N-1}, </a:t>
            </a:r>
            <a:r>
              <a:rPr lang="en-US" sz="2400" dirty="0">
                <a:solidFill>
                  <a:schemeClr val="tx1"/>
                </a:solidFill>
                <a:latin typeface="Palatino" pitchFamily="2" charset="77"/>
                <a:ea typeface="Palatino" pitchFamily="2" charset="77"/>
              </a:rPr>
              <a:t>with length </a:t>
            </a:r>
            <a:r>
              <a:rPr lang="en-US" sz="2400" b="1" dirty="0">
                <a:solidFill>
                  <a:schemeClr val="tx1"/>
                </a:solidFill>
                <a:latin typeface="Palatino" pitchFamily="2" charset="77"/>
                <a:ea typeface="Palatino" pitchFamily="2" charset="77"/>
              </a:rPr>
              <a:t>N+1,</a:t>
            </a:r>
          </a:p>
          <a:p>
            <a:pPr algn="ctr"/>
            <a:r>
              <a:rPr lang="en-US" sz="2400" dirty="0">
                <a:solidFill>
                  <a:schemeClr val="tx1"/>
                </a:solidFill>
                <a:latin typeface="Palatino" pitchFamily="2" charset="77"/>
                <a:ea typeface="Palatino" pitchFamily="2" charset="77"/>
              </a:rPr>
              <a:t>that are all at same Hamming distance from each other?</a:t>
            </a:r>
          </a:p>
        </p:txBody>
      </p:sp>
    </p:spTree>
    <p:extLst>
      <p:ext uri="{BB962C8B-B14F-4D97-AF65-F5344CB8AC3E}">
        <p14:creationId xmlns:p14="http://schemas.microsoft.com/office/powerpoint/2010/main" val="1586802274"/>
      </p:ext>
    </p:extLst>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AA971-F3E1-2A6D-F5A4-D21E182CD97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F8A88D6-51FC-F937-2F0B-F19CFC004548}"/>
              </a:ext>
            </a:extLst>
          </p:cNvPr>
          <p:cNvSpPr>
            <a:spLocks noGrp="1"/>
          </p:cNvSpPr>
          <p:nvPr>
            <p:ph type="body" sz="quarter" idx="21"/>
          </p:nvPr>
        </p:nvSpPr>
        <p:spPr>
          <a:xfrm>
            <a:off x="603250" y="467360"/>
            <a:ext cx="10985500" cy="670560"/>
          </a:xfrm>
        </p:spPr>
        <p:txBody>
          <a:bodyPr>
            <a:normAutofit lnSpcReduction="10000"/>
          </a:bodyPr>
          <a:lstStyle/>
          <a:p>
            <a:pPr algn="ctr"/>
            <a:r>
              <a:rPr lang="en-US" sz="4400" b="1" dirty="0">
                <a:latin typeface="Palatino" pitchFamily="2" charset="77"/>
                <a:ea typeface="Palatino" pitchFamily="2" charset="77"/>
              </a:rPr>
              <a:t>Distance Digits problem</a:t>
            </a:r>
          </a:p>
        </p:txBody>
      </p:sp>
      <p:sp>
        <p:nvSpPr>
          <p:cNvPr id="3" name="Rectangle 2">
            <a:extLst>
              <a:ext uri="{FF2B5EF4-FFF2-40B4-BE49-F238E27FC236}">
                <a16:creationId xmlns:a16="http://schemas.microsoft.com/office/drawing/2014/main" id="{839913D3-E9D7-04BD-C0F0-1C410741A844}"/>
              </a:ext>
            </a:extLst>
          </p:cNvPr>
          <p:cNvSpPr/>
          <p:nvPr/>
        </p:nvSpPr>
        <p:spPr>
          <a:xfrm>
            <a:off x="792480" y="1300480"/>
            <a:ext cx="10796270" cy="1111644"/>
          </a:xfrm>
          <a:custGeom>
            <a:avLst/>
            <a:gdLst>
              <a:gd name="csX0" fmla="*/ 0 w 10796270"/>
              <a:gd name="csY0" fmla="*/ 0 h 1111644"/>
              <a:gd name="csX1" fmla="*/ 599793 w 10796270"/>
              <a:gd name="csY1" fmla="*/ 0 h 1111644"/>
              <a:gd name="csX2" fmla="*/ 1199586 w 10796270"/>
              <a:gd name="csY2" fmla="*/ 0 h 1111644"/>
              <a:gd name="csX3" fmla="*/ 2015304 w 10796270"/>
              <a:gd name="csY3" fmla="*/ 0 h 1111644"/>
              <a:gd name="csX4" fmla="*/ 2507134 w 10796270"/>
              <a:gd name="csY4" fmla="*/ 0 h 1111644"/>
              <a:gd name="csX5" fmla="*/ 2998964 w 10796270"/>
              <a:gd name="csY5" fmla="*/ 0 h 1111644"/>
              <a:gd name="csX6" fmla="*/ 3598757 w 10796270"/>
              <a:gd name="csY6" fmla="*/ 0 h 1111644"/>
              <a:gd name="csX7" fmla="*/ 4306512 w 10796270"/>
              <a:gd name="csY7" fmla="*/ 0 h 1111644"/>
              <a:gd name="csX8" fmla="*/ 5014268 w 10796270"/>
              <a:gd name="csY8" fmla="*/ 0 h 1111644"/>
              <a:gd name="csX9" fmla="*/ 5722023 w 10796270"/>
              <a:gd name="csY9" fmla="*/ 0 h 1111644"/>
              <a:gd name="csX10" fmla="*/ 6537741 w 10796270"/>
              <a:gd name="csY10" fmla="*/ 0 h 1111644"/>
              <a:gd name="csX11" fmla="*/ 7137534 w 10796270"/>
              <a:gd name="csY11" fmla="*/ 0 h 1111644"/>
              <a:gd name="csX12" fmla="*/ 7845290 w 10796270"/>
              <a:gd name="csY12" fmla="*/ 0 h 1111644"/>
              <a:gd name="csX13" fmla="*/ 8445082 w 10796270"/>
              <a:gd name="csY13" fmla="*/ 0 h 1111644"/>
              <a:gd name="csX14" fmla="*/ 9044875 w 10796270"/>
              <a:gd name="csY14" fmla="*/ 0 h 1111644"/>
              <a:gd name="csX15" fmla="*/ 9644668 w 10796270"/>
              <a:gd name="csY15" fmla="*/ 0 h 1111644"/>
              <a:gd name="csX16" fmla="*/ 9920573 w 10796270"/>
              <a:gd name="csY16" fmla="*/ 0 h 1111644"/>
              <a:gd name="csX17" fmla="*/ 10796270 w 10796270"/>
              <a:gd name="csY17" fmla="*/ 0 h 1111644"/>
              <a:gd name="csX18" fmla="*/ 10796270 w 10796270"/>
              <a:gd name="csY18" fmla="*/ 522473 h 1111644"/>
              <a:gd name="csX19" fmla="*/ 10796270 w 10796270"/>
              <a:gd name="csY19" fmla="*/ 1111644 h 1111644"/>
              <a:gd name="csX20" fmla="*/ 10304440 w 10796270"/>
              <a:gd name="csY20" fmla="*/ 1111644 h 1111644"/>
              <a:gd name="csX21" fmla="*/ 9704647 w 10796270"/>
              <a:gd name="csY21" fmla="*/ 1111644 h 1111644"/>
              <a:gd name="csX22" fmla="*/ 9428742 w 10796270"/>
              <a:gd name="csY22" fmla="*/ 1111644 h 1111644"/>
              <a:gd name="csX23" fmla="*/ 8936912 w 10796270"/>
              <a:gd name="csY23" fmla="*/ 1111644 h 1111644"/>
              <a:gd name="csX24" fmla="*/ 8229157 w 10796270"/>
              <a:gd name="csY24" fmla="*/ 1111644 h 1111644"/>
              <a:gd name="csX25" fmla="*/ 7845290 w 10796270"/>
              <a:gd name="csY25" fmla="*/ 1111644 h 1111644"/>
              <a:gd name="csX26" fmla="*/ 7029571 w 10796270"/>
              <a:gd name="csY26" fmla="*/ 1111644 h 1111644"/>
              <a:gd name="csX27" fmla="*/ 6213853 w 10796270"/>
              <a:gd name="csY27" fmla="*/ 1111644 h 1111644"/>
              <a:gd name="csX28" fmla="*/ 5614060 w 10796270"/>
              <a:gd name="csY28" fmla="*/ 1111644 h 1111644"/>
              <a:gd name="csX29" fmla="*/ 4798342 w 10796270"/>
              <a:gd name="csY29" fmla="*/ 1111644 h 1111644"/>
              <a:gd name="csX30" fmla="*/ 4198549 w 10796270"/>
              <a:gd name="csY30" fmla="*/ 1111644 h 1111644"/>
              <a:gd name="csX31" fmla="*/ 3490794 w 10796270"/>
              <a:gd name="csY31" fmla="*/ 1111644 h 1111644"/>
              <a:gd name="csX32" fmla="*/ 3214889 w 10796270"/>
              <a:gd name="csY32" fmla="*/ 1111644 h 1111644"/>
              <a:gd name="csX33" fmla="*/ 2399171 w 10796270"/>
              <a:gd name="csY33" fmla="*/ 1111644 h 1111644"/>
              <a:gd name="csX34" fmla="*/ 1907341 w 10796270"/>
              <a:gd name="csY34" fmla="*/ 1111644 h 1111644"/>
              <a:gd name="csX35" fmla="*/ 1199586 w 10796270"/>
              <a:gd name="csY35" fmla="*/ 1111644 h 1111644"/>
              <a:gd name="csX36" fmla="*/ 923681 w 10796270"/>
              <a:gd name="csY36" fmla="*/ 1111644 h 1111644"/>
              <a:gd name="csX37" fmla="*/ 0 w 10796270"/>
              <a:gd name="csY37" fmla="*/ 1111644 h 1111644"/>
              <a:gd name="csX38" fmla="*/ 0 w 10796270"/>
              <a:gd name="csY38" fmla="*/ 566938 h 1111644"/>
              <a:gd name="csX39" fmla="*/ 0 w 10796270"/>
              <a:gd name="csY39" fmla="*/ 0 h 11116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0796270" h="1111644" fill="none" extrusionOk="0">
                <a:moveTo>
                  <a:pt x="0" y="0"/>
                </a:moveTo>
                <a:cubicBezTo>
                  <a:pt x="162268" y="-17958"/>
                  <a:pt x="346997" y="29629"/>
                  <a:pt x="599793" y="0"/>
                </a:cubicBezTo>
                <a:cubicBezTo>
                  <a:pt x="852589" y="-29629"/>
                  <a:pt x="1040250" y="57658"/>
                  <a:pt x="1199586" y="0"/>
                </a:cubicBezTo>
                <a:cubicBezTo>
                  <a:pt x="1358922" y="-57658"/>
                  <a:pt x="1683231" y="19146"/>
                  <a:pt x="2015304" y="0"/>
                </a:cubicBezTo>
                <a:cubicBezTo>
                  <a:pt x="2347377" y="-19146"/>
                  <a:pt x="2268909" y="34188"/>
                  <a:pt x="2507134" y="0"/>
                </a:cubicBezTo>
                <a:cubicBezTo>
                  <a:pt x="2745359" y="-34188"/>
                  <a:pt x="2821701" y="6730"/>
                  <a:pt x="2998964" y="0"/>
                </a:cubicBezTo>
                <a:cubicBezTo>
                  <a:pt x="3176227" y="-6730"/>
                  <a:pt x="3387591" y="70091"/>
                  <a:pt x="3598757" y="0"/>
                </a:cubicBezTo>
                <a:cubicBezTo>
                  <a:pt x="3809923" y="-70091"/>
                  <a:pt x="4039868" y="10375"/>
                  <a:pt x="4306512" y="0"/>
                </a:cubicBezTo>
                <a:cubicBezTo>
                  <a:pt x="4573156" y="-10375"/>
                  <a:pt x="4852627" y="14284"/>
                  <a:pt x="5014268" y="0"/>
                </a:cubicBezTo>
                <a:cubicBezTo>
                  <a:pt x="5175909" y="-14284"/>
                  <a:pt x="5498111" y="70774"/>
                  <a:pt x="5722023" y="0"/>
                </a:cubicBezTo>
                <a:cubicBezTo>
                  <a:pt x="5945936" y="-70774"/>
                  <a:pt x="6255225" y="36734"/>
                  <a:pt x="6537741" y="0"/>
                </a:cubicBezTo>
                <a:cubicBezTo>
                  <a:pt x="6820257" y="-36734"/>
                  <a:pt x="6929160" y="18540"/>
                  <a:pt x="7137534" y="0"/>
                </a:cubicBezTo>
                <a:cubicBezTo>
                  <a:pt x="7345908" y="-18540"/>
                  <a:pt x="7525608" y="80615"/>
                  <a:pt x="7845290" y="0"/>
                </a:cubicBezTo>
                <a:cubicBezTo>
                  <a:pt x="8164972" y="-80615"/>
                  <a:pt x="8163553" y="23683"/>
                  <a:pt x="8445082" y="0"/>
                </a:cubicBezTo>
                <a:cubicBezTo>
                  <a:pt x="8726611" y="-23683"/>
                  <a:pt x="8895524" y="2866"/>
                  <a:pt x="9044875" y="0"/>
                </a:cubicBezTo>
                <a:cubicBezTo>
                  <a:pt x="9194226" y="-2866"/>
                  <a:pt x="9450915" y="387"/>
                  <a:pt x="9644668" y="0"/>
                </a:cubicBezTo>
                <a:cubicBezTo>
                  <a:pt x="9838421" y="-387"/>
                  <a:pt x="9824045" y="19053"/>
                  <a:pt x="9920573" y="0"/>
                </a:cubicBezTo>
                <a:cubicBezTo>
                  <a:pt x="10017101" y="-19053"/>
                  <a:pt x="10424590" y="5655"/>
                  <a:pt x="10796270" y="0"/>
                </a:cubicBezTo>
                <a:cubicBezTo>
                  <a:pt x="10848433" y="224612"/>
                  <a:pt x="10763626" y="411028"/>
                  <a:pt x="10796270" y="522473"/>
                </a:cubicBezTo>
                <a:cubicBezTo>
                  <a:pt x="10828914" y="633918"/>
                  <a:pt x="10736999" y="993352"/>
                  <a:pt x="10796270" y="1111644"/>
                </a:cubicBezTo>
                <a:cubicBezTo>
                  <a:pt x="10657261" y="1134614"/>
                  <a:pt x="10427656" y="1072596"/>
                  <a:pt x="10304440" y="1111644"/>
                </a:cubicBezTo>
                <a:cubicBezTo>
                  <a:pt x="10181224" y="1150692"/>
                  <a:pt x="9884189" y="1071264"/>
                  <a:pt x="9704647" y="1111644"/>
                </a:cubicBezTo>
                <a:cubicBezTo>
                  <a:pt x="9525105" y="1152024"/>
                  <a:pt x="9540795" y="1079026"/>
                  <a:pt x="9428742" y="1111644"/>
                </a:cubicBezTo>
                <a:cubicBezTo>
                  <a:pt x="9316690" y="1144262"/>
                  <a:pt x="9158848" y="1090154"/>
                  <a:pt x="8936912" y="1111644"/>
                </a:cubicBezTo>
                <a:cubicBezTo>
                  <a:pt x="8714976" y="1133134"/>
                  <a:pt x="8394956" y="1088746"/>
                  <a:pt x="8229157" y="1111644"/>
                </a:cubicBezTo>
                <a:cubicBezTo>
                  <a:pt x="8063358" y="1134542"/>
                  <a:pt x="7986346" y="1084069"/>
                  <a:pt x="7845290" y="1111644"/>
                </a:cubicBezTo>
                <a:cubicBezTo>
                  <a:pt x="7704234" y="1139219"/>
                  <a:pt x="7417918" y="1085761"/>
                  <a:pt x="7029571" y="1111644"/>
                </a:cubicBezTo>
                <a:cubicBezTo>
                  <a:pt x="6641224" y="1137527"/>
                  <a:pt x="6599383" y="1075935"/>
                  <a:pt x="6213853" y="1111644"/>
                </a:cubicBezTo>
                <a:cubicBezTo>
                  <a:pt x="5828323" y="1147353"/>
                  <a:pt x="5913474" y="1050302"/>
                  <a:pt x="5614060" y="1111644"/>
                </a:cubicBezTo>
                <a:cubicBezTo>
                  <a:pt x="5314646" y="1172986"/>
                  <a:pt x="5050022" y="1064042"/>
                  <a:pt x="4798342" y="1111644"/>
                </a:cubicBezTo>
                <a:cubicBezTo>
                  <a:pt x="4546662" y="1159246"/>
                  <a:pt x="4432295" y="1066469"/>
                  <a:pt x="4198549" y="1111644"/>
                </a:cubicBezTo>
                <a:cubicBezTo>
                  <a:pt x="3964803" y="1156819"/>
                  <a:pt x="3691271" y="1026790"/>
                  <a:pt x="3490794" y="1111644"/>
                </a:cubicBezTo>
                <a:cubicBezTo>
                  <a:pt x="3290318" y="1196498"/>
                  <a:pt x="3338658" y="1084244"/>
                  <a:pt x="3214889" y="1111644"/>
                </a:cubicBezTo>
                <a:cubicBezTo>
                  <a:pt x="3091121" y="1139044"/>
                  <a:pt x="2743782" y="1071107"/>
                  <a:pt x="2399171" y="1111644"/>
                </a:cubicBezTo>
                <a:cubicBezTo>
                  <a:pt x="2054560" y="1152181"/>
                  <a:pt x="2013361" y="1105287"/>
                  <a:pt x="1907341" y="1111644"/>
                </a:cubicBezTo>
                <a:cubicBezTo>
                  <a:pt x="1801321" y="1118001"/>
                  <a:pt x="1409221" y="1038979"/>
                  <a:pt x="1199586" y="1111644"/>
                </a:cubicBezTo>
                <a:cubicBezTo>
                  <a:pt x="989951" y="1184309"/>
                  <a:pt x="985428" y="1107198"/>
                  <a:pt x="923681" y="1111644"/>
                </a:cubicBezTo>
                <a:cubicBezTo>
                  <a:pt x="861934" y="1116090"/>
                  <a:pt x="208147" y="1107075"/>
                  <a:pt x="0" y="1111644"/>
                </a:cubicBezTo>
                <a:cubicBezTo>
                  <a:pt x="-23079" y="989231"/>
                  <a:pt x="59414" y="685273"/>
                  <a:pt x="0" y="566938"/>
                </a:cubicBezTo>
                <a:cubicBezTo>
                  <a:pt x="-59414" y="448603"/>
                  <a:pt x="45463" y="209271"/>
                  <a:pt x="0" y="0"/>
                </a:cubicBezTo>
                <a:close/>
              </a:path>
              <a:path w="10796270" h="1111644" stroke="0" extrusionOk="0">
                <a:moveTo>
                  <a:pt x="0" y="0"/>
                </a:moveTo>
                <a:cubicBezTo>
                  <a:pt x="164211" y="-43950"/>
                  <a:pt x="263527" y="13861"/>
                  <a:pt x="491830" y="0"/>
                </a:cubicBezTo>
                <a:cubicBezTo>
                  <a:pt x="720133" y="-13861"/>
                  <a:pt x="680751" y="23901"/>
                  <a:pt x="767735" y="0"/>
                </a:cubicBezTo>
                <a:cubicBezTo>
                  <a:pt x="854720" y="-23901"/>
                  <a:pt x="1189912" y="72620"/>
                  <a:pt x="1583453" y="0"/>
                </a:cubicBezTo>
                <a:cubicBezTo>
                  <a:pt x="1976994" y="-72620"/>
                  <a:pt x="1850869" y="7265"/>
                  <a:pt x="2075283" y="0"/>
                </a:cubicBezTo>
                <a:cubicBezTo>
                  <a:pt x="2299697" y="-7265"/>
                  <a:pt x="2357618" y="875"/>
                  <a:pt x="2567113" y="0"/>
                </a:cubicBezTo>
                <a:cubicBezTo>
                  <a:pt x="2776608" y="-875"/>
                  <a:pt x="3046884" y="73804"/>
                  <a:pt x="3382831" y="0"/>
                </a:cubicBezTo>
                <a:cubicBezTo>
                  <a:pt x="3718778" y="-73804"/>
                  <a:pt x="3589806" y="8023"/>
                  <a:pt x="3766699" y="0"/>
                </a:cubicBezTo>
                <a:cubicBezTo>
                  <a:pt x="3943592" y="-8023"/>
                  <a:pt x="4244782" y="81490"/>
                  <a:pt x="4582417" y="0"/>
                </a:cubicBezTo>
                <a:cubicBezTo>
                  <a:pt x="4920052" y="-81490"/>
                  <a:pt x="5185171" y="95607"/>
                  <a:pt x="5398135" y="0"/>
                </a:cubicBezTo>
                <a:cubicBezTo>
                  <a:pt x="5611099" y="-95607"/>
                  <a:pt x="5817455" y="25292"/>
                  <a:pt x="5997928" y="0"/>
                </a:cubicBezTo>
                <a:cubicBezTo>
                  <a:pt x="6178401" y="-25292"/>
                  <a:pt x="6474972" y="75928"/>
                  <a:pt x="6813646" y="0"/>
                </a:cubicBezTo>
                <a:cubicBezTo>
                  <a:pt x="7152320" y="-75928"/>
                  <a:pt x="7104542" y="43774"/>
                  <a:pt x="7305476" y="0"/>
                </a:cubicBezTo>
                <a:cubicBezTo>
                  <a:pt x="7506410" y="-43774"/>
                  <a:pt x="7600665" y="29819"/>
                  <a:pt x="7797306" y="0"/>
                </a:cubicBezTo>
                <a:cubicBezTo>
                  <a:pt x="7993947" y="-29819"/>
                  <a:pt x="8159558" y="24413"/>
                  <a:pt x="8505062" y="0"/>
                </a:cubicBezTo>
                <a:cubicBezTo>
                  <a:pt x="8850566" y="-24413"/>
                  <a:pt x="8882666" y="29978"/>
                  <a:pt x="8996892" y="0"/>
                </a:cubicBezTo>
                <a:cubicBezTo>
                  <a:pt x="9111118" y="-29978"/>
                  <a:pt x="9644067" y="28209"/>
                  <a:pt x="9812610" y="0"/>
                </a:cubicBezTo>
                <a:cubicBezTo>
                  <a:pt x="9981153" y="-28209"/>
                  <a:pt x="10512577" y="103790"/>
                  <a:pt x="10796270" y="0"/>
                </a:cubicBezTo>
                <a:cubicBezTo>
                  <a:pt x="10860574" y="125647"/>
                  <a:pt x="10773623" y="337211"/>
                  <a:pt x="10796270" y="555822"/>
                </a:cubicBezTo>
                <a:cubicBezTo>
                  <a:pt x="10818917" y="774433"/>
                  <a:pt x="10735521" y="852766"/>
                  <a:pt x="10796270" y="1111644"/>
                </a:cubicBezTo>
                <a:cubicBezTo>
                  <a:pt x="10715474" y="1133802"/>
                  <a:pt x="10608696" y="1085850"/>
                  <a:pt x="10520365" y="1111644"/>
                </a:cubicBezTo>
                <a:cubicBezTo>
                  <a:pt x="10432034" y="1137438"/>
                  <a:pt x="9946965" y="1028812"/>
                  <a:pt x="9704647" y="1111644"/>
                </a:cubicBezTo>
                <a:cubicBezTo>
                  <a:pt x="9462329" y="1194476"/>
                  <a:pt x="9365899" y="1110299"/>
                  <a:pt x="9104854" y="1111644"/>
                </a:cubicBezTo>
                <a:cubicBezTo>
                  <a:pt x="8843809" y="1112989"/>
                  <a:pt x="8801962" y="1076589"/>
                  <a:pt x="8720987" y="1111644"/>
                </a:cubicBezTo>
                <a:cubicBezTo>
                  <a:pt x="8640012" y="1146699"/>
                  <a:pt x="8320605" y="1048200"/>
                  <a:pt x="8121194" y="1111644"/>
                </a:cubicBezTo>
                <a:cubicBezTo>
                  <a:pt x="7921783" y="1175088"/>
                  <a:pt x="7970162" y="1082929"/>
                  <a:pt x="7845290" y="1111644"/>
                </a:cubicBezTo>
                <a:cubicBezTo>
                  <a:pt x="7720418" y="1140359"/>
                  <a:pt x="7635411" y="1087017"/>
                  <a:pt x="7569385" y="1111644"/>
                </a:cubicBezTo>
                <a:cubicBezTo>
                  <a:pt x="7503359" y="1136271"/>
                  <a:pt x="7110694" y="1063886"/>
                  <a:pt x="6969592" y="1111644"/>
                </a:cubicBezTo>
                <a:cubicBezTo>
                  <a:pt x="6828490" y="1159402"/>
                  <a:pt x="6701495" y="1082026"/>
                  <a:pt x="6585725" y="1111644"/>
                </a:cubicBezTo>
                <a:cubicBezTo>
                  <a:pt x="6469955" y="1141262"/>
                  <a:pt x="6182531" y="1111637"/>
                  <a:pt x="5877969" y="1111644"/>
                </a:cubicBezTo>
                <a:cubicBezTo>
                  <a:pt x="5573407" y="1111651"/>
                  <a:pt x="5614342" y="1086064"/>
                  <a:pt x="5494102" y="1111644"/>
                </a:cubicBezTo>
                <a:cubicBezTo>
                  <a:pt x="5373862" y="1137224"/>
                  <a:pt x="5048543" y="1052200"/>
                  <a:pt x="4786346" y="1111644"/>
                </a:cubicBezTo>
                <a:cubicBezTo>
                  <a:pt x="4524149" y="1171088"/>
                  <a:pt x="4614545" y="1097717"/>
                  <a:pt x="4510442" y="1111644"/>
                </a:cubicBezTo>
                <a:cubicBezTo>
                  <a:pt x="4406339" y="1125571"/>
                  <a:pt x="4029237" y="1058588"/>
                  <a:pt x="3802686" y="1111644"/>
                </a:cubicBezTo>
                <a:cubicBezTo>
                  <a:pt x="3576135" y="1164700"/>
                  <a:pt x="3601132" y="1094792"/>
                  <a:pt x="3418819" y="1111644"/>
                </a:cubicBezTo>
                <a:cubicBezTo>
                  <a:pt x="3236506" y="1128496"/>
                  <a:pt x="3207298" y="1096083"/>
                  <a:pt x="3142914" y="1111644"/>
                </a:cubicBezTo>
                <a:cubicBezTo>
                  <a:pt x="3078531" y="1127205"/>
                  <a:pt x="2902039" y="1074865"/>
                  <a:pt x="2759047" y="1111644"/>
                </a:cubicBezTo>
                <a:cubicBezTo>
                  <a:pt x="2616055" y="1148423"/>
                  <a:pt x="2198094" y="1099798"/>
                  <a:pt x="2051291" y="1111644"/>
                </a:cubicBezTo>
                <a:cubicBezTo>
                  <a:pt x="1904488" y="1123490"/>
                  <a:pt x="1778141" y="1097440"/>
                  <a:pt x="1667424" y="1111644"/>
                </a:cubicBezTo>
                <a:cubicBezTo>
                  <a:pt x="1556707" y="1125848"/>
                  <a:pt x="1501825" y="1084972"/>
                  <a:pt x="1391519" y="1111644"/>
                </a:cubicBezTo>
                <a:cubicBezTo>
                  <a:pt x="1281214" y="1138316"/>
                  <a:pt x="1195241" y="1074133"/>
                  <a:pt x="1007652" y="1111644"/>
                </a:cubicBezTo>
                <a:cubicBezTo>
                  <a:pt x="820063" y="1149155"/>
                  <a:pt x="687891" y="1073786"/>
                  <a:pt x="515822" y="1111644"/>
                </a:cubicBezTo>
                <a:cubicBezTo>
                  <a:pt x="343753" y="1149502"/>
                  <a:pt x="222275" y="1058966"/>
                  <a:pt x="0" y="1111644"/>
                </a:cubicBezTo>
                <a:cubicBezTo>
                  <a:pt x="-37581" y="924193"/>
                  <a:pt x="31925" y="744907"/>
                  <a:pt x="0" y="578055"/>
                </a:cubicBezTo>
                <a:cubicBezTo>
                  <a:pt x="-31925" y="411203"/>
                  <a:pt x="13010" y="242996"/>
                  <a:pt x="0" y="0"/>
                </a:cubicBezTo>
                <a:close/>
              </a:path>
            </a:pathLst>
          </a:custGeom>
          <a:solidFill>
            <a:schemeClr val="accent1">
              <a:lumMod val="20000"/>
              <a:lumOff val="80000"/>
            </a:schemeClr>
          </a:solidFill>
          <a:ln>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Palatino" pitchFamily="2" charset="77"/>
                <a:ea typeface="Palatino" pitchFamily="2" charset="77"/>
              </a:rPr>
              <a:t>Can we have </a:t>
            </a:r>
            <a:r>
              <a:rPr lang="en-US" sz="2400" b="1" dirty="0">
                <a:solidFill>
                  <a:schemeClr val="tx1"/>
                </a:solidFill>
                <a:latin typeface="Palatino" pitchFamily="2" charset="77"/>
                <a:ea typeface="Palatino" pitchFamily="2" charset="77"/>
              </a:rPr>
              <a:t>N</a:t>
            </a:r>
            <a:r>
              <a:rPr lang="en-US" sz="2400" b="1" baseline="30000" dirty="0">
                <a:solidFill>
                  <a:schemeClr val="tx1"/>
                </a:solidFill>
                <a:latin typeface="Palatino" pitchFamily="2" charset="77"/>
                <a:ea typeface="Palatino" pitchFamily="2" charset="77"/>
              </a:rPr>
              <a:t>2</a:t>
            </a:r>
            <a:r>
              <a:rPr lang="en-US" sz="2400" b="1" dirty="0">
                <a:solidFill>
                  <a:schemeClr val="tx1"/>
                </a:solidFill>
                <a:latin typeface="Palatino" pitchFamily="2" charset="77"/>
                <a:ea typeface="Palatino" pitchFamily="2" charset="77"/>
              </a:rPr>
              <a:t> </a:t>
            </a:r>
            <a:r>
              <a:rPr lang="en-US" sz="2400" dirty="0">
                <a:solidFill>
                  <a:schemeClr val="tx1"/>
                </a:solidFill>
                <a:latin typeface="Palatino" pitchFamily="2" charset="77"/>
                <a:ea typeface="Palatino" pitchFamily="2" charset="77"/>
              </a:rPr>
              <a:t>many words over alphabet</a:t>
            </a:r>
            <a:r>
              <a:rPr lang="en-US" sz="2400" b="1" dirty="0">
                <a:solidFill>
                  <a:schemeClr val="tx1"/>
                </a:solidFill>
                <a:latin typeface="Palatino" pitchFamily="2" charset="77"/>
                <a:ea typeface="Palatino" pitchFamily="2" charset="77"/>
              </a:rPr>
              <a:t> {0, …., N-1}, </a:t>
            </a:r>
            <a:r>
              <a:rPr lang="en-US" sz="2400" dirty="0">
                <a:solidFill>
                  <a:schemeClr val="tx1"/>
                </a:solidFill>
                <a:latin typeface="Palatino" pitchFamily="2" charset="77"/>
                <a:ea typeface="Palatino" pitchFamily="2" charset="77"/>
              </a:rPr>
              <a:t>with length </a:t>
            </a:r>
            <a:r>
              <a:rPr lang="en-US" sz="2400" b="1" dirty="0">
                <a:solidFill>
                  <a:schemeClr val="tx1"/>
                </a:solidFill>
                <a:latin typeface="Palatino" pitchFamily="2" charset="77"/>
                <a:ea typeface="Palatino" pitchFamily="2" charset="77"/>
              </a:rPr>
              <a:t>N+1,</a:t>
            </a:r>
          </a:p>
          <a:p>
            <a:pPr algn="ctr"/>
            <a:r>
              <a:rPr lang="en-US" sz="2400" dirty="0">
                <a:solidFill>
                  <a:schemeClr val="tx1"/>
                </a:solidFill>
                <a:latin typeface="Palatino" pitchFamily="2" charset="77"/>
                <a:ea typeface="Palatino" pitchFamily="2" charset="77"/>
              </a:rPr>
              <a:t>that are all at same Hamming distance from each other?</a:t>
            </a:r>
          </a:p>
        </p:txBody>
      </p:sp>
      <p:sp>
        <p:nvSpPr>
          <p:cNvPr id="6" name="TextBox 5">
            <a:extLst>
              <a:ext uri="{FF2B5EF4-FFF2-40B4-BE49-F238E27FC236}">
                <a16:creationId xmlns:a16="http://schemas.microsoft.com/office/drawing/2014/main" id="{824D13DB-9F32-29FC-98F9-480EAE323DA4}"/>
              </a:ext>
            </a:extLst>
          </p:cNvPr>
          <p:cNvSpPr txBox="1"/>
          <p:nvPr/>
        </p:nvSpPr>
        <p:spPr>
          <a:xfrm>
            <a:off x="1174818" y="3361574"/>
            <a:ext cx="10031594" cy="830997"/>
          </a:xfrm>
          <a:prstGeom prst="rect">
            <a:avLst/>
          </a:prstGeom>
          <a:noFill/>
        </p:spPr>
        <p:txBody>
          <a:bodyPr wrap="square">
            <a:spAutoFit/>
          </a:bodyPr>
          <a:lstStyle/>
          <a:p>
            <a:pPr algn="ctr"/>
            <a:r>
              <a:rPr lang="en-US" sz="2400" dirty="0">
                <a:solidFill>
                  <a:schemeClr val="tx1"/>
                </a:solidFill>
                <a:latin typeface="Palatino" pitchFamily="2" charset="77"/>
                <a:ea typeface="Palatino" pitchFamily="2" charset="77"/>
              </a:rPr>
              <a:t>Encoded into SAT and found solutions for </a:t>
            </a:r>
            <a:r>
              <a:rPr lang="en-US" sz="2400" b="1" dirty="0">
                <a:solidFill>
                  <a:schemeClr val="tx1"/>
                </a:solidFill>
                <a:latin typeface="Palatino" pitchFamily="2" charset="77"/>
                <a:ea typeface="Palatino" pitchFamily="2" charset="77"/>
              </a:rPr>
              <a:t>N = 4</a:t>
            </a:r>
            <a:r>
              <a:rPr lang="en-US" sz="2400" dirty="0">
                <a:solidFill>
                  <a:schemeClr val="tx1"/>
                </a:solidFill>
                <a:latin typeface="Palatino" pitchFamily="2" charset="77"/>
                <a:ea typeface="Palatino" pitchFamily="2" charset="77"/>
              </a:rPr>
              <a:t> and </a:t>
            </a:r>
            <a:r>
              <a:rPr lang="en-US" sz="2400" b="1" dirty="0">
                <a:solidFill>
                  <a:schemeClr val="tx1"/>
                </a:solidFill>
                <a:latin typeface="Palatino" pitchFamily="2" charset="77"/>
                <a:ea typeface="Palatino" pitchFamily="2" charset="77"/>
              </a:rPr>
              <a:t>N = 5</a:t>
            </a:r>
            <a:r>
              <a:rPr lang="en-US" sz="2400" dirty="0">
                <a:solidFill>
                  <a:schemeClr val="tx1"/>
                </a:solidFill>
                <a:latin typeface="Palatino" pitchFamily="2" charset="77"/>
                <a:ea typeface="Palatino" pitchFamily="2" charset="77"/>
              </a:rPr>
              <a:t> right away.</a:t>
            </a:r>
          </a:p>
          <a:p>
            <a:pPr algn="ctr"/>
            <a:r>
              <a:rPr lang="en-US" sz="2400" dirty="0">
                <a:solidFill>
                  <a:schemeClr val="tx1"/>
                </a:solidFill>
                <a:latin typeface="Palatino" pitchFamily="2" charset="77"/>
                <a:ea typeface="Palatino" pitchFamily="2" charset="77"/>
              </a:rPr>
              <a:t>Not able to find a solution for </a:t>
            </a:r>
            <a:r>
              <a:rPr lang="en-US" sz="2400" b="1" dirty="0">
                <a:solidFill>
                  <a:schemeClr val="tx1"/>
                </a:solidFill>
                <a:latin typeface="Palatino" pitchFamily="2" charset="77"/>
                <a:ea typeface="Palatino" pitchFamily="2" charset="77"/>
              </a:rPr>
              <a:t>N = 6</a:t>
            </a:r>
            <a:r>
              <a:rPr lang="en-US" sz="2400" dirty="0">
                <a:solidFill>
                  <a:schemeClr val="tx1"/>
                </a:solidFill>
                <a:latin typeface="Palatino" pitchFamily="2" charset="77"/>
                <a:ea typeface="Palatino" pitchFamily="2" charset="77"/>
              </a:rPr>
              <a:t>…</a:t>
            </a:r>
          </a:p>
        </p:txBody>
      </p:sp>
      <p:sp>
        <p:nvSpPr>
          <p:cNvPr id="8" name="TextBox 7">
            <a:extLst>
              <a:ext uri="{FF2B5EF4-FFF2-40B4-BE49-F238E27FC236}">
                <a16:creationId xmlns:a16="http://schemas.microsoft.com/office/drawing/2014/main" id="{A08500B0-2100-E180-5D02-44C74EFF7FA1}"/>
              </a:ext>
            </a:extLst>
          </p:cNvPr>
          <p:cNvSpPr txBox="1"/>
          <p:nvPr/>
        </p:nvSpPr>
        <p:spPr>
          <a:xfrm>
            <a:off x="1174818" y="5142021"/>
            <a:ext cx="10031594" cy="830997"/>
          </a:xfrm>
          <a:prstGeom prst="rect">
            <a:avLst/>
          </a:prstGeom>
          <a:noFill/>
        </p:spPr>
        <p:txBody>
          <a:bodyPr wrap="square">
            <a:spAutoFit/>
          </a:bodyPr>
          <a:lstStyle/>
          <a:p>
            <a:pPr algn="ctr"/>
            <a:r>
              <a:rPr lang="en-US" sz="2400" dirty="0">
                <a:solidFill>
                  <a:schemeClr val="tx1"/>
                </a:solidFill>
                <a:latin typeface="Palatino" pitchFamily="2" charset="77"/>
                <a:ea typeface="Palatino" pitchFamily="2" charset="77"/>
              </a:rPr>
              <a:t>I started looking at solutions for </a:t>
            </a:r>
            <a:r>
              <a:rPr lang="en-US" sz="2400" b="1" dirty="0">
                <a:solidFill>
                  <a:schemeClr val="tx1"/>
                </a:solidFill>
                <a:latin typeface="Palatino" pitchFamily="2" charset="77"/>
                <a:ea typeface="Palatino" pitchFamily="2" charset="77"/>
              </a:rPr>
              <a:t>N = 5</a:t>
            </a:r>
            <a:r>
              <a:rPr lang="en-US" sz="2400" dirty="0">
                <a:solidFill>
                  <a:schemeClr val="tx1"/>
                </a:solidFill>
                <a:latin typeface="Palatino" pitchFamily="2" charset="77"/>
                <a:ea typeface="Palatino" pitchFamily="2" charset="77"/>
              </a:rPr>
              <a:t> and see if I could enforce more patterns: e.g., that one string is just </a:t>
            </a:r>
            <a:r>
              <a:rPr lang="en-US" sz="2400" b="1" dirty="0">
                <a:solidFill>
                  <a:schemeClr val="tx1"/>
                </a:solidFill>
                <a:latin typeface="Palatino" pitchFamily="2" charset="77"/>
                <a:ea typeface="Palatino" pitchFamily="2" charset="77"/>
              </a:rPr>
              <a:t>00000</a:t>
            </a:r>
            <a:r>
              <a:rPr lang="en-US" sz="2400" dirty="0">
                <a:solidFill>
                  <a:schemeClr val="tx1"/>
                </a:solidFill>
                <a:latin typeface="Palatino" pitchFamily="2" charset="77"/>
                <a:ea typeface="Palatino" pitchFamily="2" charset="77"/>
              </a:rPr>
              <a:t>.</a:t>
            </a:r>
          </a:p>
        </p:txBody>
      </p:sp>
    </p:spTree>
    <p:extLst>
      <p:ext uri="{BB962C8B-B14F-4D97-AF65-F5344CB8AC3E}">
        <p14:creationId xmlns:p14="http://schemas.microsoft.com/office/powerpoint/2010/main" val="206164278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FB9F1-64EF-9570-C57A-7D915B36B75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2E4CE36-02D5-4E1D-0709-AB2A3336ABEF}"/>
              </a:ext>
            </a:extLst>
          </p:cNvPr>
          <p:cNvSpPr>
            <a:spLocks noGrp="1"/>
          </p:cNvSpPr>
          <p:nvPr>
            <p:ph type="body" sz="quarter" idx="21"/>
          </p:nvPr>
        </p:nvSpPr>
        <p:spPr>
          <a:xfrm>
            <a:off x="603250" y="467360"/>
            <a:ext cx="10985500" cy="670560"/>
          </a:xfrm>
        </p:spPr>
        <p:txBody>
          <a:bodyPr>
            <a:normAutofit lnSpcReduction="10000"/>
          </a:bodyPr>
          <a:lstStyle/>
          <a:p>
            <a:pPr algn="ctr"/>
            <a:r>
              <a:rPr lang="en-US" sz="4400" b="1" dirty="0">
                <a:latin typeface="Palatino" pitchFamily="2" charset="77"/>
                <a:ea typeface="Palatino" pitchFamily="2" charset="77"/>
              </a:rPr>
              <a:t>Distance Digits problem</a:t>
            </a:r>
          </a:p>
        </p:txBody>
      </p:sp>
      <p:sp>
        <p:nvSpPr>
          <p:cNvPr id="8" name="TextBox 7">
            <a:extLst>
              <a:ext uri="{FF2B5EF4-FFF2-40B4-BE49-F238E27FC236}">
                <a16:creationId xmlns:a16="http://schemas.microsoft.com/office/drawing/2014/main" id="{4E35E3CF-4DFA-4F75-AC68-BC11DB39A8EC}"/>
              </a:ext>
            </a:extLst>
          </p:cNvPr>
          <p:cNvSpPr txBox="1"/>
          <p:nvPr/>
        </p:nvSpPr>
        <p:spPr>
          <a:xfrm>
            <a:off x="1337209" y="2662697"/>
            <a:ext cx="10031594" cy="830997"/>
          </a:xfrm>
          <a:prstGeom prst="rect">
            <a:avLst/>
          </a:prstGeom>
          <a:noFill/>
        </p:spPr>
        <p:txBody>
          <a:bodyPr wrap="square">
            <a:spAutoFit/>
          </a:bodyPr>
          <a:lstStyle/>
          <a:p>
            <a:pPr algn="ctr"/>
            <a:r>
              <a:rPr lang="en-US" sz="2400" dirty="0">
                <a:solidFill>
                  <a:schemeClr val="tx1"/>
                </a:solidFill>
                <a:latin typeface="Palatino" pitchFamily="2" charset="77"/>
                <a:ea typeface="Palatino" pitchFamily="2" charset="77"/>
              </a:rPr>
              <a:t>I started looking at solutions for </a:t>
            </a:r>
            <a:r>
              <a:rPr lang="en-US" sz="2400" b="1" dirty="0">
                <a:solidFill>
                  <a:schemeClr val="tx1"/>
                </a:solidFill>
                <a:latin typeface="Palatino" pitchFamily="2" charset="77"/>
                <a:ea typeface="Palatino" pitchFamily="2" charset="77"/>
              </a:rPr>
              <a:t>N = 5</a:t>
            </a:r>
            <a:r>
              <a:rPr lang="en-US" sz="2400" dirty="0">
                <a:solidFill>
                  <a:schemeClr val="tx1"/>
                </a:solidFill>
                <a:latin typeface="Palatino" pitchFamily="2" charset="77"/>
                <a:ea typeface="Palatino" pitchFamily="2" charset="77"/>
              </a:rPr>
              <a:t> and see if I could enforce more patterns: e.g., that one string is just </a:t>
            </a:r>
            <a:r>
              <a:rPr lang="en-US" sz="2400" b="1" dirty="0">
                <a:solidFill>
                  <a:schemeClr val="tx1"/>
                </a:solidFill>
                <a:latin typeface="Palatino" pitchFamily="2" charset="77"/>
                <a:ea typeface="Palatino" pitchFamily="2" charset="77"/>
              </a:rPr>
              <a:t>000000</a:t>
            </a:r>
            <a:r>
              <a:rPr lang="en-US" sz="2400" dirty="0">
                <a:solidFill>
                  <a:schemeClr val="tx1"/>
                </a:solidFill>
                <a:latin typeface="Palatino" pitchFamily="2" charset="77"/>
                <a:ea typeface="Palatino" pitchFamily="2" charset="77"/>
              </a:rPr>
              <a:t>.</a:t>
            </a:r>
          </a:p>
        </p:txBody>
      </p:sp>
      <p:sp>
        <p:nvSpPr>
          <p:cNvPr id="4" name="TextBox 3">
            <a:extLst>
              <a:ext uri="{FF2B5EF4-FFF2-40B4-BE49-F238E27FC236}">
                <a16:creationId xmlns:a16="http://schemas.microsoft.com/office/drawing/2014/main" id="{C6A552F3-D153-AB95-D5AF-21D32B502D1E}"/>
              </a:ext>
            </a:extLst>
          </p:cNvPr>
          <p:cNvSpPr txBox="1"/>
          <p:nvPr/>
        </p:nvSpPr>
        <p:spPr>
          <a:xfrm>
            <a:off x="2155980" y="4000320"/>
            <a:ext cx="1985102" cy="2246769"/>
          </a:xfrm>
          <a:prstGeom prst="rect">
            <a:avLst/>
          </a:prstGeom>
          <a:noFill/>
        </p:spPr>
        <p:txBody>
          <a:bodyPr wrap="square" rtlCol="0">
            <a:spAutoFit/>
          </a:bodyPr>
          <a:lstStyle/>
          <a:p>
            <a:r>
              <a:rPr lang="en-US" sz="2800" b="1" dirty="0">
                <a:solidFill>
                  <a:schemeClr val="tx2">
                    <a:lumMod val="50000"/>
                    <a:lumOff val="50000"/>
                  </a:schemeClr>
                </a:solidFill>
                <a:latin typeface="Palatino" pitchFamily="2" charset="77"/>
                <a:ea typeface="Palatino" pitchFamily="2" charset="77"/>
              </a:rPr>
              <a:t>000000</a:t>
            </a:r>
          </a:p>
          <a:p>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2"/>
                </a:solidFill>
                <a:latin typeface="Palatino" pitchFamily="2" charset="77"/>
                <a:ea typeface="Palatino" pitchFamily="2" charset="77"/>
              </a:rPr>
              <a:t>11111</a:t>
            </a:r>
          </a:p>
          <a:p>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5"/>
                </a:solidFill>
                <a:latin typeface="Palatino" pitchFamily="2" charset="77"/>
                <a:ea typeface="Palatino" pitchFamily="2" charset="77"/>
              </a:rPr>
              <a:t>22222</a:t>
            </a:r>
          </a:p>
          <a:p>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6">
                    <a:lumMod val="75000"/>
                  </a:schemeClr>
                </a:solidFill>
                <a:latin typeface="Palatino" pitchFamily="2" charset="77"/>
                <a:ea typeface="Palatino" pitchFamily="2" charset="77"/>
              </a:rPr>
              <a:t>33333</a:t>
            </a:r>
          </a:p>
          <a:p>
            <a:r>
              <a:rPr lang="en-US" sz="2800" b="1" dirty="0">
                <a:solidFill>
                  <a:schemeClr val="tx2">
                    <a:lumMod val="50000"/>
                    <a:lumOff val="50000"/>
                  </a:schemeClr>
                </a:solidFill>
                <a:latin typeface="Palatino" pitchFamily="2" charset="77"/>
                <a:ea typeface="Palatino" pitchFamily="2" charset="77"/>
              </a:rPr>
              <a:t>0</a:t>
            </a:r>
            <a:r>
              <a:rPr lang="en-US" sz="2800" b="1" dirty="0">
                <a:latin typeface="Palatino" pitchFamily="2" charset="77"/>
                <a:ea typeface="Palatino" pitchFamily="2" charset="77"/>
              </a:rPr>
              <a:t>44444</a:t>
            </a:r>
          </a:p>
        </p:txBody>
      </p:sp>
      <p:sp>
        <p:nvSpPr>
          <p:cNvPr id="5" name="TextBox 4">
            <a:extLst>
              <a:ext uri="{FF2B5EF4-FFF2-40B4-BE49-F238E27FC236}">
                <a16:creationId xmlns:a16="http://schemas.microsoft.com/office/drawing/2014/main" id="{44613B1D-F78C-8D54-1B74-A6DF698DE6C7}"/>
              </a:ext>
            </a:extLst>
          </p:cNvPr>
          <p:cNvSpPr txBox="1"/>
          <p:nvPr/>
        </p:nvSpPr>
        <p:spPr>
          <a:xfrm>
            <a:off x="3784692" y="4000320"/>
            <a:ext cx="1985102" cy="2246769"/>
          </a:xfrm>
          <a:prstGeom prst="rect">
            <a:avLst/>
          </a:prstGeom>
          <a:noFill/>
        </p:spPr>
        <p:txBody>
          <a:bodyPr wrap="square" rtlCol="0">
            <a:spAutoFit/>
          </a:bodyPr>
          <a:lstStyle/>
          <a:p>
            <a:r>
              <a:rPr lang="en-US" sz="2800" b="1" dirty="0">
                <a:solidFill>
                  <a:schemeClr val="accent2"/>
                </a:solidFill>
                <a:latin typeface="Palatino" pitchFamily="2" charset="77"/>
                <a:ea typeface="Palatino" pitchFamily="2" charset="77"/>
              </a:rPr>
              <a:t>11</a:t>
            </a:r>
            <a:r>
              <a:rPr lang="en-US" sz="2800" b="1" dirty="0">
                <a:solidFill>
                  <a:schemeClr val="accent5"/>
                </a:solidFill>
                <a:latin typeface="Palatino" pitchFamily="2" charset="77"/>
                <a:ea typeface="Palatino" pitchFamily="2" charset="77"/>
              </a:rPr>
              <a:t>2</a:t>
            </a:r>
            <a:r>
              <a:rPr lang="en-US" sz="2800" b="1" dirty="0">
                <a:solidFill>
                  <a:schemeClr val="accent6">
                    <a:lumMod val="75000"/>
                  </a:schemeClr>
                </a:solidFill>
                <a:latin typeface="Palatino" pitchFamily="2" charset="77"/>
                <a:ea typeface="Palatino" pitchFamily="2" charset="77"/>
              </a:rPr>
              <a:t>3</a:t>
            </a:r>
            <a:r>
              <a:rPr lang="en-US" sz="2800" b="1" dirty="0">
                <a:latin typeface="Palatino" pitchFamily="2" charset="77"/>
                <a:ea typeface="Palatino" pitchFamily="2" charset="77"/>
              </a:rPr>
              <a:t>4</a:t>
            </a:r>
            <a:r>
              <a:rPr lang="en-US" sz="2800" b="1" dirty="0">
                <a:solidFill>
                  <a:schemeClr val="tx2">
                    <a:lumMod val="50000"/>
                    <a:lumOff val="50000"/>
                  </a:schemeClr>
                </a:solidFill>
                <a:latin typeface="Palatino" pitchFamily="2" charset="77"/>
                <a:ea typeface="Palatino" pitchFamily="2" charset="77"/>
              </a:rPr>
              <a:t>0</a:t>
            </a:r>
          </a:p>
          <a:p>
            <a:r>
              <a:rPr lang="en-US" sz="2800" b="1" dirty="0">
                <a:solidFill>
                  <a:schemeClr val="accent2"/>
                </a:solidFill>
                <a:latin typeface="Palatino" pitchFamily="2" charset="77"/>
                <a:ea typeface="Palatino" pitchFamily="2" charset="77"/>
              </a:rPr>
              <a:t>1</a:t>
            </a:r>
            <a:r>
              <a:rPr lang="en-US" sz="2800" b="1" dirty="0">
                <a:solidFill>
                  <a:schemeClr val="accent5"/>
                </a:solidFill>
                <a:latin typeface="Palatino" pitchFamily="2" charset="77"/>
                <a:ea typeface="Palatino" pitchFamily="2" charset="77"/>
              </a:rPr>
              <a:t>2</a:t>
            </a:r>
            <a:r>
              <a:rPr lang="en-US" sz="2800" b="1" dirty="0">
                <a:solidFill>
                  <a:schemeClr val="accent6">
                    <a:lumMod val="75000"/>
                  </a:schemeClr>
                </a:solidFill>
                <a:latin typeface="Palatino" pitchFamily="2" charset="77"/>
                <a:ea typeface="Palatino" pitchFamily="2" charset="77"/>
              </a:rPr>
              <a:t>3</a:t>
            </a:r>
            <a:r>
              <a:rPr lang="en-US" sz="2800" b="1" dirty="0">
                <a:latin typeface="Palatino" pitchFamily="2" charset="77"/>
                <a:ea typeface="Palatino" pitchFamily="2" charset="77"/>
              </a:rPr>
              <a:t>4</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2"/>
                </a:solidFill>
                <a:latin typeface="Palatino" pitchFamily="2" charset="77"/>
                <a:ea typeface="Palatino" pitchFamily="2" charset="77"/>
              </a:rPr>
              <a:t>1</a:t>
            </a:r>
          </a:p>
          <a:p>
            <a:r>
              <a:rPr lang="en-US" sz="2800" b="1" dirty="0">
                <a:solidFill>
                  <a:schemeClr val="accent2"/>
                </a:solidFill>
                <a:latin typeface="Palatino" pitchFamily="2" charset="77"/>
                <a:ea typeface="Palatino" pitchFamily="2" charset="77"/>
              </a:rPr>
              <a:t>1</a:t>
            </a:r>
            <a:r>
              <a:rPr lang="en-US" sz="2800" b="1" dirty="0">
                <a:solidFill>
                  <a:schemeClr val="accent6">
                    <a:lumMod val="75000"/>
                  </a:schemeClr>
                </a:solidFill>
                <a:latin typeface="Palatino" pitchFamily="2" charset="77"/>
                <a:ea typeface="Palatino" pitchFamily="2" charset="77"/>
              </a:rPr>
              <a:t>3</a:t>
            </a:r>
            <a:r>
              <a:rPr lang="en-US" sz="2800" b="1" dirty="0">
                <a:latin typeface="Palatino" pitchFamily="2" charset="77"/>
                <a:ea typeface="Palatino" pitchFamily="2" charset="77"/>
              </a:rPr>
              <a:t>4</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2"/>
                </a:solidFill>
                <a:latin typeface="Palatino" pitchFamily="2" charset="77"/>
                <a:ea typeface="Palatino" pitchFamily="2" charset="77"/>
              </a:rPr>
              <a:t>1</a:t>
            </a:r>
            <a:r>
              <a:rPr lang="en-US" sz="2800" b="1" dirty="0">
                <a:solidFill>
                  <a:schemeClr val="accent5"/>
                </a:solidFill>
                <a:latin typeface="Palatino" pitchFamily="2" charset="77"/>
                <a:ea typeface="Palatino" pitchFamily="2" charset="77"/>
              </a:rPr>
              <a:t>2</a:t>
            </a:r>
          </a:p>
          <a:p>
            <a:r>
              <a:rPr lang="en-US" sz="2800" b="1" dirty="0">
                <a:solidFill>
                  <a:schemeClr val="accent2"/>
                </a:solidFill>
                <a:latin typeface="Palatino" pitchFamily="2" charset="77"/>
                <a:ea typeface="Palatino" pitchFamily="2" charset="77"/>
              </a:rPr>
              <a:t>1</a:t>
            </a:r>
            <a:r>
              <a:rPr lang="en-US" sz="2800" b="1" dirty="0">
                <a:latin typeface="Palatino" pitchFamily="2" charset="77"/>
                <a:ea typeface="Palatino" pitchFamily="2" charset="77"/>
              </a:rPr>
              <a:t>4</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2"/>
                </a:solidFill>
                <a:latin typeface="Palatino" pitchFamily="2" charset="77"/>
                <a:ea typeface="Palatino" pitchFamily="2" charset="77"/>
              </a:rPr>
              <a:t>1</a:t>
            </a:r>
            <a:r>
              <a:rPr lang="en-US" sz="2800" b="1" dirty="0">
                <a:solidFill>
                  <a:schemeClr val="accent5"/>
                </a:solidFill>
                <a:latin typeface="Palatino" pitchFamily="2" charset="77"/>
                <a:ea typeface="Palatino" pitchFamily="2" charset="77"/>
              </a:rPr>
              <a:t>2</a:t>
            </a:r>
            <a:r>
              <a:rPr lang="en-US" sz="2800" b="1" dirty="0">
                <a:solidFill>
                  <a:schemeClr val="accent6">
                    <a:lumMod val="75000"/>
                  </a:schemeClr>
                </a:solidFill>
                <a:latin typeface="Palatino" pitchFamily="2" charset="77"/>
                <a:ea typeface="Palatino" pitchFamily="2" charset="77"/>
              </a:rPr>
              <a:t>3</a:t>
            </a:r>
          </a:p>
          <a:p>
            <a:r>
              <a:rPr lang="en-US" sz="2800" b="1" dirty="0">
                <a:solidFill>
                  <a:schemeClr val="accent2"/>
                </a:solidFill>
                <a:latin typeface="Palatino" pitchFamily="2" charset="77"/>
                <a:ea typeface="Palatino" pitchFamily="2" charset="77"/>
              </a:rPr>
              <a:t>1</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2"/>
                </a:solidFill>
                <a:latin typeface="Palatino" pitchFamily="2" charset="77"/>
                <a:ea typeface="Palatino" pitchFamily="2" charset="77"/>
              </a:rPr>
              <a:t>1</a:t>
            </a:r>
            <a:r>
              <a:rPr lang="en-US" sz="2800" b="1" dirty="0">
                <a:solidFill>
                  <a:schemeClr val="accent5"/>
                </a:solidFill>
                <a:latin typeface="Palatino" pitchFamily="2" charset="77"/>
                <a:ea typeface="Palatino" pitchFamily="2" charset="77"/>
              </a:rPr>
              <a:t>2</a:t>
            </a:r>
            <a:r>
              <a:rPr lang="en-US" sz="2800" b="1" dirty="0">
                <a:solidFill>
                  <a:schemeClr val="accent6">
                    <a:lumMod val="75000"/>
                  </a:schemeClr>
                </a:solidFill>
                <a:latin typeface="Palatino" pitchFamily="2" charset="77"/>
                <a:ea typeface="Palatino" pitchFamily="2" charset="77"/>
              </a:rPr>
              <a:t>3</a:t>
            </a:r>
            <a:r>
              <a:rPr lang="en-US" sz="2800" b="1" dirty="0">
                <a:latin typeface="Palatino" pitchFamily="2" charset="77"/>
                <a:ea typeface="Palatino" pitchFamily="2" charset="77"/>
              </a:rPr>
              <a:t>4</a:t>
            </a:r>
          </a:p>
        </p:txBody>
      </p:sp>
      <p:sp>
        <p:nvSpPr>
          <p:cNvPr id="7" name="TextBox 6">
            <a:extLst>
              <a:ext uri="{FF2B5EF4-FFF2-40B4-BE49-F238E27FC236}">
                <a16:creationId xmlns:a16="http://schemas.microsoft.com/office/drawing/2014/main" id="{30F45360-ABA9-DEEF-CF39-125AD56A7205}"/>
              </a:ext>
            </a:extLst>
          </p:cNvPr>
          <p:cNvSpPr txBox="1"/>
          <p:nvPr/>
        </p:nvSpPr>
        <p:spPr>
          <a:xfrm>
            <a:off x="5480339" y="4000319"/>
            <a:ext cx="1985102" cy="2246769"/>
          </a:xfrm>
          <a:prstGeom prst="rect">
            <a:avLst/>
          </a:prstGeom>
          <a:noFill/>
        </p:spPr>
        <p:txBody>
          <a:bodyPr wrap="square" rtlCol="0">
            <a:spAutoFit/>
          </a:bodyPr>
          <a:lstStyle/>
          <a:p>
            <a:r>
              <a:rPr lang="en-US" sz="2800" b="1" dirty="0">
                <a:solidFill>
                  <a:schemeClr val="accent5"/>
                </a:solidFill>
                <a:latin typeface="Palatino" pitchFamily="2" charset="77"/>
                <a:ea typeface="Palatino" pitchFamily="2" charset="77"/>
              </a:rPr>
              <a:t>22</a:t>
            </a:r>
            <a:r>
              <a:rPr lang="en-US" sz="2800" b="1" dirty="0">
                <a:latin typeface="Palatino" pitchFamily="2" charset="77"/>
                <a:ea typeface="Palatino" pitchFamily="2" charset="77"/>
              </a:rPr>
              <a:t>4</a:t>
            </a:r>
            <a:r>
              <a:rPr lang="en-US" sz="2800" b="1" dirty="0">
                <a:solidFill>
                  <a:schemeClr val="accent2"/>
                </a:solidFill>
                <a:latin typeface="Palatino" pitchFamily="2" charset="77"/>
                <a:ea typeface="Palatino" pitchFamily="2" charset="77"/>
              </a:rPr>
              <a:t>1</a:t>
            </a:r>
            <a:r>
              <a:rPr lang="en-US" sz="2800" b="1" dirty="0">
                <a:solidFill>
                  <a:schemeClr val="accent6">
                    <a:lumMod val="75000"/>
                  </a:schemeClr>
                </a:solidFill>
                <a:latin typeface="Palatino" pitchFamily="2" charset="77"/>
                <a:ea typeface="Palatino" pitchFamily="2" charset="77"/>
              </a:rPr>
              <a:t>3</a:t>
            </a:r>
            <a:r>
              <a:rPr lang="en-US" sz="2800" b="1" dirty="0">
                <a:solidFill>
                  <a:schemeClr val="tx2">
                    <a:lumMod val="50000"/>
                    <a:lumOff val="50000"/>
                  </a:schemeClr>
                </a:solidFill>
                <a:latin typeface="Palatino" pitchFamily="2" charset="77"/>
                <a:ea typeface="Palatino" pitchFamily="2" charset="77"/>
              </a:rPr>
              <a:t>0</a:t>
            </a:r>
          </a:p>
          <a:p>
            <a:r>
              <a:rPr lang="en-US" sz="2800" b="1" dirty="0">
                <a:solidFill>
                  <a:schemeClr val="accent5"/>
                </a:solidFill>
                <a:latin typeface="Palatino" pitchFamily="2" charset="77"/>
                <a:ea typeface="Palatino" pitchFamily="2" charset="77"/>
              </a:rPr>
              <a:t>2</a:t>
            </a:r>
            <a:r>
              <a:rPr lang="en-US" sz="2800" b="1" dirty="0">
                <a:solidFill>
                  <a:schemeClr val="accent6">
                    <a:lumMod val="75000"/>
                  </a:schemeClr>
                </a:solidFill>
                <a:latin typeface="Palatino" pitchFamily="2" charset="77"/>
                <a:ea typeface="Palatino" pitchFamily="2" charset="77"/>
              </a:rPr>
              <a:t>3</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5"/>
                </a:solidFill>
                <a:latin typeface="Palatino" pitchFamily="2" charset="77"/>
                <a:ea typeface="Palatino" pitchFamily="2" charset="77"/>
              </a:rPr>
              <a:t>2</a:t>
            </a:r>
            <a:r>
              <a:rPr lang="en-US" sz="2800" b="1" dirty="0">
                <a:latin typeface="Palatino" pitchFamily="2" charset="77"/>
                <a:ea typeface="Palatino" pitchFamily="2" charset="77"/>
              </a:rPr>
              <a:t>4</a:t>
            </a:r>
            <a:r>
              <a:rPr lang="en-US" sz="2800" b="1" dirty="0">
                <a:solidFill>
                  <a:schemeClr val="accent2"/>
                </a:solidFill>
                <a:latin typeface="Palatino" pitchFamily="2" charset="77"/>
                <a:ea typeface="Palatino" pitchFamily="2" charset="77"/>
              </a:rPr>
              <a:t>1</a:t>
            </a:r>
          </a:p>
          <a:p>
            <a:r>
              <a:rPr lang="en-US" sz="2800" b="1" dirty="0">
                <a:solidFill>
                  <a:schemeClr val="accent5"/>
                </a:solidFill>
                <a:latin typeface="Palatino" pitchFamily="2" charset="77"/>
                <a:ea typeface="Palatino" pitchFamily="2" charset="77"/>
              </a:rPr>
              <a:t>2</a:t>
            </a:r>
            <a:r>
              <a:rPr lang="en-US" sz="2800" b="1" dirty="0">
                <a:latin typeface="Palatino" pitchFamily="2" charset="77"/>
                <a:ea typeface="Palatino" pitchFamily="2" charset="77"/>
              </a:rPr>
              <a:t>4</a:t>
            </a:r>
            <a:r>
              <a:rPr lang="en-US" sz="2800" b="1" dirty="0">
                <a:solidFill>
                  <a:schemeClr val="accent2"/>
                </a:solidFill>
                <a:latin typeface="Palatino" pitchFamily="2" charset="77"/>
                <a:ea typeface="Palatino" pitchFamily="2" charset="77"/>
              </a:rPr>
              <a:t>1</a:t>
            </a:r>
            <a:r>
              <a:rPr lang="en-US" sz="2800" b="1" dirty="0">
                <a:solidFill>
                  <a:schemeClr val="accent6">
                    <a:lumMod val="75000"/>
                  </a:schemeClr>
                </a:solidFill>
                <a:latin typeface="Palatino" pitchFamily="2" charset="77"/>
                <a:ea typeface="Palatino" pitchFamily="2" charset="77"/>
              </a:rPr>
              <a:t>3</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5"/>
                </a:solidFill>
                <a:latin typeface="Palatino" pitchFamily="2" charset="77"/>
                <a:ea typeface="Palatino" pitchFamily="2" charset="77"/>
              </a:rPr>
              <a:t>2</a:t>
            </a:r>
          </a:p>
          <a:p>
            <a:r>
              <a:rPr lang="en-US" sz="2800" b="1" dirty="0">
                <a:solidFill>
                  <a:schemeClr val="accent5"/>
                </a:solidFill>
                <a:latin typeface="Palatino" pitchFamily="2" charset="77"/>
                <a:ea typeface="Palatino" pitchFamily="2" charset="77"/>
              </a:rPr>
              <a:t>2</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5"/>
                </a:solidFill>
                <a:latin typeface="Palatino" pitchFamily="2" charset="77"/>
                <a:ea typeface="Palatino" pitchFamily="2" charset="77"/>
              </a:rPr>
              <a:t>2</a:t>
            </a:r>
            <a:r>
              <a:rPr lang="en-US" sz="2800" b="1" dirty="0">
                <a:latin typeface="Palatino" pitchFamily="2" charset="77"/>
                <a:ea typeface="Palatino" pitchFamily="2" charset="77"/>
              </a:rPr>
              <a:t>4</a:t>
            </a:r>
            <a:r>
              <a:rPr lang="en-US" sz="2800" b="1" dirty="0">
                <a:solidFill>
                  <a:schemeClr val="accent2"/>
                </a:solidFill>
                <a:latin typeface="Palatino" pitchFamily="2" charset="77"/>
                <a:ea typeface="Palatino" pitchFamily="2" charset="77"/>
              </a:rPr>
              <a:t>1</a:t>
            </a:r>
            <a:r>
              <a:rPr lang="en-US" sz="2800" b="1" dirty="0">
                <a:solidFill>
                  <a:schemeClr val="accent6">
                    <a:lumMod val="75000"/>
                  </a:schemeClr>
                </a:solidFill>
                <a:latin typeface="Palatino" pitchFamily="2" charset="77"/>
                <a:ea typeface="Palatino" pitchFamily="2" charset="77"/>
              </a:rPr>
              <a:t>3</a:t>
            </a:r>
          </a:p>
          <a:p>
            <a:r>
              <a:rPr lang="en-US" sz="2800" b="1" dirty="0">
                <a:solidFill>
                  <a:schemeClr val="accent5"/>
                </a:solidFill>
                <a:latin typeface="Palatino" pitchFamily="2" charset="77"/>
                <a:ea typeface="Palatino" pitchFamily="2" charset="77"/>
              </a:rPr>
              <a:t>2</a:t>
            </a:r>
            <a:r>
              <a:rPr lang="en-US" sz="2800" b="1" dirty="0">
                <a:solidFill>
                  <a:schemeClr val="accent2"/>
                </a:solidFill>
                <a:latin typeface="Palatino" pitchFamily="2" charset="77"/>
                <a:ea typeface="Palatino" pitchFamily="2" charset="77"/>
              </a:rPr>
              <a:t>1</a:t>
            </a:r>
            <a:r>
              <a:rPr lang="en-US" sz="2800" b="1" dirty="0">
                <a:solidFill>
                  <a:schemeClr val="accent6">
                    <a:lumMod val="75000"/>
                  </a:schemeClr>
                </a:solidFill>
                <a:latin typeface="Palatino" pitchFamily="2" charset="77"/>
                <a:ea typeface="Palatino" pitchFamily="2" charset="77"/>
              </a:rPr>
              <a:t>3</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5"/>
                </a:solidFill>
                <a:latin typeface="Palatino" pitchFamily="2" charset="77"/>
                <a:ea typeface="Palatino" pitchFamily="2" charset="77"/>
              </a:rPr>
              <a:t>2</a:t>
            </a:r>
            <a:r>
              <a:rPr lang="en-US" sz="2800" b="1" dirty="0">
                <a:latin typeface="Palatino" pitchFamily="2" charset="77"/>
                <a:ea typeface="Palatino" pitchFamily="2" charset="77"/>
              </a:rPr>
              <a:t>4</a:t>
            </a:r>
          </a:p>
        </p:txBody>
      </p:sp>
      <p:sp>
        <p:nvSpPr>
          <p:cNvPr id="9" name="TextBox 8">
            <a:extLst>
              <a:ext uri="{FF2B5EF4-FFF2-40B4-BE49-F238E27FC236}">
                <a16:creationId xmlns:a16="http://schemas.microsoft.com/office/drawing/2014/main" id="{B967C2DC-480C-36F1-1D3C-111BF5F8D322}"/>
              </a:ext>
            </a:extLst>
          </p:cNvPr>
          <p:cNvSpPr txBox="1"/>
          <p:nvPr/>
        </p:nvSpPr>
        <p:spPr>
          <a:xfrm>
            <a:off x="7105115" y="4000318"/>
            <a:ext cx="1985102" cy="2246769"/>
          </a:xfrm>
          <a:prstGeom prst="rect">
            <a:avLst/>
          </a:prstGeom>
          <a:noFill/>
        </p:spPr>
        <p:txBody>
          <a:bodyPr wrap="square" rtlCol="0">
            <a:spAutoFit/>
          </a:bodyPr>
          <a:lstStyle/>
          <a:p>
            <a:r>
              <a:rPr lang="en-US" sz="2800" b="1" dirty="0">
                <a:solidFill>
                  <a:schemeClr val="accent6">
                    <a:lumMod val="75000"/>
                  </a:schemeClr>
                </a:solidFill>
                <a:latin typeface="Palatino" pitchFamily="2" charset="77"/>
                <a:ea typeface="Palatino" pitchFamily="2" charset="77"/>
              </a:rPr>
              <a:t>33</a:t>
            </a:r>
            <a:r>
              <a:rPr lang="en-US" sz="2800" b="1" dirty="0">
                <a:solidFill>
                  <a:schemeClr val="accent2"/>
                </a:solidFill>
                <a:latin typeface="Palatino" pitchFamily="2" charset="77"/>
                <a:ea typeface="Palatino" pitchFamily="2" charset="77"/>
              </a:rPr>
              <a:t>1</a:t>
            </a:r>
            <a:r>
              <a:rPr lang="en-US" sz="2800" b="1" dirty="0">
                <a:latin typeface="Palatino" pitchFamily="2" charset="77"/>
                <a:ea typeface="Palatino" pitchFamily="2" charset="77"/>
              </a:rPr>
              <a:t>4</a:t>
            </a:r>
            <a:r>
              <a:rPr lang="en-US" sz="2800" b="1" dirty="0">
                <a:solidFill>
                  <a:schemeClr val="accent5"/>
                </a:solidFill>
                <a:latin typeface="Palatino" pitchFamily="2" charset="77"/>
                <a:ea typeface="Palatino" pitchFamily="2" charset="77"/>
              </a:rPr>
              <a:t>2</a:t>
            </a:r>
            <a:r>
              <a:rPr lang="en-US" sz="2800" b="1" dirty="0">
                <a:solidFill>
                  <a:schemeClr val="tx2">
                    <a:lumMod val="50000"/>
                    <a:lumOff val="50000"/>
                  </a:schemeClr>
                </a:solidFill>
                <a:latin typeface="Palatino" pitchFamily="2" charset="77"/>
                <a:ea typeface="Palatino" pitchFamily="2" charset="77"/>
              </a:rPr>
              <a:t>0</a:t>
            </a:r>
          </a:p>
          <a:p>
            <a:r>
              <a:rPr lang="en-US" sz="2800" b="1" dirty="0">
                <a:solidFill>
                  <a:schemeClr val="accent6">
                    <a:lumMod val="75000"/>
                  </a:schemeClr>
                </a:solidFill>
                <a:latin typeface="Palatino" pitchFamily="2" charset="77"/>
                <a:ea typeface="Palatino" pitchFamily="2" charset="77"/>
              </a:rPr>
              <a:t>3</a:t>
            </a:r>
            <a:r>
              <a:rPr lang="en-US" sz="2800" b="1" dirty="0">
                <a:latin typeface="Palatino" pitchFamily="2" charset="77"/>
                <a:ea typeface="Palatino" pitchFamily="2" charset="77"/>
              </a:rPr>
              <a:t>4</a:t>
            </a:r>
            <a:r>
              <a:rPr lang="en-US" sz="2800" b="1" dirty="0">
                <a:solidFill>
                  <a:schemeClr val="accent5"/>
                </a:solidFill>
                <a:latin typeface="Palatino" pitchFamily="2" charset="77"/>
                <a:ea typeface="Palatino" pitchFamily="2" charset="77"/>
              </a:rPr>
              <a:t>2</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6">
                    <a:lumMod val="75000"/>
                  </a:schemeClr>
                </a:solidFill>
                <a:latin typeface="Palatino" pitchFamily="2" charset="77"/>
                <a:ea typeface="Palatino" pitchFamily="2" charset="77"/>
              </a:rPr>
              <a:t>3</a:t>
            </a:r>
            <a:r>
              <a:rPr lang="en-US" sz="2800" b="1" dirty="0">
                <a:solidFill>
                  <a:schemeClr val="accent2"/>
                </a:solidFill>
                <a:latin typeface="Palatino" pitchFamily="2" charset="77"/>
                <a:ea typeface="Palatino" pitchFamily="2" charset="77"/>
              </a:rPr>
              <a:t>1</a:t>
            </a:r>
          </a:p>
          <a:p>
            <a:r>
              <a:rPr lang="en-US" sz="2800" b="1" dirty="0">
                <a:solidFill>
                  <a:schemeClr val="accent6">
                    <a:lumMod val="75000"/>
                  </a:schemeClr>
                </a:solidFill>
                <a:latin typeface="Palatino" pitchFamily="2" charset="77"/>
                <a:ea typeface="Palatino" pitchFamily="2" charset="77"/>
              </a:rPr>
              <a:t>3</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6">
                    <a:lumMod val="75000"/>
                  </a:schemeClr>
                </a:solidFill>
                <a:latin typeface="Palatino" pitchFamily="2" charset="77"/>
                <a:ea typeface="Palatino" pitchFamily="2" charset="77"/>
              </a:rPr>
              <a:t>3</a:t>
            </a:r>
            <a:r>
              <a:rPr lang="en-US" sz="2800" b="1" dirty="0">
                <a:solidFill>
                  <a:schemeClr val="accent2"/>
                </a:solidFill>
                <a:latin typeface="Palatino" pitchFamily="2" charset="77"/>
                <a:ea typeface="Palatino" pitchFamily="2" charset="77"/>
              </a:rPr>
              <a:t>1</a:t>
            </a:r>
            <a:r>
              <a:rPr lang="en-US" sz="2800" b="1" dirty="0">
                <a:latin typeface="Palatino" pitchFamily="2" charset="77"/>
                <a:ea typeface="Palatino" pitchFamily="2" charset="77"/>
              </a:rPr>
              <a:t>4</a:t>
            </a:r>
            <a:r>
              <a:rPr lang="en-US" sz="2800" b="1" dirty="0">
                <a:solidFill>
                  <a:schemeClr val="accent5"/>
                </a:solidFill>
                <a:latin typeface="Palatino" pitchFamily="2" charset="77"/>
                <a:ea typeface="Palatino" pitchFamily="2" charset="77"/>
              </a:rPr>
              <a:t>2</a:t>
            </a:r>
          </a:p>
          <a:p>
            <a:r>
              <a:rPr lang="en-US" sz="2800" b="1" dirty="0">
                <a:solidFill>
                  <a:schemeClr val="accent6">
                    <a:lumMod val="75000"/>
                  </a:schemeClr>
                </a:solidFill>
                <a:latin typeface="Palatino" pitchFamily="2" charset="77"/>
                <a:ea typeface="Palatino" pitchFamily="2" charset="77"/>
              </a:rPr>
              <a:t>3</a:t>
            </a:r>
            <a:r>
              <a:rPr lang="en-US" sz="2800" b="1" dirty="0">
                <a:solidFill>
                  <a:schemeClr val="accent2"/>
                </a:solidFill>
                <a:latin typeface="Palatino" pitchFamily="2" charset="77"/>
                <a:ea typeface="Palatino" pitchFamily="2" charset="77"/>
              </a:rPr>
              <a:t>1</a:t>
            </a:r>
            <a:r>
              <a:rPr lang="en-US" sz="2800" b="1" dirty="0">
                <a:latin typeface="Palatino" pitchFamily="2" charset="77"/>
                <a:ea typeface="Palatino" pitchFamily="2" charset="77"/>
              </a:rPr>
              <a:t>4</a:t>
            </a:r>
            <a:r>
              <a:rPr lang="en-US" sz="2800" b="1" dirty="0">
                <a:solidFill>
                  <a:schemeClr val="accent5"/>
                </a:solidFill>
                <a:latin typeface="Palatino" pitchFamily="2" charset="77"/>
                <a:ea typeface="Palatino" pitchFamily="2" charset="77"/>
              </a:rPr>
              <a:t>2</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6">
                    <a:lumMod val="75000"/>
                  </a:schemeClr>
                </a:solidFill>
                <a:latin typeface="Palatino" pitchFamily="2" charset="77"/>
                <a:ea typeface="Palatino" pitchFamily="2" charset="77"/>
              </a:rPr>
              <a:t>3</a:t>
            </a:r>
          </a:p>
          <a:p>
            <a:r>
              <a:rPr lang="en-US" sz="2800" b="1" dirty="0">
                <a:solidFill>
                  <a:schemeClr val="accent6">
                    <a:lumMod val="75000"/>
                  </a:schemeClr>
                </a:solidFill>
                <a:latin typeface="Palatino" pitchFamily="2" charset="77"/>
                <a:ea typeface="Palatino" pitchFamily="2" charset="77"/>
              </a:rPr>
              <a:t>3</a:t>
            </a:r>
            <a:r>
              <a:rPr lang="en-US" sz="2800" b="1" dirty="0">
                <a:solidFill>
                  <a:schemeClr val="accent5"/>
                </a:solidFill>
                <a:latin typeface="Palatino" pitchFamily="2" charset="77"/>
                <a:ea typeface="Palatino" pitchFamily="2" charset="77"/>
              </a:rPr>
              <a:t>2</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6">
                    <a:lumMod val="75000"/>
                  </a:schemeClr>
                </a:solidFill>
                <a:latin typeface="Palatino" pitchFamily="2" charset="77"/>
                <a:ea typeface="Palatino" pitchFamily="2" charset="77"/>
              </a:rPr>
              <a:t>3</a:t>
            </a:r>
            <a:r>
              <a:rPr lang="en-US" sz="2800" b="1" dirty="0">
                <a:solidFill>
                  <a:schemeClr val="accent2"/>
                </a:solidFill>
                <a:latin typeface="Palatino" pitchFamily="2" charset="77"/>
                <a:ea typeface="Palatino" pitchFamily="2" charset="77"/>
              </a:rPr>
              <a:t>1</a:t>
            </a:r>
            <a:r>
              <a:rPr lang="en-US" sz="2800" b="1" dirty="0">
                <a:latin typeface="Palatino" pitchFamily="2" charset="77"/>
                <a:ea typeface="Palatino" pitchFamily="2" charset="77"/>
              </a:rPr>
              <a:t>4</a:t>
            </a:r>
          </a:p>
        </p:txBody>
      </p:sp>
      <p:sp>
        <p:nvSpPr>
          <p:cNvPr id="10" name="TextBox 9">
            <a:extLst>
              <a:ext uri="{FF2B5EF4-FFF2-40B4-BE49-F238E27FC236}">
                <a16:creationId xmlns:a16="http://schemas.microsoft.com/office/drawing/2014/main" id="{61C9ABD6-BD1E-5E54-2347-72C3FC267BB3}"/>
              </a:ext>
            </a:extLst>
          </p:cNvPr>
          <p:cNvSpPr txBox="1"/>
          <p:nvPr/>
        </p:nvSpPr>
        <p:spPr>
          <a:xfrm>
            <a:off x="8800762" y="4000318"/>
            <a:ext cx="1985102" cy="2246769"/>
          </a:xfrm>
          <a:prstGeom prst="rect">
            <a:avLst/>
          </a:prstGeom>
          <a:noFill/>
        </p:spPr>
        <p:txBody>
          <a:bodyPr wrap="square" rtlCol="0">
            <a:spAutoFit/>
          </a:bodyPr>
          <a:lstStyle/>
          <a:p>
            <a:r>
              <a:rPr lang="en-US" sz="2800" b="1" dirty="0">
                <a:latin typeface="Palatino" pitchFamily="2" charset="77"/>
                <a:ea typeface="Palatino" pitchFamily="2" charset="77"/>
              </a:rPr>
              <a:t>44</a:t>
            </a:r>
            <a:r>
              <a:rPr lang="en-US" sz="2800" b="1" dirty="0">
                <a:solidFill>
                  <a:schemeClr val="accent6">
                    <a:lumMod val="75000"/>
                  </a:schemeClr>
                </a:solidFill>
                <a:latin typeface="Palatino" pitchFamily="2" charset="77"/>
                <a:ea typeface="Palatino" pitchFamily="2" charset="77"/>
              </a:rPr>
              <a:t>3</a:t>
            </a:r>
            <a:r>
              <a:rPr lang="en-US" sz="2800" b="1" dirty="0">
                <a:solidFill>
                  <a:schemeClr val="accent5"/>
                </a:solidFill>
                <a:latin typeface="Palatino" pitchFamily="2" charset="77"/>
                <a:ea typeface="Palatino" pitchFamily="2" charset="77"/>
              </a:rPr>
              <a:t>2</a:t>
            </a:r>
            <a:r>
              <a:rPr lang="en-US" sz="2800" b="1" dirty="0">
                <a:solidFill>
                  <a:schemeClr val="accent2"/>
                </a:solidFill>
                <a:latin typeface="Palatino" pitchFamily="2" charset="77"/>
                <a:ea typeface="Palatino" pitchFamily="2" charset="77"/>
              </a:rPr>
              <a:t>1</a:t>
            </a:r>
            <a:r>
              <a:rPr lang="en-US" sz="2800" b="1" dirty="0">
                <a:solidFill>
                  <a:schemeClr val="tx2">
                    <a:lumMod val="50000"/>
                    <a:lumOff val="50000"/>
                  </a:schemeClr>
                </a:solidFill>
                <a:latin typeface="Palatino" pitchFamily="2" charset="77"/>
                <a:ea typeface="Palatino" pitchFamily="2" charset="77"/>
              </a:rPr>
              <a:t>0</a:t>
            </a:r>
          </a:p>
          <a:p>
            <a:r>
              <a:rPr lang="en-US" sz="2800" b="1" dirty="0">
                <a:latin typeface="Palatino" pitchFamily="2" charset="77"/>
                <a:ea typeface="Palatino" pitchFamily="2" charset="77"/>
              </a:rPr>
              <a:t>4</a:t>
            </a:r>
            <a:r>
              <a:rPr lang="en-US" sz="2800" b="1" dirty="0">
                <a:solidFill>
                  <a:schemeClr val="tx2">
                    <a:lumMod val="50000"/>
                    <a:lumOff val="50000"/>
                  </a:schemeClr>
                </a:solidFill>
                <a:latin typeface="Palatino" pitchFamily="2" charset="77"/>
                <a:ea typeface="Palatino" pitchFamily="2" charset="77"/>
              </a:rPr>
              <a:t>0</a:t>
            </a:r>
            <a:r>
              <a:rPr lang="en-US" sz="2800" b="1" dirty="0">
                <a:latin typeface="Palatino" pitchFamily="2" charset="77"/>
                <a:ea typeface="Palatino" pitchFamily="2" charset="77"/>
              </a:rPr>
              <a:t>4</a:t>
            </a:r>
            <a:r>
              <a:rPr lang="en-US" sz="2800" b="1" dirty="0">
                <a:solidFill>
                  <a:schemeClr val="accent6">
                    <a:lumMod val="75000"/>
                  </a:schemeClr>
                </a:solidFill>
                <a:latin typeface="Palatino" pitchFamily="2" charset="77"/>
                <a:ea typeface="Palatino" pitchFamily="2" charset="77"/>
              </a:rPr>
              <a:t>3</a:t>
            </a:r>
            <a:r>
              <a:rPr lang="en-US" sz="2800" b="1" dirty="0">
                <a:solidFill>
                  <a:schemeClr val="accent5"/>
                </a:solidFill>
                <a:latin typeface="Palatino" pitchFamily="2" charset="77"/>
                <a:ea typeface="Palatino" pitchFamily="2" charset="77"/>
              </a:rPr>
              <a:t>2</a:t>
            </a:r>
            <a:r>
              <a:rPr lang="en-US" sz="2800" b="1" dirty="0">
                <a:solidFill>
                  <a:schemeClr val="accent2"/>
                </a:solidFill>
                <a:latin typeface="Palatino" pitchFamily="2" charset="77"/>
                <a:ea typeface="Palatino" pitchFamily="2" charset="77"/>
              </a:rPr>
              <a:t>1</a:t>
            </a:r>
          </a:p>
          <a:p>
            <a:r>
              <a:rPr lang="en-US" sz="2800" b="1" dirty="0">
                <a:latin typeface="Palatino" pitchFamily="2" charset="77"/>
                <a:ea typeface="Palatino" pitchFamily="2" charset="77"/>
              </a:rPr>
              <a:t>4</a:t>
            </a:r>
            <a:r>
              <a:rPr lang="en-US" sz="2800" b="1" dirty="0">
                <a:solidFill>
                  <a:schemeClr val="accent2"/>
                </a:solidFill>
                <a:latin typeface="Palatino" pitchFamily="2" charset="77"/>
                <a:ea typeface="Palatino" pitchFamily="2" charset="77"/>
              </a:rPr>
              <a:t>1</a:t>
            </a:r>
            <a:r>
              <a:rPr lang="en-US" sz="2800" b="1" dirty="0">
                <a:solidFill>
                  <a:schemeClr val="tx2">
                    <a:lumMod val="50000"/>
                    <a:lumOff val="50000"/>
                  </a:schemeClr>
                </a:solidFill>
                <a:latin typeface="Palatino" pitchFamily="2" charset="77"/>
                <a:ea typeface="Palatino" pitchFamily="2" charset="77"/>
              </a:rPr>
              <a:t>0</a:t>
            </a:r>
            <a:r>
              <a:rPr lang="en-US" sz="2800" b="1" dirty="0">
                <a:latin typeface="Palatino" pitchFamily="2" charset="77"/>
                <a:ea typeface="Palatino" pitchFamily="2" charset="77"/>
              </a:rPr>
              <a:t>4</a:t>
            </a:r>
            <a:r>
              <a:rPr lang="en-US" sz="2800" b="1" dirty="0">
                <a:solidFill>
                  <a:schemeClr val="accent6">
                    <a:lumMod val="75000"/>
                  </a:schemeClr>
                </a:solidFill>
                <a:latin typeface="Palatino" pitchFamily="2" charset="77"/>
                <a:ea typeface="Palatino" pitchFamily="2" charset="77"/>
              </a:rPr>
              <a:t>3</a:t>
            </a:r>
            <a:r>
              <a:rPr lang="en-US" sz="2800" b="1" dirty="0">
                <a:solidFill>
                  <a:schemeClr val="accent5"/>
                </a:solidFill>
                <a:latin typeface="Palatino" pitchFamily="2" charset="77"/>
                <a:ea typeface="Palatino" pitchFamily="2" charset="77"/>
              </a:rPr>
              <a:t>2</a:t>
            </a:r>
          </a:p>
          <a:p>
            <a:r>
              <a:rPr lang="en-US" sz="2800" b="1" dirty="0">
                <a:latin typeface="Palatino" pitchFamily="2" charset="77"/>
                <a:ea typeface="Palatino" pitchFamily="2" charset="77"/>
              </a:rPr>
              <a:t>4</a:t>
            </a:r>
            <a:r>
              <a:rPr lang="en-US" sz="2800" b="1" dirty="0">
                <a:solidFill>
                  <a:schemeClr val="accent5"/>
                </a:solidFill>
                <a:latin typeface="Palatino" pitchFamily="2" charset="77"/>
                <a:ea typeface="Palatino" pitchFamily="2" charset="77"/>
              </a:rPr>
              <a:t>2</a:t>
            </a:r>
            <a:r>
              <a:rPr lang="en-US" sz="2800" b="1" dirty="0">
                <a:solidFill>
                  <a:schemeClr val="accent2"/>
                </a:solidFill>
                <a:latin typeface="Palatino" pitchFamily="2" charset="77"/>
                <a:ea typeface="Palatino" pitchFamily="2" charset="77"/>
              </a:rPr>
              <a:t>1</a:t>
            </a:r>
            <a:r>
              <a:rPr lang="en-US" sz="2800" b="1" dirty="0">
                <a:solidFill>
                  <a:schemeClr val="tx2">
                    <a:lumMod val="50000"/>
                    <a:lumOff val="50000"/>
                  </a:schemeClr>
                </a:solidFill>
                <a:latin typeface="Palatino" pitchFamily="2" charset="77"/>
                <a:ea typeface="Palatino" pitchFamily="2" charset="77"/>
              </a:rPr>
              <a:t>0</a:t>
            </a:r>
            <a:r>
              <a:rPr lang="en-US" sz="2800" b="1" dirty="0">
                <a:latin typeface="Palatino" pitchFamily="2" charset="77"/>
                <a:ea typeface="Palatino" pitchFamily="2" charset="77"/>
              </a:rPr>
              <a:t>4</a:t>
            </a:r>
            <a:r>
              <a:rPr lang="en-US" sz="2800" b="1" dirty="0">
                <a:solidFill>
                  <a:schemeClr val="accent6">
                    <a:lumMod val="75000"/>
                  </a:schemeClr>
                </a:solidFill>
                <a:latin typeface="Palatino" pitchFamily="2" charset="77"/>
                <a:ea typeface="Palatino" pitchFamily="2" charset="77"/>
              </a:rPr>
              <a:t>3</a:t>
            </a:r>
          </a:p>
          <a:p>
            <a:r>
              <a:rPr lang="en-US" sz="2800" b="1" dirty="0">
                <a:latin typeface="Palatino" pitchFamily="2" charset="77"/>
                <a:ea typeface="Palatino" pitchFamily="2" charset="77"/>
              </a:rPr>
              <a:t>4</a:t>
            </a:r>
            <a:r>
              <a:rPr lang="en-US" sz="2800" b="1" dirty="0">
                <a:solidFill>
                  <a:schemeClr val="accent6">
                    <a:lumMod val="75000"/>
                  </a:schemeClr>
                </a:solidFill>
                <a:latin typeface="Palatino" pitchFamily="2" charset="77"/>
                <a:ea typeface="Palatino" pitchFamily="2" charset="77"/>
              </a:rPr>
              <a:t>3</a:t>
            </a:r>
            <a:r>
              <a:rPr lang="en-US" sz="2800" b="1" dirty="0">
                <a:solidFill>
                  <a:schemeClr val="accent5"/>
                </a:solidFill>
                <a:latin typeface="Palatino" pitchFamily="2" charset="77"/>
                <a:ea typeface="Palatino" pitchFamily="2" charset="77"/>
              </a:rPr>
              <a:t>2</a:t>
            </a:r>
            <a:r>
              <a:rPr lang="en-US" sz="2800" b="1" dirty="0">
                <a:solidFill>
                  <a:schemeClr val="accent2"/>
                </a:solidFill>
                <a:latin typeface="Palatino" pitchFamily="2" charset="77"/>
                <a:ea typeface="Palatino" pitchFamily="2" charset="77"/>
              </a:rPr>
              <a:t>1</a:t>
            </a:r>
            <a:r>
              <a:rPr lang="en-US" sz="2800" b="1" dirty="0">
                <a:solidFill>
                  <a:schemeClr val="tx2">
                    <a:lumMod val="50000"/>
                    <a:lumOff val="50000"/>
                  </a:schemeClr>
                </a:solidFill>
                <a:latin typeface="Palatino" pitchFamily="2" charset="77"/>
                <a:ea typeface="Palatino" pitchFamily="2" charset="77"/>
              </a:rPr>
              <a:t>0</a:t>
            </a:r>
            <a:r>
              <a:rPr lang="en-US" sz="2800" b="1" dirty="0">
                <a:latin typeface="Palatino" pitchFamily="2" charset="77"/>
                <a:ea typeface="Palatino" pitchFamily="2" charset="77"/>
              </a:rPr>
              <a:t>4</a:t>
            </a:r>
          </a:p>
        </p:txBody>
      </p:sp>
      <p:sp>
        <p:nvSpPr>
          <p:cNvPr id="11" name="Rectangle 10">
            <a:extLst>
              <a:ext uri="{FF2B5EF4-FFF2-40B4-BE49-F238E27FC236}">
                <a16:creationId xmlns:a16="http://schemas.microsoft.com/office/drawing/2014/main" id="{456685A2-A572-13D0-8110-40F48018B72F}"/>
              </a:ext>
            </a:extLst>
          </p:cNvPr>
          <p:cNvSpPr/>
          <p:nvPr/>
        </p:nvSpPr>
        <p:spPr>
          <a:xfrm>
            <a:off x="792480" y="1300480"/>
            <a:ext cx="10796270" cy="1111644"/>
          </a:xfrm>
          <a:custGeom>
            <a:avLst/>
            <a:gdLst>
              <a:gd name="csX0" fmla="*/ 0 w 10796270"/>
              <a:gd name="csY0" fmla="*/ 0 h 1111644"/>
              <a:gd name="csX1" fmla="*/ 599793 w 10796270"/>
              <a:gd name="csY1" fmla="*/ 0 h 1111644"/>
              <a:gd name="csX2" fmla="*/ 1199586 w 10796270"/>
              <a:gd name="csY2" fmla="*/ 0 h 1111644"/>
              <a:gd name="csX3" fmla="*/ 2015304 w 10796270"/>
              <a:gd name="csY3" fmla="*/ 0 h 1111644"/>
              <a:gd name="csX4" fmla="*/ 2507134 w 10796270"/>
              <a:gd name="csY4" fmla="*/ 0 h 1111644"/>
              <a:gd name="csX5" fmla="*/ 2998964 w 10796270"/>
              <a:gd name="csY5" fmla="*/ 0 h 1111644"/>
              <a:gd name="csX6" fmla="*/ 3598757 w 10796270"/>
              <a:gd name="csY6" fmla="*/ 0 h 1111644"/>
              <a:gd name="csX7" fmla="*/ 4306512 w 10796270"/>
              <a:gd name="csY7" fmla="*/ 0 h 1111644"/>
              <a:gd name="csX8" fmla="*/ 5014268 w 10796270"/>
              <a:gd name="csY8" fmla="*/ 0 h 1111644"/>
              <a:gd name="csX9" fmla="*/ 5722023 w 10796270"/>
              <a:gd name="csY9" fmla="*/ 0 h 1111644"/>
              <a:gd name="csX10" fmla="*/ 6537741 w 10796270"/>
              <a:gd name="csY10" fmla="*/ 0 h 1111644"/>
              <a:gd name="csX11" fmla="*/ 7137534 w 10796270"/>
              <a:gd name="csY11" fmla="*/ 0 h 1111644"/>
              <a:gd name="csX12" fmla="*/ 7845290 w 10796270"/>
              <a:gd name="csY12" fmla="*/ 0 h 1111644"/>
              <a:gd name="csX13" fmla="*/ 8445082 w 10796270"/>
              <a:gd name="csY13" fmla="*/ 0 h 1111644"/>
              <a:gd name="csX14" fmla="*/ 9044875 w 10796270"/>
              <a:gd name="csY14" fmla="*/ 0 h 1111644"/>
              <a:gd name="csX15" fmla="*/ 9644668 w 10796270"/>
              <a:gd name="csY15" fmla="*/ 0 h 1111644"/>
              <a:gd name="csX16" fmla="*/ 9920573 w 10796270"/>
              <a:gd name="csY16" fmla="*/ 0 h 1111644"/>
              <a:gd name="csX17" fmla="*/ 10796270 w 10796270"/>
              <a:gd name="csY17" fmla="*/ 0 h 1111644"/>
              <a:gd name="csX18" fmla="*/ 10796270 w 10796270"/>
              <a:gd name="csY18" fmla="*/ 522473 h 1111644"/>
              <a:gd name="csX19" fmla="*/ 10796270 w 10796270"/>
              <a:gd name="csY19" fmla="*/ 1111644 h 1111644"/>
              <a:gd name="csX20" fmla="*/ 10304440 w 10796270"/>
              <a:gd name="csY20" fmla="*/ 1111644 h 1111644"/>
              <a:gd name="csX21" fmla="*/ 9704647 w 10796270"/>
              <a:gd name="csY21" fmla="*/ 1111644 h 1111644"/>
              <a:gd name="csX22" fmla="*/ 9428742 w 10796270"/>
              <a:gd name="csY22" fmla="*/ 1111644 h 1111644"/>
              <a:gd name="csX23" fmla="*/ 8936912 w 10796270"/>
              <a:gd name="csY23" fmla="*/ 1111644 h 1111644"/>
              <a:gd name="csX24" fmla="*/ 8229157 w 10796270"/>
              <a:gd name="csY24" fmla="*/ 1111644 h 1111644"/>
              <a:gd name="csX25" fmla="*/ 7845290 w 10796270"/>
              <a:gd name="csY25" fmla="*/ 1111644 h 1111644"/>
              <a:gd name="csX26" fmla="*/ 7029571 w 10796270"/>
              <a:gd name="csY26" fmla="*/ 1111644 h 1111644"/>
              <a:gd name="csX27" fmla="*/ 6213853 w 10796270"/>
              <a:gd name="csY27" fmla="*/ 1111644 h 1111644"/>
              <a:gd name="csX28" fmla="*/ 5614060 w 10796270"/>
              <a:gd name="csY28" fmla="*/ 1111644 h 1111644"/>
              <a:gd name="csX29" fmla="*/ 4798342 w 10796270"/>
              <a:gd name="csY29" fmla="*/ 1111644 h 1111644"/>
              <a:gd name="csX30" fmla="*/ 4198549 w 10796270"/>
              <a:gd name="csY30" fmla="*/ 1111644 h 1111644"/>
              <a:gd name="csX31" fmla="*/ 3490794 w 10796270"/>
              <a:gd name="csY31" fmla="*/ 1111644 h 1111644"/>
              <a:gd name="csX32" fmla="*/ 3214889 w 10796270"/>
              <a:gd name="csY32" fmla="*/ 1111644 h 1111644"/>
              <a:gd name="csX33" fmla="*/ 2399171 w 10796270"/>
              <a:gd name="csY33" fmla="*/ 1111644 h 1111644"/>
              <a:gd name="csX34" fmla="*/ 1907341 w 10796270"/>
              <a:gd name="csY34" fmla="*/ 1111644 h 1111644"/>
              <a:gd name="csX35" fmla="*/ 1199586 w 10796270"/>
              <a:gd name="csY35" fmla="*/ 1111644 h 1111644"/>
              <a:gd name="csX36" fmla="*/ 923681 w 10796270"/>
              <a:gd name="csY36" fmla="*/ 1111644 h 1111644"/>
              <a:gd name="csX37" fmla="*/ 0 w 10796270"/>
              <a:gd name="csY37" fmla="*/ 1111644 h 1111644"/>
              <a:gd name="csX38" fmla="*/ 0 w 10796270"/>
              <a:gd name="csY38" fmla="*/ 566938 h 1111644"/>
              <a:gd name="csX39" fmla="*/ 0 w 10796270"/>
              <a:gd name="csY39" fmla="*/ 0 h 11116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10796270" h="1111644" fill="none" extrusionOk="0">
                <a:moveTo>
                  <a:pt x="0" y="0"/>
                </a:moveTo>
                <a:cubicBezTo>
                  <a:pt x="162268" y="-17958"/>
                  <a:pt x="346997" y="29629"/>
                  <a:pt x="599793" y="0"/>
                </a:cubicBezTo>
                <a:cubicBezTo>
                  <a:pt x="852589" y="-29629"/>
                  <a:pt x="1040250" y="57658"/>
                  <a:pt x="1199586" y="0"/>
                </a:cubicBezTo>
                <a:cubicBezTo>
                  <a:pt x="1358922" y="-57658"/>
                  <a:pt x="1683231" y="19146"/>
                  <a:pt x="2015304" y="0"/>
                </a:cubicBezTo>
                <a:cubicBezTo>
                  <a:pt x="2347377" y="-19146"/>
                  <a:pt x="2268909" y="34188"/>
                  <a:pt x="2507134" y="0"/>
                </a:cubicBezTo>
                <a:cubicBezTo>
                  <a:pt x="2745359" y="-34188"/>
                  <a:pt x="2821701" y="6730"/>
                  <a:pt x="2998964" y="0"/>
                </a:cubicBezTo>
                <a:cubicBezTo>
                  <a:pt x="3176227" y="-6730"/>
                  <a:pt x="3387591" y="70091"/>
                  <a:pt x="3598757" y="0"/>
                </a:cubicBezTo>
                <a:cubicBezTo>
                  <a:pt x="3809923" y="-70091"/>
                  <a:pt x="4039868" y="10375"/>
                  <a:pt x="4306512" y="0"/>
                </a:cubicBezTo>
                <a:cubicBezTo>
                  <a:pt x="4573156" y="-10375"/>
                  <a:pt x="4852627" y="14284"/>
                  <a:pt x="5014268" y="0"/>
                </a:cubicBezTo>
                <a:cubicBezTo>
                  <a:pt x="5175909" y="-14284"/>
                  <a:pt x="5498111" y="70774"/>
                  <a:pt x="5722023" y="0"/>
                </a:cubicBezTo>
                <a:cubicBezTo>
                  <a:pt x="5945936" y="-70774"/>
                  <a:pt x="6255225" y="36734"/>
                  <a:pt x="6537741" y="0"/>
                </a:cubicBezTo>
                <a:cubicBezTo>
                  <a:pt x="6820257" y="-36734"/>
                  <a:pt x="6929160" y="18540"/>
                  <a:pt x="7137534" y="0"/>
                </a:cubicBezTo>
                <a:cubicBezTo>
                  <a:pt x="7345908" y="-18540"/>
                  <a:pt x="7525608" y="80615"/>
                  <a:pt x="7845290" y="0"/>
                </a:cubicBezTo>
                <a:cubicBezTo>
                  <a:pt x="8164972" y="-80615"/>
                  <a:pt x="8163553" y="23683"/>
                  <a:pt x="8445082" y="0"/>
                </a:cubicBezTo>
                <a:cubicBezTo>
                  <a:pt x="8726611" y="-23683"/>
                  <a:pt x="8895524" y="2866"/>
                  <a:pt x="9044875" y="0"/>
                </a:cubicBezTo>
                <a:cubicBezTo>
                  <a:pt x="9194226" y="-2866"/>
                  <a:pt x="9450915" y="387"/>
                  <a:pt x="9644668" y="0"/>
                </a:cubicBezTo>
                <a:cubicBezTo>
                  <a:pt x="9838421" y="-387"/>
                  <a:pt x="9824045" y="19053"/>
                  <a:pt x="9920573" y="0"/>
                </a:cubicBezTo>
                <a:cubicBezTo>
                  <a:pt x="10017101" y="-19053"/>
                  <a:pt x="10424590" y="5655"/>
                  <a:pt x="10796270" y="0"/>
                </a:cubicBezTo>
                <a:cubicBezTo>
                  <a:pt x="10848433" y="224612"/>
                  <a:pt x="10763626" y="411028"/>
                  <a:pt x="10796270" y="522473"/>
                </a:cubicBezTo>
                <a:cubicBezTo>
                  <a:pt x="10828914" y="633918"/>
                  <a:pt x="10736999" y="993352"/>
                  <a:pt x="10796270" y="1111644"/>
                </a:cubicBezTo>
                <a:cubicBezTo>
                  <a:pt x="10657261" y="1134614"/>
                  <a:pt x="10427656" y="1072596"/>
                  <a:pt x="10304440" y="1111644"/>
                </a:cubicBezTo>
                <a:cubicBezTo>
                  <a:pt x="10181224" y="1150692"/>
                  <a:pt x="9884189" y="1071264"/>
                  <a:pt x="9704647" y="1111644"/>
                </a:cubicBezTo>
                <a:cubicBezTo>
                  <a:pt x="9525105" y="1152024"/>
                  <a:pt x="9540795" y="1079026"/>
                  <a:pt x="9428742" y="1111644"/>
                </a:cubicBezTo>
                <a:cubicBezTo>
                  <a:pt x="9316690" y="1144262"/>
                  <a:pt x="9158848" y="1090154"/>
                  <a:pt x="8936912" y="1111644"/>
                </a:cubicBezTo>
                <a:cubicBezTo>
                  <a:pt x="8714976" y="1133134"/>
                  <a:pt x="8394956" y="1088746"/>
                  <a:pt x="8229157" y="1111644"/>
                </a:cubicBezTo>
                <a:cubicBezTo>
                  <a:pt x="8063358" y="1134542"/>
                  <a:pt x="7986346" y="1084069"/>
                  <a:pt x="7845290" y="1111644"/>
                </a:cubicBezTo>
                <a:cubicBezTo>
                  <a:pt x="7704234" y="1139219"/>
                  <a:pt x="7417918" y="1085761"/>
                  <a:pt x="7029571" y="1111644"/>
                </a:cubicBezTo>
                <a:cubicBezTo>
                  <a:pt x="6641224" y="1137527"/>
                  <a:pt x="6599383" y="1075935"/>
                  <a:pt x="6213853" y="1111644"/>
                </a:cubicBezTo>
                <a:cubicBezTo>
                  <a:pt x="5828323" y="1147353"/>
                  <a:pt x="5913474" y="1050302"/>
                  <a:pt x="5614060" y="1111644"/>
                </a:cubicBezTo>
                <a:cubicBezTo>
                  <a:pt x="5314646" y="1172986"/>
                  <a:pt x="5050022" y="1064042"/>
                  <a:pt x="4798342" y="1111644"/>
                </a:cubicBezTo>
                <a:cubicBezTo>
                  <a:pt x="4546662" y="1159246"/>
                  <a:pt x="4432295" y="1066469"/>
                  <a:pt x="4198549" y="1111644"/>
                </a:cubicBezTo>
                <a:cubicBezTo>
                  <a:pt x="3964803" y="1156819"/>
                  <a:pt x="3691271" y="1026790"/>
                  <a:pt x="3490794" y="1111644"/>
                </a:cubicBezTo>
                <a:cubicBezTo>
                  <a:pt x="3290318" y="1196498"/>
                  <a:pt x="3338658" y="1084244"/>
                  <a:pt x="3214889" y="1111644"/>
                </a:cubicBezTo>
                <a:cubicBezTo>
                  <a:pt x="3091121" y="1139044"/>
                  <a:pt x="2743782" y="1071107"/>
                  <a:pt x="2399171" y="1111644"/>
                </a:cubicBezTo>
                <a:cubicBezTo>
                  <a:pt x="2054560" y="1152181"/>
                  <a:pt x="2013361" y="1105287"/>
                  <a:pt x="1907341" y="1111644"/>
                </a:cubicBezTo>
                <a:cubicBezTo>
                  <a:pt x="1801321" y="1118001"/>
                  <a:pt x="1409221" y="1038979"/>
                  <a:pt x="1199586" y="1111644"/>
                </a:cubicBezTo>
                <a:cubicBezTo>
                  <a:pt x="989951" y="1184309"/>
                  <a:pt x="985428" y="1107198"/>
                  <a:pt x="923681" y="1111644"/>
                </a:cubicBezTo>
                <a:cubicBezTo>
                  <a:pt x="861934" y="1116090"/>
                  <a:pt x="208147" y="1107075"/>
                  <a:pt x="0" y="1111644"/>
                </a:cubicBezTo>
                <a:cubicBezTo>
                  <a:pt x="-23079" y="989231"/>
                  <a:pt x="59414" y="685273"/>
                  <a:pt x="0" y="566938"/>
                </a:cubicBezTo>
                <a:cubicBezTo>
                  <a:pt x="-59414" y="448603"/>
                  <a:pt x="45463" y="209271"/>
                  <a:pt x="0" y="0"/>
                </a:cubicBezTo>
                <a:close/>
              </a:path>
              <a:path w="10796270" h="1111644" stroke="0" extrusionOk="0">
                <a:moveTo>
                  <a:pt x="0" y="0"/>
                </a:moveTo>
                <a:cubicBezTo>
                  <a:pt x="164211" y="-43950"/>
                  <a:pt x="263527" y="13861"/>
                  <a:pt x="491830" y="0"/>
                </a:cubicBezTo>
                <a:cubicBezTo>
                  <a:pt x="720133" y="-13861"/>
                  <a:pt x="680751" y="23901"/>
                  <a:pt x="767735" y="0"/>
                </a:cubicBezTo>
                <a:cubicBezTo>
                  <a:pt x="854720" y="-23901"/>
                  <a:pt x="1189912" y="72620"/>
                  <a:pt x="1583453" y="0"/>
                </a:cubicBezTo>
                <a:cubicBezTo>
                  <a:pt x="1976994" y="-72620"/>
                  <a:pt x="1850869" y="7265"/>
                  <a:pt x="2075283" y="0"/>
                </a:cubicBezTo>
                <a:cubicBezTo>
                  <a:pt x="2299697" y="-7265"/>
                  <a:pt x="2357618" y="875"/>
                  <a:pt x="2567113" y="0"/>
                </a:cubicBezTo>
                <a:cubicBezTo>
                  <a:pt x="2776608" y="-875"/>
                  <a:pt x="3046884" y="73804"/>
                  <a:pt x="3382831" y="0"/>
                </a:cubicBezTo>
                <a:cubicBezTo>
                  <a:pt x="3718778" y="-73804"/>
                  <a:pt x="3589806" y="8023"/>
                  <a:pt x="3766699" y="0"/>
                </a:cubicBezTo>
                <a:cubicBezTo>
                  <a:pt x="3943592" y="-8023"/>
                  <a:pt x="4244782" y="81490"/>
                  <a:pt x="4582417" y="0"/>
                </a:cubicBezTo>
                <a:cubicBezTo>
                  <a:pt x="4920052" y="-81490"/>
                  <a:pt x="5185171" y="95607"/>
                  <a:pt x="5398135" y="0"/>
                </a:cubicBezTo>
                <a:cubicBezTo>
                  <a:pt x="5611099" y="-95607"/>
                  <a:pt x="5817455" y="25292"/>
                  <a:pt x="5997928" y="0"/>
                </a:cubicBezTo>
                <a:cubicBezTo>
                  <a:pt x="6178401" y="-25292"/>
                  <a:pt x="6474972" y="75928"/>
                  <a:pt x="6813646" y="0"/>
                </a:cubicBezTo>
                <a:cubicBezTo>
                  <a:pt x="7152320" y="-75928"/>
                  <a:pt x="7104542" y="43774"/>
                  <a:pt x="7305476" y="0"/>
                </a:cubicBezTo>
                <a:cubicBezTo>
                  <a:pt x="7506410" y="-43774"/>
                  <a:pt x="7600665" y="29819"/>
                  <a:pt x="7797306" y="0"/>
                </a:cubicBezTo>
                <a:cubicBezTo>
                  <a:pt x="7993947" y="-29819"/>
                  <a:pt x="8159558" y="24413"/>
                  <a:pt x="8505062" y="0"/>
                </a:cubicBezTo>
                <a:cubicBezTo>
                  <a:pt x="8850566" y="-24413"/>
                  <a:pt x="8882666" y="29978"/>
                  <a:pt x="8996892" y="0"/>
                </a:cubicBezTo>
                <a:cubicBezTo>
                  <a:pt x="9111118" y="-29978"/>
                  <a:pt x="9644067" y="28209"/>
                  <a:pt x="9812610" y="0"/>
                </a:cubicBezTo>
                <a:cubicBezTo>
                  <a:pt x="9981153" y="-28209"/>
                  <a:pt x="10512577" y="103790"/>
                  <a:pt x="10796270" y="0"/>
                </a:cubicBezTo>
                <a:cubicBezTo>
                  <a:pt x="10860574" y="125647"/>
                  <a:pt x="10773623" y="337211"/>
                  <a:pt x="10796270" y="555822"/>
                </a:cubicBezTo>
                <a:cubicBezTo>
                  <a:pt x="10818917" y="774433"/>
                  <a:pt x="10735521" y="852766"/>
                  <a:pt x="10796270" y="1111644"/>
                </a:cubicBezTo>
                <a:cubicBezTo>
                  <a:pt x="10715474" y="1133802"/>
                  <a:pt x="10608696" y="1085850"/>
                  <a:pt x="10520365" y="1111644"/>
                </a:cubicBezTo>
                <a:cubicBezTo>
                  <a:pt x="10432034" y="1137438"/>
                  <a:pt x="9946965" y="1028812"/>
                  <a:pt x="9704647" y="1111644"/>
                </a:cubicBezTo>
                <a:cubicBezTo>
                  <a:pt x="9462329" y="1194476"/>
                  <a:pt x="9365899" y="1110299"/>
                  <a:pt x="9104854" y="1111644"/>
                </a:cubicBezTo>
                <a:cubicBezTo>
                  <a:pt x="8843809" y="1112989"/>
                  <a:pt x="8801962" y="1076589"/>
                  <a:pt x="8720987" y="1111644"/>
                </a:cubicBezTo>
                <a:cubicBezTo>
                  <a:pt x="8640012" y="1146699"/>
                  <a:pt x="8320605" y="1048200"/>
                  <a:pt x="8121194" y="1111644"/>
                </a:cubicBezTo>
                <a:cubicBezTo>
                  <a:pt x="7921783" y="1175088"/>
                  <a:pt x="7970162" y="1082929"/>
                  <a:pt x="7845290" y="1111644"/>
                </a:cubicBezTo>
                <a:cubicBezTo>
                  <a:pt x="7720418" y="1140359"/>
                  <a:pt x="7635411" y="1087017"/>
                  <a:pt x="7569385" y="1111644"/>
                </a:cubicBezTo>
                <a:cubicBezTo>
                  <a:pt x="7503359" y="1136271"/>
                  <a:pt x="7110694" y="1063886"/>
                  <a:pt x="6969592" y="1111644"/>
                </a:cubicBezTo>
                <a:cubicBezTo>
                  <a:pt x="6828490" y="1159402"/>
                  <a:pt x="6701495" y="1082026"/>
                  <a:pt x="6585725" y="1111644"/>
                </a:cubicBezTo>
                <a:cubicBezTo>
                  <a:pt x="6469955" y="1141262"/>
                  <a:pt x="6182531" y="1111637"/>
                  <a:pt x="5877969" y="1111644"/>
                </a:cubicBezTo>
                <a:cubicBezTo>
                  <a:pt x="5573407" y="1111651"/>
                  <a:pt x="5614342" y="1086064"/>
                  <a:pt x="5494102" y="1111644"/>
                </a:cubicBezTo>
                <a:cubicBezTo>
                  <a:pt x="5373862" y="1137224"/>
                  <a:pt x="5048543" y="1052200"/>
                  <a:pt x="4786346" y="1111644"/>
                </a:cubicBezTo>
                <a:cubicBezTo>
                  <a:pt x="4524149" y="1171088"/>
                  <a:pt x="4614545" y="1097717"/>
                  <a:pt x="4510442" y="1111644"/>
                </a:cubicBezTo>
                <a:cubicBezTo>
                  <a:pt x="4406339" y="1125571"/>
                  <a:pt x="4029237" y="1058588"/>
                  <a:pt x="3802686" y="1111644"/>
                </a:cubicBezTo>
                <a:cubicBezTo>
                  <a:pt x="3576135" y="1164700"/>
                  <a:pt x="3601132" y="1094792"/>
                  <a:pt x="3418819" y="1111644"/>
                </a:cubicBezTo>
                <a:cubicBezTo>
                  <a:pt x="3236506" y="1128496"/>
                  <a:pt x="3207298" y="1096083"/>
                  <a:pt x="3142914" y="1111644"/>
                </a:cubicBezTo>
                <a:cubicBezTo>
                  <a:pt x="3078531" y="1127205"/>
                  <a:pt x="2902039" y="1074865"/>
                  <a:pt x="2759047" y="1111644"/>
                </a:cubicBezTo>
                <a:cubicBezTo>
                  <a:pt x="2616055" y="1148423"/>
                  <a:pt x="2198094" y="1099798"/>
                  <a:pt x="2051291" y="1111644"/>
                </a:cubicBezTo>
                <a:cubicBezTo>
                  <a:pt x="1904488" y="1123490"/>
                  <a:pt x="1778141" y="1097440"/>
                  <a:pt x="1667424" y="1111644"/>
                </a:cubicBezTo>
                <a:cubicBezTo>
                  <a:pt x="1556707" y="1125848"/>
                  <a:pt x="1501825" y="1084972"/>
                  <a:pt x="1391519" y="1111644"/>
                </a:cubicBezTo>
                <a:cubicBezTo>
                  <a:pt x="1281214" y="1138316"/>
                  <a:pt x="1195241" y="1074133"/>
                  <a:pt x="1007652" y="1111644"/>
                </a:cubicBezTo>
                <a:cubicBezTo>
                  <a:pt x="820063" y="1149155"/>
                  <a:pt x="687891" y="1073786"/>
                  <a:pt x="515822" y="1111644"/>
                </a:cubicBezTo>
                <a:cubicBezTo>
                  <a:pt x="343753" y="1149502"/>
                  <a:pt x="222275" y="1058966"/>
                  <a:pt x="0" y="1111644"/>
                </a:cubicBezTo>
                <a:cubicBezTo>
                  <a:pt x="-37581" y="924193"/>
                  <a:pt x="31925" y="744907"/>
                  <a:pt x="0" y="578055"/>
                </a:cubicBezTo>
                <a:cubicBezTo>
                  <a:pt x="-31925" y="411203"/>
                  <a:pt x="13010" y="242996"/>
                  <a:pt x="0" y="0"/>
                </a:cubicBezTo>
                <a:close/>
              </a:path>
            </a:pathLst>
          </a:custGeom>
          <a:solidFill>
            <a:schemeClr val="accent1">
              <a:lumMod val="20000"/>
              <a:lumOff val="80000"/>
            </a:schemeClr>
          </a:solidFill>
          <a:ln>
            <a:extLst>
              <a:ext uri="{C807C97D-BFC1-408E-A445-0C87EB9F89A2}">
                <ask:lineSketchStyleProps xmlns:ask="http://schemas.microsoft.com/office/drawing/2018/sketchyshapes" sd="1219033472">
                  <a:prstGeom prst="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Palatino" pitchFamily="2" charset="77"/>
                <a:ea typeface="Palatino" pitchFamily="2" charset="77"/>
              </a:rPr>
              <a:t>Can we have </a:t>
            </a:r>
            <a:r>
              <a:rPr lang="en-US" sz="2400" b="1" dirty="0">
                <a:solidFill>
                  <a:schemeClr val="tx1"/>
                </a:solidFill>
                <a:latin typeface="Palatino" pitchFamily="2" charset="77"/>
                <a:ea typeface="Palatino" pitchFamily="2" charset="77"/>
              </a:rPr>
              <a:t>N</a:t>
            </a:r>
            <a:r>
              <a:rPr lang="en-US" sz="2400" b="1" baseline="30000" dirty="0">
                <a:solidFill>
                  <a:schemeClr val="tx1"/>
                </a:solidFill>
                <a:latin typeface="Palatino" pitchFamily="2" charset="77"/>
                <a:ea typeface="Palatino" pitchFamily="2" charset="77"/>
              </a:rPr>
              <a:t>2</a:t>
            </a:r>
            <a:r>
              <a:rPr lang="en-US" sz="2400" b="1" dirty="0">
                <a:solidFill>
                  <a:schemeClr val="tx1"/>
                </a:solidFill>
                <a:latin typeface="Palatino" pitchFamily="2" charset="77"/>
                <a:ea typeface="Palatino" pitchFamily="2" charset="77"/>
              </a:rPr>
              <a:t> </a:t>
            </a:r>
            <a:r>
              <a:rPr lang="en-US" sz="2400" dirty="0">
                <a:solidFill>
                  <a:schemeClr val="tx1"/>
                </a:solidFill>
                <a:latin typeface="Palatino" pitchFamily="2" charset="77"/>
                <a:ea typeface="Palatino" pitchFamily="2" charset="77"/>
              </a:rPr>
              <a:t>many words over alphabet</a:t>
            </a:r>
            <a:r>
              <a:rPr lang="en-US" sz="2400" b="1" dirty="0">
                <a:solidFill>
                  <a:schemeClr val="tx1"/>
                </a:solidFill>
                <a:latin typeface="Palatino" pitchFamily="2" charset="77"/>
                <a:ea typeface="Palatino" pitchFamily="2" charset="77"/>
              </a:rPr>
              <a:t> {0, …., N-1}, </a:t>
            </a:r>
            <a:r>
              <a:rPr lang="en-US" sz="2400" dirty="0">
                <a:solidFill>
                  <a:schemeClr val="tx1"/>
                </a:solidFill>
                <a:latin typeface="Palatino" pitchFamily="2" charset="77"/>
                <a:ea typeface="Palatino" pitchFamily="2" charset="77"/>
              </a:rPr>
              <a:t>with length </a:t>
            </a:r>
            <a:r>
              <a:rPr lang="en-US" sz="2400" b="1" dirty="0">
                <a:solidFill>
                  <a:schemeClr val="tx1"/>
                </a:solidFill>
                <a:latin typeface="Palatino" pitchFamily="2" charset="77"/>
                <a:ea typeface="Palatino" pitchFamily="2" charset="77"/>
              </a:rPr>
              <a:t>N+1,</a:t>
            </a:r>
          </a:p>
          <a:p>
            <a:pPr algn="ctr"/>
            <a:r>
              <a:rPr lang="en-US" sz="2400" dirty="0">
                <a:solidFill>
                  <a:schemeClr val="tx1"/>
                </a:solidFill>
                <a:latin typeface="Palatino" pitchFamily="2" charset="77"/>
                <a:ea typeface="Palatino" pitchFamily="2" charset="77"/>
              </a:rPr>
              <a:t>that are all at same Hamming distance from each other?</a:t>
            </a:r>
          </a:p>
        </p:txBody>
      </p:sp>
    </p:spTree>
    <p:extLst>
      <p:ext uri="{BB962C8B-B14F-4D97-AF65-F5344CB8AC3E}">
        <p14:creationId xmlns:p14="http://schemas.microsoft.com/office/powerpoint/2010/main" val="1668031871"/>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06FE226-1647-ED1A-DB16-8EEE431D262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A7D9B0B-6D05-1CCD-FF20-A41A21D9C201}"/>
              </a:ext>
            </a:extLst>
          </p:cNvPr>
          <p:cNvSpPr>
            <a:spLocks noGrp="1"/>
          </p:cNvSpPr>
          <p:nvPr>
            <p:ph type="body" sz="quarter" idx="21"/>
          </p:nvPr>
        </p:nvSpPr>
        <p:spPr>
          <a:xfrm>
            <a:off x="603250" y="222641"/>
            <a:ext cx="10985500" cy="670560"/>
          </a:xfrm>
        </p:spPr>
        <p:txBody>
          <a:bodyPr>
            <a:normAutofit lnSpcReduction="10000"/>
          </a:bodyPr>
          <a:lstStyle/>
          <a:p>
            <a:pPr algn="ctr"/>
            <a:r>
              <a:rPr lang="en-US" sz="4400" b="1" dirty="0">
                <a:latin typeface="Palatino" pitchFamily="2" charset="77"/>
                <a:ea typeface="Palatino" pitchFamily="2" charset="77"/>
              </a:rPr>
              <a:t>Distance Digits problem</a:t>
            </a:r>
          </a:p>
        </p:txBody>
      </p:sp>
      <p:sp>
        <p:nvSpPr>
          <p:cNvPr id="4" name="TextBox 3">
            <a:extLst>
              <a:ext uri="{FF2B5EF4-FFF2-40B4-BE49-F238E27FC236}">
                <a16:creationId xmlns:a16="http://schemas.microsoft.com/office/drawing/2014/main" id="{995A9F8F-0858-6C22-3AB8-85FDCEB5A964}"/>
              </a:ext>
            </a:extLst>
          </p:cNvPr>
          <p:cNvSpPr txBox="1"/>
          <p:nvPr/>
        </p:nvSpPr>
        <p:spPr>
          <a:xfrm>
            <a:off x="2155980" y="862964"/>
            <a:ext cx="1985102" cy="2246769"/>
          </a:xfrm>
          <a:prstGeom prst="rect">
            <a:avLst/>
          </a:prstGeom>
          <a:noFill/>
        </p:spPr>
        <p:txBody>
          <a:bodyPr wrap="square" rtlCol="0">
            <a:spAutoFit/>
          </a:bodyPr>
          <a:lstStyle/>
          <a:p>
            <a:r>
              <a:rPr lang="en-US" sz="2800" b="1" dirty="0">
                <a:solidFill>
                  <a:schemeClr val="tx2">
                    <a:lumMod val="50000"/>
                    <a:lumOff val="50000"/>
                  </a:schemeClr>
                </a:solidFill>
                <a:latin typeface="Palatino" pitchFamily="2" charset="77"/>
                <a:ea typeface="Palatino" pitchFamily="2" charset="77"/>
              </a:rPr>
              <a:t>000000</a:t>
            </a:r>
          </a:p>
          <a:p>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2"/>
                </a:solidFill>
                <a:latin typeface="Palatino" pitchFamily="2" charset="77"/>
                <a:ea typeface="Palatino" pitchFamily="2" charset="77"/>
              </a:rPr>
              <a:t>11111</a:t>
            </a:r>
          </a:p>
          <a:p>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5"/>
                </a:solidFill>
                <a:latin typeface="Palatino" pitchFamily="2" charset="77"/>
                <a:ea typeface="Palatino" pitchFamily="2" charset="77"/>
              </a:rPr>
              <a:t>22222</a:t>
            </a:r>
          </a:p>
          <a:p>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6">
                    <a:lumMod val="75000"/>
                  </a:schemeClr>
                </a:solidFill>
                <a:latin typeface="Palatino" pitchFamily="2" charset="77"/>
                <a:ea typeface="Palatino" pitchFamily="2" charset="77"/>
              </a:rPr>
              <a:t>33333</a:t>
            </a:r>
          </a:p>
          <a:p>
            <a:r>
              <a:rPr lang="en-US" sz="2800" b="1" dirty="0">
                <a:solidFill>
                  <a:schemeClr val="tx2">
                    <a:lumMod val="50000"/>
                    <a:lumOff val="50000"/>
                  </a:schemeClr>
                </a:solidFill>
                <a:latin typeface="Palatino" pitchFamily="2" charset="77"/>
                <a:ea typeface="Palatino" pitchFamily="2" charset="77"/>
              </a:rPr>
              <a:t>0</a:t>
            </a:r>
            <a:r>
              <a:rPr lang="en-US" sz="2800" b="1" dirty="0">
                <a:latin typeface="Palatino" pitchFamily="2" charset="77"/>
                <a:ea typeface="Palatino" pitchFamily="2" charset="77"/>
              </a:rPr>
              <a:t>44444</a:t>
            </a:r>
          </a:p>
        </p:txBody>
      </p:sp>
      <p:sp>
        <p:nvSpPr>
          <p:cNvPr id="5" name="TextBox 4">
            <a:extLst>
              <a:ext uri="{FF2B5EF4-FFF2-40B4-BE49-F238E27FC236}">
                <a16:creationId xmlns:a16="http://schemas.microsoft.com/office/drawing/2014/main" id="{DF934283-DFC6-91F1-A6AE-0B6A803B5868}"/>
              </a:ext>
            </a:extLst>
          </p:cNvPr>
          <p:cNvSpPr txBox="1"/>
          <p:nvPr/>
        </p:nvSpPr>
        <p:spPr>
          <a:xfrm>
            <a:off x="3784692" y="862964"/>
            <a:ext cx="1985102" cy="2246769"/>
          </a:xfrm>
          <a:prstGeom prst="rect">
            <a:avLst/>
          </a:prstGeom>
          <a:noFill/>
        </p:spPr>
        <p:txBody>
          <a:bodyPr wrap="square" rtlCol="0">
            <a:spAutoFit/>
          </a:bodyPr>
          <a:lstStyle/>
          <a:p>
            <a:r>
              <a:rPr lang="en-US" sz="2800" b="1" dirty="0">
                <a:solidFill>
                  <a:schemeClr val="accent2"/>
                </a:solidFill>
                <a:latin typeface="Palatino" pitchFamily="2" charset="77"/>
                <a:ea typeface="Palatino" pitchFamily="2" charset="77"/>
              </a:rPr>
              <a:t>11</a:t>
            </a:r>
            <a:r>
              <a:rPr lang="en-US" sz="2800" b="1" dirty="0">
                <a:solidFill>
                  <a:schemeClr val="accent5"/>
                </a:solidFill>
                <a:latin typeface="Palatino" pitchFamily="2" charset="77"/>
                <a:ea typeface="Palatino" pitchFamily="2" charset="77"/>
              </a:rPr>
              <a:t>2</a:t>
            </a:r>
            <a:r>
              <a:rPr lang="en-US" sz="2800" b="1" dirty="0">
                <a:solidFill>
                  <a:schemeClr val="accent6">
                    <a:lumMod val="75000"/>
                  </a:schemeClr>
                </a:solidFill>
                <a:latin typeface="Palatino" pitchFamily="2" charset="77"/>
                <a:ea typeface="Palatino" pitchFamily="2" charset="77"/>
              </a:rPr>
              <a:t>3</a:t>
            </a:r>
            <a:r>
              <a:rPr lang="en-US" sz="2800" b="1" dirty="0">
                <a:latin typeface="Palatino" pitchFamily="2" charset="77"/>
                <a:ea typeface="Palatino" pitchFamily="2" charset="77"/>
              </a:rPr>
              <a:t>4</a:t>
            </a:r>
            <a:r>
              <a:rPr lang="en-US" sz="2800" b="1" dirty="0">
                <a:solidFill>
                  <a:schemeClr val="tx2">
                    <a:lumMod val="50000"/>
                    <a:lumOff val="50000"/>
                  </a:schemeClr>
                </a:solidFill>
                <a:latin typeface="Palatino" pitchFamily="2" charset="77"/>
                <a:ea typeface="Palatino" pitchFamily="2" charset="77"/>
              </a:rPr>
              <a:t>0</a:t>
            </a:r>
          </a:p>
          <a:p>
            <a:r>
              <a:rPr lang="en-US" sz="2800" b="1" dirty="0">
                <a:solidFill>
                  <a:schemeClr val="accent2"/>
                </a:solidFill>
                <a:latin typeface="Palatino" pitchFamily="2" charset="77"/>
                <a:ea typeface="Palatino" pitchFamily="2" charset="77"/>
              </a:rPr>
              <a:t>1</a:t>
            </a:r>
            <a:r>
              <a:rPr lang="en-US" sz="2800" b="1" dirty="0">
                <a:solidFill>
                  <a:schemeClr val="accent5"/>
                </a:solidFill>
                <a:latin typeface="Palatino" pitchFamily="2" charset="77"/>
                <a:ea typeface="Palatino" pitchFamily="2" charset="77"/>
              </a:rPr>
              <a:t>2</a:t>
            </a:r>
            <a:r>
              <a:rPr lang="en-US" sz="2800" b="1" dirty="0">
                <a:solidFill>
                  <a:schemeClr val="accent6">
                    <a:lumMod val="75000"/>
                  </a:schemeClr>
                </a:solidFill>
                <a:latin typeface="Palatino" pitchFamily="2" charset="77"/>
                <a:ea typeface="Palatino" pitchFamily="2" charset="77"/>
              </a:rPr>
              <a:t>3</a:t>
            </a:r>
            <a:r>
              <a:rPr lang="en-US" sz="2800" b="1" dirty="0">
                <a:latin typeface="Palatino" pitchFamily="2" charset="77"/>
                <a:ea typeface="Palatino" pitchFamily="2" charset="77"/>
              </a:rPr>
              <a:t>4</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2"/>
                </a:solidFill>
                <a:latin typeface="Palatino" pitchFamily="2" charset="77"/>
                <a:ea typeface="Palatino" pitchFamily="2" charset="77"/>
              </a:rPr>
              <a:t>1</a:t>
            </a:r>
          </a:p>
          <a:p>
            <a:r>
              <a:rPr lang="en-US" sz="2800" b="1" dirty="0">
                <a:solidFill>
                  <a:schemeClr val="accent2"/>
                </a:solidFill>
                <a:latin typeface="Palatino" pitchFamily="2" charset="77"/>
                <a:ea typeface="Palatino" pitchFamily="2" charset="77"/>
              </a:rPr>
              <a:t>1</a:t>
            </a:r>
            <a:r>
              <a:rPr lang="en-US" sz="2800" b="1" dirty="0">
                <a:solidFill>
                  <a:schemeClr val="accent6">
                    <a:lumMod val="75000"/>
                  </a:schemeClr>
                </a:solidFill>
                <a:latin typeface="Palatino" pitchFamily="2" charset="77"/>
                <a:ea typeface="Palatino" pitchFamily="2" charset="77"/>
              </a:rPr>
              <a:t>3</a:t>
            </a:r>
            <a:r>
              <a:rPr lang="en-US" sz="2800" b="1" dirty="0">
                <a:latin typeface="Palatino" pitchFamily="2" charset="77"/>
                <a:ea typeface="Palatino" pitchFamily="2" charset="77"/>
              </a:rPr>
              <a:t>4</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2"/>
                </a:solidFill>
                <a:latin typeface="Palatino" pitchFamily="2" charset="77"/>
                <a:ea typeface="Palatino" pitchFamily="2" charset="77"/>
              </a:rPr>
              <a:t>1</a:t>
            </a:r>
            <a:r>
              <a:rPr lang="en-US" sz="2800" b="1" dirty="0">
                <a:solidFill>
                  <a:schemeClr val="accent5"/>
                </a:solidFill>
                <a:latin typeface="Palatino" pitchFamily="2" charset="77"/>
                <a:ea typeface="Palatino" pitchFamily="2" charset="77"/>
              </a:rPr>
              <a:t>2</a:t>
            </a:r>
          </a:p>
          <a:p>
            <a:r>
              <a:rPr lang="en-US" sz="2800" b="1" dirty="0">
                <a:solidFill>
                  <a:schemeClr val="accent2"/>
                </a:solidFill>
                <a:latin typeface="Palatino" pitchFamily="2" charset="77"/>
                <a:ea typeface="Palatino" pitchFamily="2" charset="77"/>
              </a:rPr>
              <a:t>1</a:t>
            </a:r>
            <a:r>
              <a:rPr lang="en-US" sz="2800" b="1" dirty="0">
                <a:latin typeface="Palatino" pitchFamily="2" charset="77"/>
                <a:ea typeface="Palatino" pitchFamily="2" charset="77"/>
              </a:rPr>
              <a:t>4</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2"/>
                </a:solidFill>
                <a:latin typeface="Palatino" pitchFamily="2" charset="77"/>
                <a:ea typeface="Palatino" pitchFamily="2" charset="77"/>
              </a:rPr>
              <a:t>1</a:t>
            </a:r>
            <a:r>
              <a:rPr lang="en-US" sz="2800" b="1" dirty="0">
                <a:solidFill>
                  <a:schemeClr val="accent5"/>
                </a:solidFill>
                <a:latin typeface="Palatino" pitchFamily="2" charset="77"/>
                <a:ea typeface="Palatino" pitchFamily="2" charset="77"/>
              </a:rPr>
              <a:t>2</a:t>
            </a:r>
            <a:r>
              <a:rPr lang="en-US" sz="2800" b="1" dirty="0">
                <a:solidFill>
                  <a:schemeClr val="accent6">
                    <a:lumMod val="75000"/>
                  </a:schemeClr>
                </a:solidFill>
                <a:latin typeface="Palatino" pitchFamily="2" charset="77"/>
                <a:ea typeface="Palatino" pitchFamily="2" charset="77"/>
              </a:rPr>
              <a:t>3</a:t>
            </a:r>
          </a:p>
          <a:p>
            <a:r>
              <a:rPr lang="en-US" sz="2800" b="1" dirty="0">
                <a:solidFill>
                  <a:schemeClr val="accent2"/>
                </a:solidFill>
                <a:latin typeface="Palatino" pitchFamily="2" charset="77"/>
                <a:ea typeface="Palatino" pitchFamily="2" charset="77"/>
              </a:rPr>
              <a:t>1</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2"/>
                </a:solidFill>
                <a:latin typeface="Palatino" pitchFamily="2" charset="77"/>
                <a:ea typeface="Palatino" pitchFamily="2" charset="77"/>
              </a:rPr>
              <a:t>1</a:t>
            </a:r>
            <a:r>
              <a:rPr lang="en-US" sz="2800" b="1" dirty="0">
                <a:solidFill>
                  <a:schemeClr val="accent5"/>
                </a:solidFill>
                <a:latin typeface="Palatino" pitchFamily="2" charset="77"/>
                <a:ea typeface="Palatino" pitchFamily="2" charset="77"/>
              </a:rPr>
              <a:t>2</a:t>
            </a:r>
            <a:r>
              <a:rPr lang="en-US" sz="2800" b="1" dirty="0">
                <a:solidFill>
                  <a:schemeClr val="accent6">
                    <a:lumMod val="75000"/>
                  </a:schemeClr>
                </a:solidFill>
                <a:latin typeface="Palatino" pitchFamily="2" charset="77"/>
                <a:ea typeface="Palatino" pitchFamily="2" charset="77"/>
              </a:rPr>
              <a:t>3</a:t>
            </a:r>
            <a:r>
              <a:rPr lang="en-US" sz="2800" b="1" dirty="0">
                <a:latin typeface="Palatino" pitchFamily="2" charset="77"/>
                <a:ea typeface="Palatino" pitchFamily="2" charset="77"/>
              </a:rPr>
              <a:t>4</a:t>
            </a:r>
          </a:p>
        </p:txBody>
      </p:sp>
      <p:sp>
        <p:nvSpPr>
          <p:cNvPr id="7" name="TextBox 6">
            <a:extLst>
              <a:ext uri="{FF2B5EF4-FFF2-40B4-BE49-F238E27FC236}">
                <a16:creationId xmlns:a16="http://schemas.microsoft.com/office/drawing/2014/main" id="{D37CF456-E36E-0B57-2CE5-E09B27E47D38}"/>
              </a:ext>
            </a:extLst>
          </p:cNvPr>
          <p:cNvSpPr txBox="1"/>
          <p:nvPr/>
        </p:nvSpPr>
        <p:spPr>
          <a:xfrm>
            <a:off x="5480339" y="862963"/>
            <a:ext cx="1985102" cy="2246769"/>
          </a:xfrm>
          <a:prstGeom prst="rect">
            <a:avLst/>
          </a:prstGeom>
          <a:noFill/>
        </p:spPr>
        <p:txBody>
          <a:bodyPr wrap="square" rtlCol="0">
            <a:spAutoFit/>
          </a:bodyPr>
          <a:lstStyle/>
          <a:p>
            <a:r>
              <a:rPr lang="en-US" sz="2800" b="1" dirty="0">
                <a:solidFill>
                  <a:schemeClr val="accent5"/>
                </a:solidFill>
                <a:latin typeface="Palatino" pitchFamily="2" charset="77"/>
                <a:ea typeface="Palatino" pitchFamily="2" charset="77"/>
              </a:rPr>
              <a:t>22</a:t>
            </a:r>
            <a:r>
              <a:rPr lang="en-US" sz="2800" b="1" dirty="0">
                <a:latin typeface="Palatino" pitchFamily="2" charset="77"/>
                <a:ea typeface="Palatino" pitchFamily="2" charset="77"/>
              </a:rPr>
              <a:t>4</a:t>
            </a:r>
            <a:r>
              <a:rPr lang="en-US" sz="2800" b="1" dirty="0">
                <a:solidFill>
                  <a:schemeClr val="accent2"/>
                </a:solidFill>
                <a:latin typeface="Palatino" pitchFamily="2" charset="77"/>
                <a:ea typeface="Palatino" pitchFamily="2" charset="77"/>
              </a:rPr>
              <a:t>1</a:t>
            </a:r>
            <a:r>
              <a:rPr lang="en-US" sz="2800" b="1" dirty="0">
                <a:solidFill>
                  <a:schemeClr val="accent6">
                    <a:lumMod val="75000"/>
                  </a:schemeClr>
                </a:solidFill>
                <a:latin typeface="Palatino" pitchFamily="2" charset="77"/>
                <a:ea typeface="Palatino" pitchFamily="2" charset="77"/>
              </a:rPr>
              <a:t>3</a:t>
            </a:r>
            <a:r>
              <a:rPr lang="en-US" sz="2800" b="1" dirty="0">
                <a:solidFill>
                  <a:schemeClr val="tx2">
                    <a:lumMod val="50000"/>
                    <a:lumOff val="50000"/>
                  </a:schemeClr>
                </a:solidFill>
                <a:latin typeface="Palatino" pitchFamily="2" charset="77"/>
                <a:ea typeface="Palatino" pitchFamily="2" charset="77"/>
              </a:rPr>
              <a:t>0</a:t>
            </a:r>
          </a:p>
          <a:p>
            <a:r>
              <a:rPr lang="en-US" sz="2800" b="1" dirty="0">
                <a:solidFill>
                  <a:schemeClr val="accent5"/>
                </a:solidFill>
                <a:latin typeface="Palatino" pitchFamily="2" charset="77"/>
                <a:ea typeface="Palatino" pitchFamily="2" charset="77"/>
              </a:rPr>
              <a:t>2</a:t>
            </a:r>
            <a:r>
              <a:rPr lang="en-US" sz="2800" b="1" dirty="0">
                <a:solidFill>
                  <a:schemeClr val="accent6">
                    <a:lumMod val="75000"/>
                  </a:schemeClr>
                </a:solidFill>
                <a:latin typeface="Palatino" pitchFamily="2" charset="77"/>
                <a:ea typeface="Palatino" pitchFamily="2" charset="77"/>
              </a:rPr>
              <a:t>3</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5"/>
                </a:solidFill>
                <a:latin typeface="Palatino" pitchFamily="2" charset="77"/>
                <a:ea typeface="Palatino" pitchFamily="2" charset="77"/>
              </a:rPr>
              <a:t>2</a:t>
            </a:r>
            <a:r>
              <a:rPr lang="en-US" sz="2800" b="1" dirty="0">
                <a:latin typeface="Palatino" pitchFamily="2" charset="77"/>
                <a:ea typeface="Palatino" pitchFamily="2" charset="77"/>
              </a:rPr>
              <a:t>4</a:t>
            </a:r>
            <a:r>
              <a:rPr lang="en-US" sz="2800" b="1" dirty="0">
                <a:solidFill>
                  <a:schemeClr val="accent2"/>
                </a:solidFill>
                <a:latin typeface="Palatino" pitchFamily="2" charset="77"/>
                <a:ea typeface="Palatino" pitchFamily="2" charset="77"/>
              </a:rPr>
              <a:t>1</a:t>
            </a:r>
          </a:p>
          <a:p>
            <a:r>
              <a:rPr lang="en-US" sz="2800" b="1" dirty="0">
                <a:solidFill>
                  <a:schemeClr val="accent5"/>
                </a:solidFill>
                <a:latin typeface="Palatino" pitchFamily="2" charset="77"/>
                <a:ea typeface="Palatino" pitchFamily="2" charset="77"/>
              </a:rPr>
              <a:t>2</a:t>
            </a:r>
            <a:r>
              <a:rPr lang="en-US" sz="2800" b="1" dirty="0">
                <a:latin typeface="Palatino" pitchFamily="2" charset="77"/>
                <a:ea typeface="Palatino" pitchFamily="2" charset="77"/>
              </a:rPr>
              <a:t>4</a:t>
            </a:r>
            <a:r>
              <a:rPr lang="en-US" sz="2800" b="1" dirty="0">
                <a:solidFill>
                  <a:schemeClr val="accent2"/>
                </a:solidFill>
                <a:latin typeface="Palatino" pitchFamily="2" charset="77"/>
                <a:ea typeface="Palatino" pitchFamily="2" charset="77"/>
              </a:rPr>
              <a:t>1</a:t>
            </a:r>
            <a:r>
              <a:rPr lang="en-US" sz="2800" b="1" dirty="0">
                <a:solidFill>
                  <a:schemeClr val="accent6">
                    <a:lumMod val="75000"/>
                  </a:schemeClr>
                </a:solidFill>
                <a:latin typeface="Palatino" pitchFamily="2" charset="77"/>
                <a:ea typeface="Palatino" pitchFamily="2" charset="77"/>
              </a:rPr>
              <a:t>3</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5"/>
                </a:solidFill>
                <a:latin typeface="Palatino" pitchFamily="2" charset="77"/>
                <a:ea typeface="Palatino" pitchFamily="2" charset="77"/>
              </a:rPr>
              <a:t>2</a:t>
            </a:r>
          </a:p>
          <a:p>
            <a:r>
              <a:rPr lang="en-US" sz="2800" b="1" dirty="0">
                <a:solidFill>
                  <a:schemeClr val="accent5"/>
                </a:solidFill>
                <a:latin typeface="Palatino" pitchFamily="2" charset="77"/>
                <a:ea typeface="Palatino" pitchFamily="2" charset="77"/>
              </a:rPr>
              <a:t>2</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5"/>
                </a:solidFill>
                <a:latin typeface="Palatino" pitchFamily="2" charset="77"/>
                <a:ea typeface="Palatino" pitchFamily="2" charset="77"/>
              </a:rPr>
              <a:t>2</a:t>
            </a:r>
            <a:r>
              <a:rPr lang="en-US" sz="2800" b="1" dirty="0">
                <a:latin typeface="Palatino" pitchFamily="2" charset="77"/>
                <a:ea typeface="Palatino" pitchFamily="2" charset="77"/>
              </a:rPr>
              <a:t>4</a:t>
            </a:r>
            <a:r>
              <a:rPr lang="en-US" sz="2800" b="1" dirty="0">
                <a:solidFill>
                  <a:schemeClr val="accent2"/>
                </a:solidFill>
                <a:latin typeface="Palatino" pitchFamily="2" charset="77"/>
                <a:ea typeface="Palatino" pitchFamily="2" charset="77"/>
              </a:rPr>
              <a:t>1</a:t>
            </a:r>
            <a:r>
              <a:rPr lang="en-US" sz="2800" b="1" dirty="0">
                <a:solidFill>
                  <a:schemeClr val="accent6">
                    <a:lumMod val="75000"/>
                  </a:schemeClr>
                </a:solidFill>
                <a:latin typeface="Palatino" pitchFamily="2" charset="77"/>
                <a:ea typeface="Palatino" pitchFamily="2" charset="77"/>
              </a:rPr>
              <a:t>3</a:t>
            </a:r>
          </a:p>
          <a:p>
            <a:r>
              <a:rPr lang="en-US" sz="2800" b="1" dirty="0">
                <a:solidFill>
                  <a:schemeClr val="accent5"/>
                </a:solidFill>
                <a:latin typeface="Palatino" pitchFamily="2" charset="77"/>
                <a:ea typeface="Palatino" pitchFamily="2" charset="77"/>
              </a:rPr>
              <a:t>2</a:t>
            </a:r>
            <a:r>
              <a:rPr lang="en-US" sz="2800" b="1" dirty="0">
                <a:solidFill>
                  <a:schemeClr val="accent2"/>
                </a:solidFill>
                <a:latin typeface="Palatino" pitchFamily="2" charset="77"/>
                <a:ea typeface="Palatino" pitchFamily="2" charset="77"/>
              </a:rPr>
              <a:t>1</a:t>
            </a:r>
            <a:r>
              <a:rPr lang="en-US" sz="2800" b="1" dirty="0">
                <a:solidFill>
                  <a:schemeClr val="accent6">
                    <a:lumMod val="75000"/>
                  </a:schemeClr>
                </a:solidFill>
                <a:latin typeface="Palatino" pitchFamily="2" charset="77"/>
                <a:ea typeface="Palatino" pitchFamily="2" charset="77"/>
              </a:rPr>
              <a:t>3</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5"/>
                </a:solidFill>
                <a:latin typeface="Palatino" pitchFamily="2" charset="77"/>
                <a:ea typeface="Palatino" pitchFamily="2" charset="77"/>
              </a:rPr>
              <a:t>2</a:t>
            </a:r>
            <a:r>
              <a:rPr lang="en-US" sz="2800" b="1" dirty="0">
                <a:latin typeface="Palatino" pitchFamily="2" charset="77"/>
                <a:ea typeface="Palatino" pitchFamily="2" charset="77"/>
              </a:rPr>
              <a:t>4</a:t>
            </a:r>
          </a:p>
        </p:txBody>
      </p:sp>
      <p:sp>
        <p:nvSpPr>
          <p:cNvPr id="9" name="TextBox 8">
            <a:extLst>
              <a:ext uri="{FF2B5EF4-FFF2-40B4-BE49-F238E27FC236}">
                <a16:creationId xmlns:a16="http://schemas.microsoft.com/office/drawing/2014/main" id="{87FA7DFA-9B4B-FC8F-7E27-3E852AB4C6CF}"/>
              </a:ext>
            </a:extLst>
          </p:cNvPr>
          <p:cNvSpPr txBox="1"/>
          <p:nvPr/>
        </p:nvSpPr>
        <p:spPr>
          <a:xfrm>
            <a:off x="7105115" y="862962"/>
            <a:ext cx="1985102" cy="2246769"/>
          </a:xfrm>
          <a:prstGeom prst="rect">
            <a:avLst/>
          </a:prstGeom>
          <a:noFill/>
        </p:spPr>
        <p:txBody>
          <a:bodyPr wrap="square" rtlCol="0">
            <a:spAutoFit/>
          </a:bodyPr>
          <a:lstStyle/>
          <a:p>
            <a:r>
              <a:rPr lang="en-US" sz="2800" b="1" dirty="0">
                <a:solidFill>
                  <a:schemeClr val="accent6">
                    <a:lumMod val="75000"/>
                  </a:schemeClr>
                </a:solidFill>
                <a:latin typeface="Palatino" pitchFamily="2" charset="77"/>
                <a:ea typeface="Palatino" pitchFamily="2" charset="77"/>
              </a:rPr>
              <a:t>33</a:t>
            </a:r>
            <a:r>
              <a:rPr lang="en-US" sz="2800" b="1" dirty="0">
                <a:solidFill>
                  <a:schemeClr val="accent2"/>
                </a:solidFill>
                <a:latin typeface="Palatino" pitchFamily="2" charset="77"/>
                <a:ea typeface="Palatino" pitchFamily="2" charset="77"/>
              </a:rPr>
              <a:t>1</a:t>
            </a:r>
            <a:r>
              <a:rPr lang="en-US" sz="2800" b="1" dirty="0">
                <a:latin typeface="Palatino" pitchFamily="2" charset="77"/>
                <a:ea typeface="Palatino" pitchFamily="2" charset="77"/>
              </a:rPr>
              <a:t>4</a:t>
            </a:r>
            <a:r>
              <a:rPr lang="en-US" sz="2800" b="1" dirty="0">
                <a:solidFill>
                  <a:schemeClr val="accent5"/>
                </a:solidFill>
                <a:latin typeface="Palatino" pitchFamily="2" charset="77"/>
                <a:ea typeface="Palatino" pitchFamily="2" charset="77"/>
              </a:rPr>
              <a:t>2</a:t>
            </a:r>
            <a:r>
              <a:rPr lang="en-US" sz="2800" b="1" dirty="0">
                <a:solidFill>
                  <a:schemeClr val="tx2">
                    <a:lumMod val="50000"/>
                    <a:lumOff val="50000"/>
                  </a:schemeClr>
                </a:solidFill>
                <a:latin typeface="Palatino" pitchFamily="2" charset="77"/>
                <a:ea typeface="Palatino" pitchFamily="2" charset="77"/>
              </a:rPr>
              <a:t>0</a:t>
            </a:r>
          </a:p>
          <a:p>
            <a:r>
              <a:rPr lang="en-US" sz="2800" b="1" dirty="0">
                <a:solidFill>
                  <a:schemeClr val="accent6">
                    <a:lumMod val="75000"/>
                  </a:schemeClr>
                </a:solidFill>
                <a:latin typeface="Palatino" pitchFamily="2" charset="77"/>
                <a:ea typeface="Palatino" pitchFamily="2" charset="77"/>
              </a:rPr>
              <a:t>3</a:t>
            </a:r>
            <a:r>
              <a:rPr lang="en-US" sz="2800" b="1" dirty="0">
                <a:latin typeface="Palatino" pitchFamily="2" charset="77"/>
                <a:ea typeface="Palatino" pitchFamily="2" charset="77"/>
              </a:rPr>
              <a:t>4</a:t>
            </a:r>
            <a:r>
              <a:rPr lang="en-US" sz="2800" b="1" dirty="0">
                <a:solidFill>
                  <a:schemeClr val="accent5"/>
                </a:solidFill>
                <a:latin typeface="Palatino" pitchFamily="2" charset="77"/>
                <a:ea typeface="Palatino" pitchFamily="2" charset="77"/>
              </a:rPr>
              <a:t>2</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6">
                    <a:lumMod val="75000"/>
                  </a:schemeClr>
                </a:solidFill>
                <a:latin typeface="Palatino" pitchFamily="2" charset="77"/>
                <a:ea typeface="Palatino" pitchFamily="2" charset="77"/>
              </a:rPr>
              <a:t>3</a:t>
            </a:r>
            <a:r>
              <a:rPr lang="en-US" sz="2800" b="1" dirty="0">
                <a:solidFill>
                  <a:schemeClr val="accent2"/>
                </a:solidFill>
                <a:latin typeface="Palatino" pitchFamily="2" charset="77"/>
                <a:ea typeface="Palatino" pitchFamily="2" charset="77"/>
              </a:rPr>
              <a:t>1</a:t>
            </a:r>
          </a:p>
          <a:p>
            <a:r>
              <a:rPr lang="en-US" sz="2800" b="1" dirty="0">
                <a:solidFill>
                  <a:schemeClr val="accent6">
                    <a:lumMod val="75000"/>
                  </a:schemeClr>
                </a:solidFill>
                <a:latin typeface="Palatino" pitchFamily="2" charset="77"/>
                <a:ea typeface="Palatino" pitchFamily="2" charset="77"/>
              </a:rPr>
              <a:t>3</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6">
                    <a:lumMod val="75000"/>
                  </a:schemeClr>
                </a:solidFill>
                <a:latin typeface="Palatino" pitchFamily="2" charset="77"/>
                <a:ea typeface="Palatino" pitchFamily="2" charset="77"/>
              </a:rPr>
              <a:t>3</a:t>
            </a:r>
            <a:r>
              <a:rPr lang="en-US" sz="2800" b="1" dirty="0">
                <a:solidFill>
                  <a:schemeClr val="accent2"/>
                </a:solidFill>
                <a:latin typeface="Palatino" pitchFamily="2" charset="77"/>
                <a:ea typeface="Palatino" pitchFamily="2" charset="77"/>
              </a:rPr>
              <a:t>1</a:t>
            </a:r>
            <a:r>
              <a:rPr lang="en-US" sz="2800" b="1" dirty="0">
                <a:latin typeface="Palatino" pitchFamily="2" charset="77"/>
                <a:ea typeface="Palatino" pitchFamily="2" charset="77"/>
              </a:rPr>
              <a:t>4</a:t>
            </a:r>
            <a:r>
              <a:rPr lang="en-US" sz="2800" b="1" dirty="0">
                <a:solidFill>
                  <a:schemeClr val="accent5"/>
                </a:solidFill>
                <a:latin typeface="Palatino" pitchFamily="2" charset="77"/>
                <a:ea typeface="Palatino" pitchFamily="2" charset="77"/>
              </a:rPr>
              <a:t>2</a:t>
            </a:r>
          </a:p>
          <a:p>
            <a:r>
              <a:rPr lang="en-US" sz="2800" b="1" dirty="0">
                <a:solidFill>
                  <a:schemeClr val="accent6">
                    <a:lumMod val="75000"/>
                  </a:schemeClr>
                </a:solidFill>
                <a:latin typeface="Palatino" pitchFamily="2" charset="77"/>
                <a:ea typeface="Palatino" pitchFamily="2" charset="77"/>
              </a:rPr>
              <a:t>3</a:t>
            </a:r>
            <a:r>
              <a:rPr lang="en-US" sz="2800" b="1" dirty="0">
                <a:solidFill>
                  <a:schemeClr val="accent2"/>
                </a:solidFill>
                <a:latin typeface="Palatino" pitchFamily="2" charset="77"/>
                <a:ea typeface="Palatino" pitchFamily="2" charset="77"/>
              </a:rPr>
              <a:t>1</a:t>
            </a:r>
            <a:r>
              <a:rPr lang="en-US" sz="2800" b="1" dirty="0">
                <a:latin typeface="Palatino" pitchFamily="2" charset="77"/>
                <a:ea typeface="Palatino" pitchFamily="2" charset="77"/>
              </a:rPr>
              <a:t>4</a:t>
            </a:r>
            <a:r>
              <a:rPr lang="en-US" sz="2800" b="1" dirty="0">
                <a:solidFill>
                  <a:schemeClr val="accent5"/>
                </a:solidFill>
                <a:latin typeface="Palatino" pitchFamily="2" charset="77"/>
                <a:ea typeface="Palatino" pitchFamily="2" charset="77"/>
              </a:rPr>
              <a:t>2</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6">
                    <a:lumMod val="75000"/>
                  </a:schemeClr>
                </a:solidFill>
                <a:latin typeface="Palatino" pitchFamily="2" charset="77"/>
                <a:ea typeface="Palatino" pitchFamily="2" charset="77"/>
              </a:rPr>
              <a:t>3</a:t>
            </a:r>
          </a:p>
          <a:p>
            <a:r>
              <a:rPr lang="en-US" sz="2800" b="1" dirty="0">
                <a:solidFill>
                  <a:schemeClr val="accent6">
                    <a:lumMod val="75000"/>
                  </a:schemeClr>
                </a:solidFill>
                <a:latin typeface="Palatino" pitchFamily="2" charset="77"/>
                <a:ea typeface="Palatino" pitchFamily="2" charset="77"/>
              </a:rPr>
              <a:t>3</a:t>
            </a:r>
            <a:r>
              <a:rPr lang="en-US" sz="2800" b="1" dirty="0">
                <a:solidFill>
                  <a:schemeClr val="accent5"/>
                </a:solidFill>
                <a:latin typeface="Palatino" pitchFamily="2" charset="77"/>
                <a:ea typeface="Palatino" pitchFamily="2" charset="77"/>
              </a:rPr>
              <a:t>2</a:t>
            </a:r>
            <a:r>
              <a:rPr lang="en-US" sz="2800" b="1" dirty="0">
                <a:solidFill>
                  <a:schemeClr val="tx2">
                    <a:lumMod val="50000"/>
                    <a:lumOff val="50000"/>
                  </a:schemeClr>
                </a:solidFill>
                <a:latin typeface="Palatino" pitchFamily="2" charset="77"/>
                <a:ea typeface="Palatino" pitchFamily="2" charset="77"/>
              </a:rPr>
              <a:t>0</a:t>
            </a:r>
            <a:r>
              <a:rPr lang="en-US" sz="2800" b="1" dirty="0">
                <a:solidFill>
                  <a:schemeClr val="accent6">
                    <a:lumMod val="75000"/>
                  </a:schemeClr>
                </a:solidFill>
                <a:latin typeface="Palatino" pitchFamily="2" charset="77"/>
                <a:ea typeface="Palatino" pitchFamily="2" charset="77"/>
              </a:rPr>
              <a:t>3</a:t>
            </a:r>
            <a:r>
              <a:rPr lang="en-US" sz="2800" b="1" dirty="0">
                <a:solidFill>
                  <a:schemeClr val="accent2"/>
                </a:solidFill>
                <a:latin typeface="Palatino" pitchFamily="2" charset="77"/>
                <a:ea typeface="Palatino" pitchFamily="2" charset="77"/>
              </a:rPr>
              <a:t>1</a:t>
            </a:r>
            <a:r>
              <a:rPr lang="en-US" sz="2800" b="1" dirty="0">
                <a:latin typeface="Palatino" pitchFamily="2" charset="77"/>
                <a:ea typeface="Palatino" pitchFamily="2" charset="77"/>
              </a:rPr>
              <a:t>4</a:t>
            </a:r>
          </a:p>
        </p:txBody>
      </p:sp>
      <p:sp>
        <p:nvSpPr>
          <p:cNvPr id="10" name="TextBox 9">
            <a:extLst>
              <a:ext uri="{FF2B5EF4-FFF2-40B4-BE49-F238E27FC236}">
                <a16:creationId xmlns:a16="http://schemas.microsoft.com/office/drawing/2014/main" id="{2ED54E60-2378-C7DE-7D2A-012937082366}"/>
              </a:ext>
            </a:extLst>
          </p:cNvPr>
          <p:cNvSpPr txBox="1"/>
          <p:nvPr/>
        </p:nvSpPr>
        <p:spPr>
          <a:xfrm>
            <a:off x="8800762" y="862962"/>
            <a:ext cx="1985102" cy="2246769"/>
          </a:xfrm>
          <a:prstGeom prst="rect">
            <a:avLst/>
          </a:prstGeom>
          <a:noFill/>
        </p:spPr>
        <p:txBody>
          <a:bodyPr wrap="square" rtlCol="0">
            <a:spAutoFit/>
          </a:bodyPr>
          <a:lstStyle/>
          <a:p>
            <a:r>
              <a:rPr lang="en-US" sz="2800" b="1" dirty="0">
                <a:latin typeface="Palatino" pitchFamily="2" charset="77"/>
                <a:ea typeface="Palatino" pitchFamily="2" charset="77"/>
              </a:rPr>
              <a:t>44</a:t>
            </a:r>
            <a:r>
              <a:rPr lang="en-US" sz="2800" b="1" dirty="0">
                <a:solidFill>
                  <a:schemeClr val="accent6">
                    <a:lumMod val="75000"/>
                  </a:schemeClr>
                </a:solidFill>
                <a:latin typeface="Palatino" pitchFamily="2" charset="77"/>
                <a:ea typeface="Palatino" pitchFamily="2" charset="77"/>
              </a:rPr>
              <a:t>3</a:t>
            </a:r>
            <a:r>
              <a:rPr lang="en-US" sz="2800" b="1" dirty="0">
                <a:solidFill>
                  <a:schemeClr val="accent5"/>
                </a:solidFill>
                <a:latin typeface="Palatino" pitchFamily="2" charset="77"/>
                <a:ea typeface="Palatino" pitchFamily="2" charset="77"/>
              </a:rPr>
              <a:t>2</a:t>
            </a:r>
            <a:r>
              <a:rPr lang="en-US" sz="2800" b="1" dirty="0">
                <a:solidFill>
                  <a:schemeClr val="accent2"/>
                </a:solidFill>
                <a:latin typeface="Palatino" pitchFamily="2" charset="77"/>
                <a:ea typeface="Palatino" pitchFamily="2" charset="77"/>
              </a:rPr>
              <a:t>1</a:t>
            </a:r>
            <a:r>
              <a:rPr lang="en-US" sz="2800" b="1" dirty="0">
                <a:solidFill>
                  <a:schemeClr val="tx2">
                    <a:lumMod val="50000"/>
                    <a:lumOff val="50000"/>
                  </a:schemeClr>
                </a:solidFill>
                <a:latin typeface="Palatino" pitchFamily="2" charset="77"/>
                <a:ea typeface="Palatino" pitchFamily="2" charset="77"/>
              </a:rPr>
              <a:t>0</a:t>
            </a:r>
          </a:p>
          <a:p>
            <a:r>
              <a:rPr lang="en-US" sz="2800" b="1" dirty="0">
                <a:latin typeface="Palatino" pitchFamily="2" charset="77"/>
                <a:ea typeface="Palatino" pitchFamily="2" charset="77"/>
              </a:rPr>
              <a:t>4</a:t>
            </a:r>
            <a:r>
              <a:rPr lang="en-US" sz="2800" b="1" dirty="0">
                <a:solidFill>
                  <a:schemeClr val="tx2">
                    <a:lumMod val="50000"/>
                    <a:lumOff val="50000"/>
                  </a:schemeClr>
                </a:solidFill>
                <a:latin typeface="Palatino" pitchFamily="2" charset="77"/>
                <a:ea typeface="Palatino" pitchFamily="2" charset="77"/>
              </a:rPr>
              <a:t>0</a:t>
            </a:r>
            <a:r>
              <a:rPr lang="en-US" sz="2800" b="1" dirty="0">
                <a:latin typeface="Palatino" pitchFamily="2" charset="77"/>
                <a:ea typeface="Palatino" pitchFamily="2" charset="77"/>
              </a:rPr>
              <a:t>4</a:t>
            </a:r>
            <a:r>
              <a:rPr lang="en-US" sz="2800" b="1" dirty="0">
                <a:solidFill>
                  <a:schemeClr val="accent6">
                    <a:lumMod val="75000"/>
                  </a:schemeClr>
                </a:solidFill>
                <a:latin typeface="Palatino" pitchFamily="2" charset="77"/>
                <a:ea typeface="Palatino" pitchFamily="2" charset="77"/>
              </a:rPr>
              <a:t>3</a:t>
            </a:r>
            <a:r>
              <a:rPr lang="en-US" sz="2800" b="1" dirty="0">
                <a:solidFill>
                  <a:schemeClr val="accent5"/>
                </a:solidFill>
                <a:latin typeface="Palatino" pitchFamily="2" charset="77"/>
                <a:ea typeface="Palatino" pitchFamily="2" charset="77"/>
              </a:rPr>
              <a:t>2</a:t>
            </a:r>
            <a:r>
              <a:rPr lang="en-US" sz="2800" b="1" dirty="0">
                <a:solidFill>
                  <a:schemeClr val="accent2"/>
                </a:solidFill>
                <a:latin typeface="Palatino" pitchFamily="2" charset="77"/>
                <a:ea typeface="Palatino" pitchFamily="2" charset="77"/>
              </a:rPr>
              <a:t>1</a:t>
            </a:r>
          </a:p>
          <a:p>
            <a:r>
              <a:rPr lang="en-US" sz="2800" b="1" dirty="0">
                <a:latin typeface="Palatino" pitchFamily="2" charset="77"/>
                <a:ea typeface="Palatino" pitchFamily="2" charset="77"/>
              </a:rPr>
              <a:t>4</a:t>
            </a:r>
            <a:r>
              <a:rPr lang="en-US" sz="2800" b="1" dirty="0">
                <a:solidFill>
                  <a:schemeClr val="accent2"/>
                </a:solidFill>
                <a:latin typeface="Palatino" pitchFamily="2" charset="77"/>
                <a:ea typeface="Palatino" pitchFamily="2" charset="77"/>
              </a:rPr>
              <a:t>1</a:t>
            </a:r>
            <a:r>
              <a:rPr lang="en-US" sz="2800" b="1" dirty="0">
                <a:solidFill>
                  <a:schemeClr val="tx2">
                    <a:lumMod val="50000"/>
                    <a:lumOff val="50000"/>
                  </a:schemeClr>
                </a:solidFill>
                <a:latin typeface="Palatino" pitchFamily="2" charset="77"/>
                <a:ea typeface="Palatino" pitchFamily="2" charset="77"/>
              </a:rPr>
              <a:t>0</a:t>
            </a:r>
            <a:r>
              <a:rPr lang="en-US" sz="2800" b="1" dirty="0">
                <a:latin typeface="Palatino" pitchFamily="2" charset="77"/>
                <a:ea typeface="Palatino" pitchFamily="2" charset="77"/>
              </a:rPr>
              <a:t>4</a:t>
            </a:r>
            <a:r>
              <a:rPr lang="en-US" sz="2800" b="1" dirty="0">
                <a:solidFill>
                  <a:schemeClr val="accent6">
                    <a:lumMod val="75000"/>
                  </a:schemeClr>
                </a:solidFill>
                <a:latin typeface="Palatino" pitchFamily="2" charset="77"/>
                <a:ea typeface="Palatino" pitchFamily="2" charset="77"/>
              </a:rPr>
              <a:t>3</a:t>
            </a:r>
            <a:r>
              <a:rPr lang="en-US" sz="2800" b="1" dirty="0">
                <a:solidFill>
                  <a:schemeClr val="accent5"/>
                </a:solidFill>
                <a:latin typeface="Palatino" pitchFamily="2" charset="77"/>
                <a:ea typeface="Palatino" pitchFamily="2" charset="77"/>
              </a:rPr>
              <a:t>2</a:t>
            </a:r>
          </a:p>
          <a:p>
            <a:r>
              <a:rPr lang="en-US" sz="2800" b="1" dirty="0">
                <a:latin typeface="Palatino" pitchFamily="2" charset="77"/>
                <a:ea typeface="Palatino" pitchFamily="2" charset="77"/>
              </a:rPr>
              <a:t>4</a:t>
            </a:r>
            <a:r>
              <a:rPr lang="en-US" sz="2800" b="1" dirty="0">
                <a:solidFill>
                  <a:schemeClr val="accent5"/>
                </a:solidFill>
                <a:latin typeface="Palatino" pitchFamily="2" charset="77"/>
                <a:ea typeface="Palatino" pitchFamily="2" charset="77"/>
              </a:rPr>
              <a:t>2</a:t>
            </a:r>
            <a:r>
              <a:rPr lang="en-US" sz="2800" b="1" dirty="0">
                <a:solidFill>
                  <a:schemeClr val="accent2"/>
                </a:solidFill>
                <a:latin typeface="Palatino" pitchFamily="2" charset="77"/>
                <a:ea typeface="Palatino" pitchFamily="2" charset="77"/>
              </a:rPr>
              <a:t>1</a:t>
            </a:r>
            <a:r>
              <a:rPr lang="en-US" sz="2800" b="1" dirty="0">
                <a:solidFill>
                  <a:schemeClr val="tx2">
                    <a:lumMod val="50000"/>
                    <a:lumOff val="50000"/>
                  </a:schemeClr>
                </a:solidFill>
                <a:latin typeface="Palatino" pitchFamily="2" charset="77"/>
                <a:ea typeface="Palatino" pitchFamily="2" charset="77"/>
              </a:rPr>
              <a:t>0</a:t>
            </a:r>
            <a:r>
              <a:rPr lang="en-US" sz="2800" b="1" dirty="0">
                <a:latin typeface="Palatino" pitchFamily="2" charset="77"/>
                <a:ea typeface="Palatino" pitchFamily="2" charset="77"/>
              </a:rPr>
              <a:t>4</a:t>
            </a:r>
            <a:r>
              <a:rPr lang="en-US" sz="2800" b="1" dirty="0">
                <a:solidFill>
                  <a:schemeClr val="accent6">
                    <a:lumMod val="75000"/>
                  </a:schemeClr>
                </a:solidFill>
                <a:latin typeface="Palatino" pitchFamily="2" charset="77"/>
                <a:ea typeface="Palatino" pitchFamily="2" charset="77"/>
              </a:rPr>
              <a:t>3</a:t>
            </a:r>
          </a:p>
          <a:p>
            <a:r>
              <a:rPr lang="en-US" sz="2800" b="1" dirty="0">
                <a:latin typeface="Palatino" pitchFamily="2" charset="77"/>
                <a:ea typeface="Palatino" pitchFamily="2" charset="77"/>
              </a:rPr>
              <a:t>4</a:t>
            </a:r>
            <a:r>
              <a:rPr lang="en-US" sz="2800" b="1" dirty="0">
                <a:solidFill>
                  <a:schemeClr val="accent6">
                    <a:lumMod val="75000"/>
                  </a:schemeClr>
                </a:solidFill>
                <a:latin typeface="Palatino" pitchFamily="2" charset="77"/>
                <a:ea typeface="Palatino" pitchFamily="2" charset="77"/>
              </a:rPr>
              <a:t>3</a:t>
            </a:r>
            <a:r>
              <a:rPr lang="en-US" sz="2800" b="1" dirty="0">
                <a:solidFill>
                  <a:schemeClr val="accent5"/>
                </a:solidFill>
                <a:latin typeface="Palatino" pitchFamily="2" charset="77"/>
                <a:ea typeface="Palatino" pitchFamily="2" charset="77"/>
              </a:rPr>
              <a:t>2</a:t>
            </a:r>
            <a:r>
              <a:rPr lang="en-US" sz="2800" b="1" dirty="0">
                <a:solidFill>
                  <a:schemeClr val="accent2"/>
                </a:solidFill>
                <a:latin typeface="Palatino" pitchFamily="2" charset="77"/>
                <a:ea typeface="Palatino" pitchFamily="2" charset="77"/>
              </a:rPr>
              <a:t>1</a:t>
            </a:r>
            <a:r>
              <a:rPr lang="en-US" sz="2800" b="1" dirty="0">
                <a:solidFill>
                  <a:schemeClr val="tx2">
                    <a:lumMod val="50000"/>
                    <a:lumOff val="50000"/>
                  </a:schemeClr>
                </a:solidFill>
                <a:latin typeface="Palatino" pitchFamily="2" charset="77"/>
                <a:ea typeface="Palatino" pitchFamily="2" charset="77"/>
              </a:rPr>
              <a:t>0</a:t>
            </a:r>
            <a:r>
              <a:rPr lang="en-US" sz="2800" b="1" dirty="0">
                <a:latin typeface="Palatino" pitchFamily="2" charset="77"/>
                <a:ea typeface="Palatino" pitchFamily="2" charset="77"/>
              </a:rPr>
              <a:t>4</a:t>
            </a:r>
          </a:p>
        </p:txBody>
      </p:sp>
      <p:sp>
        <p:nvSpPr>
          <p:cNvPr id="6" name="TextBox 5">
            <a:extLst>
              <a:ext uri="{FF2B5EF4-FFF2-40B4-BE49-F238E27FC236}">
                <a16:creationId xmlns:a16="http://schemas.microsoft.com/office/drawing/2014/main" id="{1B4A6B58-2C40-370B-78A1-BF0458FAB882}"/>
              </a:ext>
            </a:extLst>
          </p:cNvPr>
          <p:cNvSpPr txBox="1"/>
          <p:nvPr/>
        </p:nvSpPr>
        <p:spPr>
          <a:xfrm>
            <a:off x="1987600" y="3145590"/>
            <a:ext cx="8970579" cy="830997"/>
          </a:xfrm>
          <a:prstGeom prst="rect">
            <a:avLst/>
          </a:prstGeom>
          <a:noFill/>
        </p:spPr>
        <p:txBody>
          <a:bodyPr wrap="square" rtlCol="0">
            <a:spAutoFit/>
          </a:bodyPr>
          <a:lstStyle/>
          <a:p>
            <a:r>
              <a:rPr lang="en-US" sz="2400" dirty="0">
                <a:latin typeface="Palatino" pitchFamily="2" charset="77"/>
                <a:ea typeface="Palatino" pitchFamily="2" charset="77"/>
              </a:rPr>
              <a:t>Let </a:t>
            </a:r>
            <a:r>
              <a:rPr lang="en-US" sz="2400" i="1" dirty="0">
                <a:latin typeface="Palatino" pitchFamily="2" charset="77"/>
                <a:ea typeface="Palatino" pitchFamily="2" charset="77"/>
              </a:rPr>
              <a:t>S(a, b) </a:t>
            </a:r>
            <a:r>
              <a:rPr lang="en-US" sz="2400" dirty="0">
                <a:latin typeface="Palatino" pitchFamily="2" charset="77"/>
                <a:ea typeface="Palatino" pitchFamily="2" charset="77"/>
              </a:rPr>
              <a:t>be string number </a:t>
            </a:r>
            <a:r>
              <a:rPr lang="en-US" sz="2400" i="1" dirty="0">
                <a:latin typeface="Palatino" pitchFamily="2" charset="77"/>
                <a:ea typeface="Palatino" pitchFamily="2" charset="77"/>
              </a:rPr>
              <a:t>b</a:t>
            </a:r>
            <a:r>
              <a:rPr lang="en-US" sz="2400" dirty="0">
                <a:latin typeface="Palatino" pitchFamily="2" charset="77"/>
                <a:ea typeface="Palatino" pitchFamily="2" charset="77"/>
              </a:rPr>
              <a:t> from block </a:t>
            </a:r>
            <a:r>
              <a:rPr lang="en-US" sz="2400" i="1" dirty="0">
                <a:latin typeface="Palatino" pitchFamily="2" charset="77"/>
                <a:ea typeface="Palatino" pitchFamily="2" charset="77"/>
              </a:rPr>
              <a:t>a </a:t>
            </a:r>
            <a:r>
              <a:rPr lang="en-US" sz="2400" dirty="0">
                <a:latin typeface="Palatino" pitchFamily="2" charset="77"/>
                <a:ea typeface="Palatino" pitchFamily="2" charset="77"/>
              </a:rPr>
              <a:t>(both indexed from 0).</a:t>
            </a:r>
          </a:p>
          <a:p>
            <a:r>
              <a:rPr lang="en-US" sz="2400" dirty="0">
                <a:latin typeface="Palatino" pitchFamily="2" charset="77"/>
                <a:ea typeface="Palatino" pitchFamily="2" charset="77"/>
              </a:rPr>
              <a:t>Then </a:t>
            </a:r>
            <a:r>
              <a:rPr lang="en-US" sz="2400" i="1" dirty="0">
                <a:latin typeface="Palatino" pitchFamily="2" charset="77"/>
                <a:ea typeface="Palatino" pitchFamily="2" charset="77"/>
              </a:rPr>
              <a:t>S(a, b)[0] = a, </a:t>
            </a:r>
            <a:r>
              <a:rPr lang="en-US" sz="2400" dirty="0">
                <a:latin typeface="Palatino" pitchFamily="2" charset="77"/>
                <a:ea typeface="Palatino" pitchFamily="2" charset="77"/>
              </a:rPr>
              <a:t>and for </a:t>
            </a:r>
            <a:r>
              <a:rPr lang="en-US" sz="2400" i="1" dirty="0" err="1">
                <a:latin typeface="Palatino" pitchFamily="2" charset="77"/>
                <a:ea typeface="Palatino" pitchFamily="2" charset="77"/>
              </a:rPr>
              <a:t>i</a:t>
            </a:r>
            <a:r>
              <a:rPr lang="en-US" sz="2400" i="1" dirty="0">
                <a:latin typeface="Palatino" pitchFamily="2" charset="77"/>
                <a:ea typeface="Palatino" pitchFamily="2" charset="77"/>
              </a:rPr>
              <a:t> &gt; 0, </a:t>
            </a:r>
            <a:r>
              <a:rPr lang="en-US" sz="2400" dirty="0">
                <a:latin typeface="Palatino" pitchFamily="2" charset="77"/>
                <a:ea typeface="Palatino" pitchFamily="2" charset="77"/>
              </a:rPr>
              <a:t> </a:t>
            </a:r>
            <a:r>
              <a:rPr lang="en-US" sz="2400" i="1" dirty="0">
                <a:latin typeface="Palatino" pitchFamily="2" charset="77"/>
                <a:ea typeface="Palatino" pitchFamily="2" charset="77"/>
              </a:rPr>
              <a:t>S(a, b)[</a:t>
            </a:r>
            <a:r>
              <a:rPr lang="en-US" sz="2400" i="1" dirty="0" err="1">
                <a:latin typeface="Palatino" pitchFamily="2" charset="77"/>
                <a:ea typeface="Palatino" pitchFamily="2" charset="77"/>
              </a:rPr>
              <a:t>i</a:t>
            </a:r>
            <a:r>
              <a:rPr lang="en-US" sz="2400" i="1" dirty="0">
                <a:latin typeface="Palatino" pitchFamily="2" charset="77"/>
                <a:ea typeface="Palatino" pitchFamily="2" charset="77"/>
              </a:rPr>
              <a:t>] = (a · </a:t>
            </a:r>
            <a:r>
              <a:rPr lang="en-US" sz="2400" i="1" dirty="0" err="1">
                <a:latin typeface="Palatino" pitchFamily="2" charset="77"/>
                <a:ea typeface="Palatino" pitchFamily="2" charset="77"/>
              </a:rPr>
              <a:t>i</a:t>
            </a:r>
            <a:r>
              <a:rPr lang="en-US" sz="2400" i="1" dirty="0">
                <a:latin typeface="Palatino" pitchFamily="2" charset="77"/>
                <a:ea typeface="Palatino" pitchFamily="2" charset="77"/>
              </a:rPr>
              <a:t> + b) mod 5</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476E20A-E90C-8972-CE78-643906A15C20}"/>
                  </a:ext>
                </a:extLst>
              </p:cNvPr>
              <p:cNvSpPr txBox="1"/>
              <p:nvPr/>
            </p:nvSpPr>
            <p:spPr>
              <a:xfrm>
                <a:off x="177420" y="4225723"/>
                <a:ext cx="12202510" cy="2369880"/>
              </a:xfrm>
              <a:prstGeom prst="rect">
                <a:avLst/>
              </a:prstGeom>
              <a:noFill/>
            </p:spPr>
            <p:txBody>
              <a:bodyPr wrap="square" rtlCol="0">
                <a:spAutoFit/>
              </a:bodyPr>
              <a:lstStyle/>
              <a:p>
                <a:r>
                  <a:rPr lang="en-US" sz="2400" b="1" i="1">
                    <a:latin typeface="Palatino" pitchFamily="2" charset="77"/>
                    <a:ea typeface="Palatino" pitchFamily="2" charset="77"/>
                  </a:rPr>
                  <a:t>Claim</a:t>
                </a:r>
                <a:r>
                  <a:rPr lang="en-US" sz="2400" i="1">
                    <a:latin typeface="Palatino" pitchFamily="2" charset="77"/>
                    <a:ea typeface="Palatino" pitchFamily="2" charset="77"/>
                  </a:rPr>
                  <a:t>: S(a</a:t>
                </a:r>
                <a:r>
                  <a:rPr lang="en-US" sz="2400" i="1" baseline="-25000">
                    <a:latin typeface="Palatino" pitchFamily="2" charset="77"/>
                    <a:ea typeface="Palatino" pitchFamily="2" charset="77"/>
                  </a:rPr>
                  <a:t>1</a:t>
                </a:r>
                <a:r>
                  <a:rPr lang="en-US" sz="2400" i="1">
                    <a:latin typeface="Palatino" pitchFamily="2" charset="77"/>
                    <a:ea typeface="Palatino" pitchFamily="2" charset="77"/>
                  </a:rPr>
                  <a:t>, b</a:t>
                </a:r>
                <a:r>
                  <a:rPr lang="en-US" sz="2400" i="1" baseline="-25000">
                    <a:latin typeface="Palatino" pitchFamily="2" charset="77"/>
                    <a:ea typeface="Palatino" pitchFamily="2" charset="77"/>
                  </a:rPr>
                  <a:t>1</a:t>
                </a:r>
                <a:r>
                  <a:rPr lang="en-US" sz="2400" i="1">
                    <a:latin typeface="Palatino" pitchFamily="2" charset="77"/>
                    <a:ea typeface="Palatino" pitchFamily="2" charset="77"/>
                  </a:rPr>
                  <a:t>) </a:t>
                </a:r>
                <a:r>
                  <a:rPr lang="en-US" sz="2400">
                    <a:latin typeface="Palatino" pitchFamily="2" charset="77"/>
                    <a:ea typeface="Palatino" pitchFamily="2" charset="77"/>
                  </a:rPr>
                  <a:t>has exactly one position equal to any other </a:t>
                </a:r>
                <a:r>
                  <a:rPr lang="en-US" sz="2400" i="1">
                    <a:latin typeface="Palatino" pitchFamily="2" charset="77"/>
                    <a:ea typeface="Palatino" pitchFamily="2" charset="77"/>
                  </a:rPr>
                  <a:t>S(a</a:t>
                </a:r>
                <a:r>
                  <a:rPr lang="en-US" sz="2400" i="1" baseline="-25000">
                    <a:latin typeface="Palatino" pitchFamily="2" charset="77"/>
                    <a:ea typeface="Palatino" pitchFamily="2" charset="77"/>
                  </a:rPr>
                  <a:t>2</a:t>
                </a:r>
                <a:r>
                  <a:rPr lang="en-US" sz="2400" i="1">
                    <a:latin typeface="Palatino" pitchFamily="2" charset="77"/>
                    <a:ea typeface="Palatino" pitchFamily="2" charset="77"/>
                  </a:rPr>
                  <a:t>, b</a:t>
                </a:r>
                <a:r>
                  <a:rPr lang="en-US" sz="2400" i="1" baseline="-25000">
                    <a:latin typeface="Palatino" pitchFamily="2" charset="77"/>
                    <a:ea typeface="Palatino" pitchFamily="2" charset="77"/>
                  </a:rPr>
                  <a:t>2</a:t>
                </a:r>
                <a:r>
                  <a:rPr lang="en-US" sz="2400" i="1">
                    <a:latin typeface="Palatino" pitchFamily="2" charset="77"/>
                    <a:ea typeface="Palatino" pitchFamily="2" charset="77"/>
                  </a:rPr>
                  <a:t>).</a:t>
                </a:r>
                <a:endParaRPr lang="en-US" sz="2400" i="1" dirty="0">
                  <a:latin typeface="Palatino" pitchFamily="2" charset="77"/>
                  <a:ea typeface="Palatino" pitchFamily="2" charset="77"/>
                </a:endParaRPr>
              </a:p>
              <a:p>
                <a:endParaRPr lang="en-US" sz="2400" i="1" dirty="0">
                  <a:latin typeface="Palatino" pitchFamily="2" charset="77"/>
                  <a:ea typeface="Palatino" pitchFamily="2" charset="77"/>
                </a:endParaRPr>
              </a:p>
              <a:p>
                <a:pPr marL="342900" indent="-342900">
                  <a:buFont typeface="Arial" panose="020B0604020202020204" pitchFamily="34" charset="0"/>
                  <a:buChar char="•"/>
                </a:pPr>
                <a:r>
                  <a:rPr lang="en-US" sz="2400" i="1">
                    <a:latin typeface="Palatino" pitchFamily="2" charset="77"/>
                    <a:ea typeface="Palatino" pitchFamily="2" charset="77"/>
                  </a:rPr>
                  <a:t>If a</a:t>
                </a:r>
                <a:r>
                  <a:rPr lang="en-US" sz="2400" i="1" baseline="-25000">
                    <a:latin typeface="Palatino" pitchFamily="2" charset="77"/>
                    <a:ea typeface="Palatino" pitchFamily="2" charset="77"/>
                  </a:rPr>
                  <a:t>1 </a:t>
                </a:r>
                <a:r>
                  <a:rPr lang="en-US" sz="2400" i="1">
                    <a:latin typeface="Palatino" pitchFamily="2" charset="77"/>
                    <a:ea typeface="Palatino" pitchFamily="2" charset="77"/>
                  </a:rPr>
                  <a:t>= a</a:t>
                </a:r>
                <a:r>
                  <a:rPr lang="en-US" sz="2400" i="1" baseline="-25000">
                    <a:latin typeface="Palatino" pitchFamily="2" charset="77"/>
                    <a:ea typeface="Palatino" pitchFamily="2" charset="77"/>
                  </a:rPr>
                  <a:t>2</a:t>
                </a:r>
                <a:r>
                  <a:rPr lang="en-US" sz="2400" i="1">
                    <a:latin typeface="Palatino" pitchFamily="2" charset="77"/>
                    <a:ea typeface="Palatino" pitchFamily="2" charset="77"/>
                  </a:rPr>
                  <a:t>, </a:t>
                </a:r>
                <a:r>
                  <a:rPr lang="en-US" sz="2400">
                    <a:latin typeface="Palatino" pitchFamily="2" charset="77"/>
                    <a:ea typeface="Palatino" pitchFamily="2" charset="77"/>
                  </a:rPr>
                  <a:t>then that’s 1 match, and any other would imply (</a:t>
                </a:r>
                <a:r>
                  <a:rPr lang="en-US" sz="2400" i="1">
                    <a:latin typeface="Palatino" pitchFamily="2" charset="77"/>
                    <a:ea typeface="Palatino" pitchFamily="2" charset="77"/>
                  </a:rPr>
                  <a:t>a</a:t>
                </a:r>
                <a:r>
                  <a:rPr lang="en-US" sz="2400" i="1" baseline="-25000">
                    <a:latin typeface="Palatino" pitchFamily="2" charset="77"/>
                    <a:ea typeface="Palatino" pitchFamily="2" charset="77"/>
                  </a:rPr>
                  <a:t>1</a:t>
                </a:r>
                <a:r>
                  <a:rPr lang="en-US" sz="2400" i="1">
                    <a:latin typeface="Palatino" pitchFamily="2" charset="77"/>
                    <a:ea typeface="Palatino" pitchFamily="2" charset="77"/>
                  </a:rPr>
                  <a:t> · i + b</a:t>
                </a:r>
                <a:r>
                  <a:rPr lang="en-US" sz="2400" i="1" baseline="-25000">
                    <a:latin typeface="Palatino" pitchFamily="2" charset="77"/>
                    <a:ea typeface="Palatino" pitchFamily="2" charset="77"/>
                  </a:rPr>
                  <a:t>1</a:t>
                </a:r>
                <a:r>
                  <a:rPr lang="en-US" sz="2400" i="1">
                    <a:latin typeface="Palatino" pitchFamily="2" charset="77"/>
                    <a:ea typeface="Palatino" pitchFamily="2" charset="77"/>
                  </a:rPr>
                  <a:t>) </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i="1" baseline="-25000" dirty="0">
                    <a:latin typeface="Palatino" pitchFamily="2" charset="77"/>
                    <a:ea typeface="Palatino" pitchFamily="2" charset="77"/>
                  </a:rPr>
                  <a:t>5 </a:t>
                </a:r>
                <a:r>
                  <a:rPr lang="en-US" sz="2400" i="1" dirty="0">
                    <a:latin typeface="Palatino" pitchFamily="2" charset="77"/>
                    <a:ea typeface="Palatino" pitchFamily="2" charset="77"/>
                  </a:rPr>
                  <a:t>(a</a:t>
                </a:r>
                <a:r>
                  <a:rPr lang="en-US" sz="2400" i="1" baseline="-25000" dirty="0">
                    <a:latin typeface="Palatino" pitchFamily="2" charset="77"/>
                    <a:ea typeface="Palatino" pitchFamily="2" charset="77"/>
                  </a:rPr>
                  <a:t>1</a:t>
                </a:r>
                <a:r>
                  <a:rPr lang="en-US" sz="2400" i="1" dirty="0">
                    <a:latin typeface="Palatino" pitchFamily="2" charset="77"/>
                    <a:ea typeface="Palatino" pitchFamily="2" charset="77"/>
                  </a:rPr>
                  <a:t> · </a:t>
                </a:r>
                <a:r>
                  <a:rPr lang="en-US" sz="2400" i="1" dirty="0" err="1">
                    <a:latin typeface="Palatino" pitchFamily="2" charset="77"/>
                    <a:ea typeface="Palatino" pitchFamily="2" charset="77"/>
                  </a:rPr>
                  <a:t>i</a:t>
                </a:r>
                <a:r>
                  <a:rPr lang="en-US" sz="2400" i="1" dirty="0">
                    <a:latin typeface="Palatino" pitchFamily="2" charset="77"/>
                    <a:ea typeface="Palatino" pitchFamily="2" charset="77"/>
                  </a:rPr>
                  <a:t> + b</a:t>
                </a:r>
                <a:r>
                  <a:rPr lang="en-US" sz="2400" i="1" baseline="-25000" dirty="0">
                    <a:latin typeface="Palatino" pitchFamily="2" charset="77"/>
                    <a:ea typeface="Palatino" pitchFamily="2" charset="77"/>
                  </a:rPr>
                  <a:t>2</a:t>
                </a:r>
                <a:r>
                  <a:rPr lang="en-US" sz="2400" i="1" dirty="0">
                    <a:latin typeface="Palatino" pitchFamily="2" charset="77"/>
                    <a:ea typeface="Palatino" pitchFamily="2" charset="77"/>
                  </a:rPr>
                  <a:t>),</a:t>
                </a:r>
              </a:p>
              <a:p>
                <a:r>
                  <a:rPr lang="en-US" sz="2400" i="1" dirty="0">
                    <a:latin typeface="Palatino" pitchFamily="2" charset="77"/>
                    <a:ea typeface="Palatino" pitchFamily="2" charset="77"/>
                  </a:rPr>
                  <a:t>	 </a:t>
                </a:r>
                <a:r>
                  <a:rPr lang="en-US" sz="2400" dirty="0">
                    <a:latin typeface="Palatino" pitchFamily="2" charset="77"/>
                    <a:ea typeface="Palatino" pitchFamily="2" charset="77"/>
                  </a:rPr>
                  <a:t>and thus </a:t>
                </a:r>
                <a:r>
                  <a:rPr lang="en-US" sz="2400" i="1" dirty="0">
                    <a:latin typeface="Palatino" pitchFamily="2" charset="77"/>
                    <a:ea typeface="Palatino" pitchFamily="2" charset="77"/>
                  </a:rPr>
                  <a:t>b</a:t>
                </a:r>
                <a:r>
                  <a:rPr lang="en-US" sz="2400" i="1" baseline="-25000" dirty="0">
                    <a:latin typeface="Palatino" pitchFamily="2" charset="77"/>
                    <a:ea typeface="Palatino" pitchFamily="2" charset="77"/>
                  </a:rPr>
                  <a:t>1</a:t>
                </a:r>
                <a:r>
                  <a:rPr lang="en-US" sz="2400" i="1" dirty="0">
                    <a:latin typeface="Palatino" pitchFamily="2" charset="77"/>
                    <a:ea typeface="Palatino" pitchFamily="2" charset="77"/>
                  </a:rPr>
                  <a:t> = b</a:t>
                </a:r>
                <a:r>
                  <a:rPr lang="en-US" sz="2400" i="1" baseline="-25000" dirty="0">
                    <a:latin typeface="Palatino" pitchFamily="2" charset="77"/>
                    <a:ea typeface="Palatino" pitchFamily="2" charset="77"/>
                  </a:rPr>
                  <a:t>2</a:t>
                </a:r>
                <a:r>
                  <a:rPr lang="en-US" sz="2400" i="1" dirty="0">
                    <a:latin typeface="Palatino" pitchFamily="2" charset="77"/>
                    <a:ea typeface="Palatino" pitchFamily="2" charset="77"/>
                  </a:rPr>
                  <a:t>.</a:t>
                </a:r>
              </a:p>
              <a:p>
                <a:pPr marL="342900" indent="-342900">
                  <a:buFont typeface="Arial" panose="020B0604020202020204" pitchFamily="34" charset="0"/>
                  <a:buChar char="•"/>
                </a:pPr>
                <a:r>
                  <a:rPr lang="en-US" sz="2400" dirty="0">
                    <a:latin typeface="Palatino" pitchFamily="2" charset="77"/>
                    <a:ea typeface="Palatino" pitchFamily="2" charset="77"/>
                  </a:rPr>
                  <a:t>Otherwise</a:t>
                </a:r>
                <a:r>
                  <a:rPr lang="en-US" sz="2400" i="1" dirty="0">
                    <a:latin typeface="Palatino" pitchFamily="2" charset="77"/>
                    <a:ea typeface="Palatino" pitchFamily="2" charset="77"/>
                  </a:rPr>
                  <a:t>, </a:t>
                </a:r>
                <a:r>
                  <a:rPr lang="en-US" sz="2400" dirty="0">
                    <a:latin typeface="Palatino" pitchFamily="2" charset="77"/>
                    <a:ea typeface="Palatino" pitchFamily="2" charset="77"/>
                  </a:rPr>
                  <a:t>a match means (</a:t>
                </a:r>
                <a:r>
                  <a:rPr lang="en-US" sz="2400" i="1" dirty="0">
                    <a:latin typeface="Palatino" pitchFamily="2" charset="77"/>
                    <a:ea typeface="Palatino" pitchFamily="2" charset="77"/>
                  </a:rPr>
                  <a:t>a</a:t>
                </a:r>
                <a:r>
                  <a:rPr lang="en-US" sz="2400" i="1" baseline="-25000" dirty="0">
                    <a:latin typeface="Palatino" pitchFamily="2" charset="77"/>
                    <a:ea typeface="Palatino" pitchFamily="2" charset="77"/>
                  </a:rPr>
                  <a:t>1</a:t>
                </a:r>
                <a:r>
                  <a:rPr lang="en-US" sz="2400" i="1" dirty="0">
                    <a:latin typeface="Palatino" pitchFamily="2" charset="77"/>
                    <a:ea typeface="Palatino" pitchFamily="2" charset="77"/>
                  </a:rPr>
                  <a:t> · </a:t>
                </a:r>
                <a:r>
                  <a:rPr lang="en-US" sz="2400" i="1" dirty="0" err="1">
                    <a:latin typeface="Palatino" pitchFamily="2" charset="77"/>
                    <a:ea typeface="Palatino" pitchFamily="2" charset="77"/>
                  </a:rPr>
                  <a:t>i</a:t>
                </a:r>
                <a:r>
                  <a:rPr lang="en-US" sz="2400" i="1" dirty="0">
                    <a:latin typeface="Palatino" pitchFamily="2" charset="77"/>
                    <a:ea typeface="Palatino" pitchFamily="2" charset="77"/>
                  </a:rPr>
                  <a:t> + b</a:t>
                </a:r>
                <a:r>
                  <a:rPr lang="en-US" sz="2400" i="1" baseline="-25000" dirty="0">
                    <a:latin typeface="Palatino" pitchFamily="2" charset="77"/>
                    <a:ea typeface="Palatino" pitchFamily="2" charset="77"/>
                  </a:rPr>
                  <a:t>1</a:t>
                </a:r>
                <a:r>
                  <a:rPr lang="en-US" sz="2400" i="1" dirty="0">
                    <a:latin typeface="Palatino" pitchFamily="2" charset="77"/>
                    <a:ea typeface="Palatino" pitchFamily="2" charset="77"/>
                  </a:rPr>
                  <a:t>)</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i="1" baseline="-25000" dirty="0">
                    <a:latin typeface="Palatino" pitchFamily="2" charset="77"/>
                    <a:ea typeface="Palatino" pitchFamily="2" charset="77"/>
                  </a:rPr>
                  <a:t>5</a:t>
                </a:r>
                <a:r>
                  <a:rPr lang="en-US" sz="2400" i="1" dirty="0">
                    <a:latin typeface="Palatino" pitchFamily="2" charset="77"/>
                    <a:ea typeface="Palatino" pitchFamily="2" charset="77"/>
                  </a:rPr>
                  <a:t> (a</a:t>
                </a:r>
                <a:r>
                  <a:rPr lang="en-US" sz="2400" i="1" baseline="-25000" dirty="0">
                    <a:latin typeface="Palatino" pitchFamily="2" charset="77"/>
                    <a:ea typeface="Palatino" pitchFamily="2" charset="77"/>
                  </a:rPr>
                  <a:t>2</a:t>
                </a:r>
                <a:r>
                  <a:rPr lang="en-US" sz="2400" i="1" dirty="0">
                    <a:latin typeface="Palatino" pitchFamily="2" charset="77"/>
                    <a:ea typeface="Palatino" pitchFamily="2" charset="77"/>
                  </a:rPr>
                  <a:t> · </a:t>
                </a:r>
                <a:r>
                  <a:rPr lang="en-US" sz="2400" i="1" dirty="0" err="1">
                    <a:latin typeface="Palatino" pitchFamily="2" charset="77"/>
                    <a:ea typeface="Palatino" pitchFamily="2" charset="77"/>
                  </a:rPr>
                  <a:t>i</a:t>
                </a:r>
                <a:r>
                  <a:rPr lang="en-US" sz="2400" i="1" dirty="0">
                    <a:latin typeface="Palatino" pitchFamily="2" charset="77"/>
                    <a:ea typeface="Palatino" pitchFamily="2" charset="77"/>
                  </a:rPr>
                  <a:t> + b</a:t>
                </a:r>
                <a:r>
                  <a:rPr lang="en-US" sz="2400" i="1" baseline="-25000" dirty="0">
                    <a:latin typeface="Palatino" pitchFamily="2" charset="77"/>
                    <a:ea typeface="Palatino" pitchFamily="2" charset="77"/>
                  </a:rPr>
                  <a:t>2</a:t>
                </a:r>
                <a:r>
                  <a:rPr lang="en-US" sz="2400" i="1" dirty="0">
                    <a:latin typeface="Palatino" pitchFamily="2" charset="77"/>
                    <a:ea typeface="Palatino" pitchFamily="2" charset="77"/>
                  </a:rPr>
                  <a:t>), </a:t>
                </a:r>
                <a:r>
                  <a:rPr lang="en-US" sz="2400" dirty="0">
                    <a:latin typeface="Palatino" pitchFamily="2" charset="77"/>
                    <a:ea typeface="Palatino" pitchFamily="2" charset="77"/>
                  </a:rPr>
                  <a:t>and thus </a:t>
                </a:r>
                <a:r>
                  <a:rPr lang="en-US" sz="2400" i="1" dirty="0">
                    <a:latin typeface="Palatino" pitchFamily="2" charset="77"/>
                    <a:ea typeface="Palatino" pitchFamily="2" charset="77"/>
                  </a:rPr>
                  <a:t>(a</a:t>
                </a:r>
                <a:r>
                  <a:rPr lang="en-US" sz="2400" i="1" baseline="-25000" dirty="0">
                    <a:latin typeface="Palatino" pitchFamily="2" charset="77"/>
                    <a:ea typeface="Palatino" pitchFamily="2" charset="77"/>
                  </a:rPr>
                  <a:t>1</a:t>
                </a:r>
                <a:r>
                  <a:rPr lang="en-US" sz="2400" i="1" dirty="0">
                    <a:latin typeface="Palatino" pitchFamily="2" charset="77"/>
                    <a:ea typeface="Palatino" pitchFamily="2" charset="77"/>
                  </a:rPr>
                  <a:t> - a</a:t>
                </a:r>
                <a:r>
                  <a:rPr lang="en-US" sz="2400" i="1" baseline="-25000" dirty="0">
                    <a:latin typeface="Palatino" pitchFamily="2" charset="77"/>
                    <a:ea typeface="Palatino" pitchFamily="2" charset="77"/>
                  </a:rPr>
                  <a:t>2</a:t>
                </a:r>
                <a:r>
                  <a:rPr lang="en-US" sz="2400" i="1" dirty="0">
                    <a:latin typeface="Palatino" pitchFamily="2" charset="77"/>
                    <a:ea typeface="Palatino" pitchFamily="2" charset="77"/>
                  </a:rPr>
                  <a:t>) · </a:t>
                </a:r>
                <a:r>
                  <a:rPr lang="en-US" sz="2400" i="1" dirty="0" err="1">
                    <a:latin typeface="Palatino" pitchFamily="2" charset="77"/>
                    <a:ea typeface="Palatino" pitchFamily="2" charset="77"/>
                  </a:rPr>
                  <a:t>i</a:t>
                </a:r>
                <a:r>
                  <a:rPr lang="en-US" sz="2400" i="1" dirty="0">
                    <a:latin typeface="Palatino" pitchFamily="2" charset="77"/>
                    <a:ea typeface="Palatino" pitchFamily="2" charset="77"/>
                  </a:rPr>
                  <a:t>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i="1" baseline="-25000" dirty="0">
                    <a:latin typeface="Palatino" pitchFamily="2" charset="77"/>
                    <a:ea typeface="Palatino" pitchFamily="2" charset="77"/>
                  </a:rPr>
                  <a:t>5</a:t>
                </a:r>
                <a:r>
                  <a:rPr lang="en-US" sz="2400" i="1" dirty="0">
                    <a:latin typeface="Palatino" pitchFamily="2" charset="77"/>
                    <a:ea typeface="Palatino" pitchFamily="2" charset="77"/>
                  </a:rPr>
                  <a:t> (b</a:t>
                </a:r>
                <a:r>
                  <a:rPr lang="en-US" sz="2400" i="1" baseline="-25000" dirty="0">
                    <a:latin typeface="Palatino" pitchFamily="2" charset="77"/>
                    <a:ea typeface="Palatino" pitchFamily="2" charset="77"/>
                  </a:rPr>
                  <a:t>2</a:t>
                </a:r>
                <a:r>
                  <a:rPr lang="en-US" sz="2400" i="1" dirty="0">
                    <a:latin typeface="Palatino" pitchFamily="2" charset="77"/>
                    <a:ea typeface="Palatino" pitchFamily="2" charset="77"/>
                  </a:rPr>
                  <a:t> – b</a:t>
                </a:r>
                <a:r>
                  <a:rPr lang="en-US" sz="2400" i="1" baseline="-25000" dirty="0">
                    <a:latin typeface="Palatino" pitchFamily="2" charset="77"/>
                    <a:ea typeface="Palatino" pitchFamily="2" charset="77"/>
                  </a:rPr>
                  <a:t>1</a:t>
                </a:r>
                <a:r>
                  <a:rPr lang="en-US" sz="2400" i="1" dirty="0">
                    <a:latin typeface="Palatino" pitchFamily="2" charset="77"/>
                    <a:ea typeface="Palatino" pitchFamily="2" charset="77"/>
                  </a:rPr>
                  <a:t>)</a:t>
                </a:r>
                <a:r>
                  <a:rPr lang="en-US" sz="2400" i="1" baseline="-25000" dirty="0">
                    <a:latin typeface="Palatino" pitchFamily="2" charset="77"/>
                    <a:ea typeface="Palatino" pitchFamily="2" charset="77"/>
                  </a:rPr>
                  <a:t> </a:t>
                </a:r>
              </a:p>
              <a:p>
                <a:r>
                  <a:rPr lang="en-US" sz="2400" i="1" baseline="-25000" dirty="0">
                    <a:latin typeface="Palatino" pitchFamily="2" charset="77"/>
                    <a:ea typeface="Palatino" pitchFamily="2" charset="77"/>
                  </a:rPr>
                  <a:t>	</a:t>
                </a:r>
                <a:r>
                  <a:rPr lang="en-US" sz="2400" dirty="0">
                    <a:latin typeface="Palatino" pitchFamily="2" charset="77"/>
                    <a:ea typeface="Palatino" pitchFamily="2" charset="77"/>
                  </a:rPr>
                  <a:t>which has unique solution </a:t>
                </a:r>
                <a:r>
                  <a:rPr lang="en-US" sz="2400" i="1" dirty="0" err="1">
                    <a:latin typeface="Palatino" pitchFamily="2" charset="77"/>
                    <a:ea typeface="Palatino" pitchFamily="2" charset="77"/>
                  </a:rPr>
                  <a:t>i</a:t>
                </a:r>
                <a:r>
                  <a:rPr lang="en-US" sz="2400" i="1" dirty="0">
                    <a:latin typeface="Palatino" pitchFamily="2" charset="77"/>
                    <a:ea typeface="Palatino" pitchFamily="2" charset="77"/>
                  </a:rPr>
                  <a:t> = (a</a:t>
                </a:r>
                <a:r>
                  <a:rPr lang="en-US" sz="2400" i="1" baseline="-25000" dirty="0">
                    <a:latin typeface="Palatino" pitchFamily="2" charset="77"/>
                    <a:ea typeface="Palatino" pitchFamily="2" charset="77"/>
                  </a:rPr>
                  <a:t>1</a:t>
                </a:r>
                <a:r>
                  <a:rPr lang="en-US" sz="2400" i="1" dirty="0">
                    <a:latin typeface="Palatino" pitchFamily="2" charset="77"/>
                    <a:ea typeface="Palatino" pitchFamily="2" charset="77"/>
                  </a:rPr>
                  <a:t> - a</a:t>
                </a:r>
                <a:r>
                  <a:rPr lang="en-US" sz="2400" i="1" baseline="-25000" dirty="0">
                    <a:latin typeface="Palatino" pitchFamily="2" charset="77"/>
                    <a:ea typeface="Palatino" pitchFamily="2" charset="77"/>
                  </a:rPr>
                  <a:t>2</a:t>
                </a:r>
                <a:r>
                  <a:rPr lang="en-US" sz="2400" i="1" dirty="0">
                    <a:latin typeface="Palatino" pitchFamily="2" charset="77"/>
                    <a:ea typeface="Palatino" pitchFamily="2" charset="77"/>
                  </a:rPr>
                  <a:t>) </a:t>
                </a:r>
                <a:r>
                  <a:rPr lang="en-US" sz="2400" i="1" baseline="30000" dirty="0">
                    <a:latin typeface="Palatino" pitchFamily="2" charset="77"/>
                    <a:ea typeface="Palatino" pitchFamily="2" charset="77"/>
                  </a:rPr>
                  <a:t>-1 </a:t>
                </a:r>
                <a:r>
                  <a:rPr lang="en-US" sz="2400" i="1" dirty="0">
                    <a:latin typeface="Palatino" pitchFamily="2" charset="77"/>
                    <a:ea typeface="Palatino" pitchFamily="2" charset="77"/>
                  </a:rPr>
                  <a:t> (b</a:t>
                </a:r>
                <a:r>
                  <a:rPr lang="en-US" sz="2400" i="1" baseline="-25000" dirty="0">
                    <a:latin typeface="Palatino" pitchFamily="2" charset="77"/>
                    <a:ea typeface="Palatino" pitchFamily="2" charset="77"/>
                  </a:rPr>
                  <a:t>2</a:t>
                </a:r>
                <a:r>
                  <a:rPr lang="en-US" sz="2400" i="1" dirty="0">
                    <a:latin typeface="Palatino" pitchFamily="2" charset="77"/>
                    <a:ea typeface="Palatino" pitchFamily="2" charset="77"/>
                  </a:rPr>
                  <a:t> – b</a:t>
                </a:r>
                <a:r>
                  <a:rPr lang="en-US" sz="2400" i="1" baseline="-25000" dirty="0">
                    <a:latin typeface="Palatino" pitchFamily="2" charset="77"/>
                    <a:ea typeface="Palatino" pitchFamily="2" charset="77"/>
                  </a:rPr>
                  <a:t>1</a:t>
                </a:r>
                <a:r>
                  <a:rPr lang="en-US" sz="2400" i="1" dirty="0">
                    <a:latin typeface="Palatino" pitchFamily="2" charset="77"/>
                    <a:ea typeface="Palatino" pitchFamily="2" charset="77"/>
                  </a:rPr>
                  <a:t>) </a:t>
                </a:r>
                <a:r>
                  <a:rPr lang="en-US" sz="2400" dirty="0">
                    <a:latin typeface="Palatino" pitchFamily="2" charset="77"/>
                    <a:ea typeface="Palatino" pitchFamily="2" charset="77"/>
                  </a:rPr>
                  <a:t>since 5 is prime and</a:t>
                </a:r>
                <a:r>
                  <a:rPr lang="en-US" sz="2400" i="1" dirty="0">
                    <a:latin typeface="Palatino" pitchFamily="2" charset="77"/>
                    <a:ea typeface="Palatino" pitchFamily="2" charset="77"/>
                  </a:rPr>
                  <a:t> (a</a:t>
                </a:r>
                <a:r>
                  <a:rPr lang="en-US" sz="2400" i="1" baseline="-25000" dirty="0">
                    <a:latin typeface="Palatino" pitchFamily="2" charset="77"/>
                    <a:ea typeface="Palatino" pitchFamily="2" charset="77"/>
                  </a:rPr>
                  <a:t>1</a:t>
                </a:r>
                <a:r>
                  <a:rPr lang="en-US" sz="2400" i="1" dirty="0">
                    <a:latin typeface="Palatino" pitchFamily="2" charset="77"/>
                    <a:ea typeface="Palatino" pitchFamily="2" charset="77"/>
                  </a:rPr>
                  <a:t> - a</a:t>
                </a:r>
                <a:r>
                  <a:rPr lang="en-US" sz="2400" i="1" baseline="-25000" dirty="0">
                    <a:latin typeface="Palatino" pitchFamily="2" charset="77"/>
                    <a:ea typeface="Palatino" pitchFamily="2" charset="77"/>
                  </a:rPr>
                  <a:t>2</a:t>
                </a:r>
                <a:r>
                  <a:rPr lang="en-US" sz="2400" i="1" dirty="0">
                    <a:latin typeface="Palatino" pitchFamily="2" charset="77"/>
                    <a:ea typeface="Palatino" pitchFamily="2" charset="77"/>
                  </a:rPr>
                  <a:t>) </a:t>
                </a:r>
                <a14:m>
                  <m:oMath xmlns:m="http://schemas.openxmlformats.org/officeDocument/2006/math">
                    <m:r>
                      <a:rPr lang="en-US" sz="2400" b="0" i="0" smtClean="0">
                        <a:latin typeface="Cambria Math" panose="02040503050406030204" pitchFamily="18" charset="0"/>
                        <a:ea typeface="Palatino" pitchFamily="2" charset="77"/>
                      </a:rPr>
                      <m:t>≠</m:t>
                    </m:r>
                  </m:oMath>
                </a14:m>
                <a:r>
                  <a:rPr lang="en-US" sz="2400" dirty="0">
                    <a:latin typeface="Palatino" pitchFamily="2" charset="77"/>
                    <a:ea typeface="Palatino" pitchFamily="2" charset="77"/>
                  </a:rPr>
                  <a:t> 0.</a:t>
                </a:r>
                <a:r>
                  <a:rPr lang="en-US" sz="2800" i="1" baseline="-25000" dirty="0">
                    <a:latin typeface="Palatino" pitchFamily="2" charset="77"/>
                    <a:ea typeface="Palatino" pitchFamily="2" charset="77"/>
                  </a:rPr>
                  <a:t>	</a:t>
                </a:r>
                <a:endParaRPr lang="en-US" sz="2800" i="1" dirty="0">
                  <a:latin typeface="Palatino" pitchFamily="2" charset="77"/>
                  <a:ea typeface="Palatino" pitchFamily="2" charset="77"/>
                </a:endParaRPr>
              </a:p>
            </p:txBody>
          </p:sp>
        </mc:Choice>
        <mc:Fallback xmlns="">
          <p:sp>
            <p:nvSpPr>
              <p:cNvPr id="12" name="TextBox 11">
                <a:extLst>
                  <a:ext uri="{FF2B5EF4-FFF2-40B4-BE49-F238E27FC236}">
                    <a16:creationId xmlns:a16="http://schemas.microsoft.com/office/drawing/2014/main" id="{D476E20A-E90C-8972-CE78-643906A15C20}"/>
                  </a:ext>
                </a:extLst>
              </p:cNvPr>
              <p:cNvSpPr txBox="1">
                <a:spLocks noRot="1" noChangeAspect="1" noMove="1" noResize="1" noEditPoints="1" noAdjustHandles="1" noChangeArrowheads="1" noChangeShapeType="1" noTextEdit="1"/>
              </p:cNvSpPr>
              <p:nvPr/>
            </p:nvSpPr>
            <p:spPr>
              <a:xfrm>
                <a:off x="177420" y="4225723"/>
                <a:ext cx="12202510" cy="2369880"/>
              </a:xfrm>
              <a:prstGeom prst="rect">
                <a:avLst/>
              </a:prstGeom>
              <a:blipFill>
                <a:blip r:embed="rId3"/>
                <a:stretch>
                  <a:fillRect l="-728" t="-2128" b="-4255"/>
                </a:stretch>
              </a:blipFill>
            </p:spPr>
            <p:txBody>
              <a:bodyPr/>
              <a:lstStyle/>
              <a:p>
                <a:r>
                  <a:rPr lang="en-US">
                    <a:noFill/>
                  </a:rPr>
                  <a:t> </a:t>
                </a:r>
              </a:p>
            </p:txBody>
          </p:sp>
        </mc:Fallback>
      </mc:AlternateContent>
    </p:spTree>
    <p:extLst>
      <p:ext uri="{BB962C8B-B14F-4D97-AF65-F5344CB8AC3E}">
        <p14:creationId xmlns:p14="http://schemas.microsoft.com/office/powerpoint/2010/main" val="5403786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581A17-C5A0-3090-C848-521232DB2DF6}"/>
              </a:ext>
            </a:extLst>
          </p:cNvPr>
          <p:cNvSpPr>
            <a:spLocks noGrp="1"/>
          </p:cNvSpPr>
          <p:nvPr>
            <p:ph type="body" sz="quarter" idx="21"/>
          </p:nvPr>
        </p:nvSpPr>
        <p:spPr>
          <a:xfrm>
            <a:off x="596623" y="166712"/>
            <a:ext cx="10985500" cy="1319143"/>
          </a:xfrm>
        </p:spPr>
        <p:txBody>
          <a:bodyPr>
            <a:normAutofit/>
          </a:bodyPr>
          <a:lstStyle/>
          <a:p>
            <a:pPr algn="ctr"/>
            <a:r>
              <a:rPr lang="en-US" sz="5400" dirty="0">
                <a:latin typeface="Palatino" pitchFamily="2" charset="77"/>
                <a:ea typeface="Palatino" pitchFamily="2" charset="77"/>
              </a:rPr>
              <a:t>How can we trust SAT solvers?</a:t>
            </a:r>
          </a:p>
        </p:txBody>
      </p:sp>
      <p:sp>
        <p:nvSpPr>
          <p:cNvPr id="3" name="TextBox 2">
            <a:extLst>
              <a:ext uri="{FF2B5EF4-FFF2-40B4-BE49-F238E27FC236}">
                <a16:creationId xmlns:a16="http://schemas.microsoft.com/office/drawing/2014/main" id="{BD23F887-24CC-28FF-CD82-79999C93C709}"/>
              </a:ext>
            </a:extLst>
          </p:cNvPr>
          <p:cNvSpPr txBox="1"/>
          <p:nvPr/>
        </p:nvSpPr>
        <p:spPr>
          <a:xfrm>
            <a:off x="1567347" y="981925"/>
            <a:ext cx="9395792" cy="954107"/>
          </a:xfrm>
          <a:prstGeom prst="rect">
            <a:avLst/>
          </a:prstGeom>
          <a:noFill/>
        </p:spPr>
        <p:txBody>
          <a:bodyPr wrap="square" rtlCol="0">
            <a:spAutoFit/>
          </a:bodyPr>
          <a:lstStyle/>
          <a:p>
            <a:r>
              <a:rPr lang="en-US" sz="2800" dirty="0">
                <a:latin typeface="Palatino" pitchFamily="2" charset="77"/>
                <a:ea typeface="Palatino" pitchFamily="2" charset="77"/>
              </a:rPr>
              <a:t>When the solver outputs a positive solution, we can just check in linear time that all constraints are satisfied</a:t>
            </a:r>
          </a:p>
        </p:txBody>
      </p:sp>
      <p:grpSp>
        <p:nvGrpSpPr>
          <p:cNvPr id="9" name="Group 8">
            <a:extLst>
              <a:ext uri="{FF2B5EF4-FFF2-40B4-BE49-F238E27FC236}">
                <a16:creationId xmlns:a16="http://schemas.microsoft.com/office/drawing/2014/main" id="{2D79755D-C7DD-E751-065A-008787A94C07}"/>
              </a:ext>
            </a:extLst>
          </p:cNvPr>
          <p:cNvGrpSpPr/>
          <p:nvPr/>
        </p:nvGrpSpPr>
        <p:grpSpPr>
          <a:xfrm>
            <a:off x="2305878" y="1989667"/>
            <a:ext cx="7381461" cy="958619"/>
            <a:chOff x="2305878" y="1989667"/>
            <a:chExt cx="7381461" cy="958619"/>
          </a:xfrm>
        </p:grpSpPr>
        <p:sp>
          <p:nvSpPr>
            <p:cNvPr id="7" name="TextBox 6">
              <a:extLst>
                <a:ext uri="{FF2B5EF4-FFF2-40B4-BE49-F238E27FC236}">
                  <a16:creationId xmlns:a16="http://schemas.microsoft.com/office/drawing/2014/main" id="{BB94C0DC-D3D7-D3E3-C33C-C5CC0E160443}"/>
                </a:ext>
              </a:extLst>
            </p:cNvPr>
            <p:cNvSpPr txBox="1"/>
            <p:nvPr/>
          </p:nvSpPr>
          <p:spPr>
            <a:xfrm>
              <a:off x="2305878" y="1989667"/>
              <a:ext cx="7381461" cy="958619"/>
            </a:xfrm>
            <a:custGeom>
              <a:avLst/>
              <a:gdLst>
                <a:gd name="csX0" fmla="*/ 0 w 7381461"/>
                <a:gd name="csY0" fmla="*/ 0 h 958619"/>
                <a:gd name="csX1" fmla="*/ 641619 w 7381461"/>
                <a:gd name="csY1" fmla="*/ 0 h 958619"/>
                <a:gd name="csX2" fmla="*/ 1135609 w 7381461"/>
                <a:gd name="csY2" fmla="*/ 0 h 958619"/>
                <a:gd name="csX3" fmla="*/ 1703414 w 7381461"/>
                <a:gd name="csY3" fmla="*/ 0 h 958619"/>
                <a:gd name="csX4" fmla="*/ 2418848 w 7381461"/>
                <a:gd name="csY4" fmla="*/ 0 h 958619"/>
                <a:gd name="csX5" fmla="*/ 2839023 w 7381461"/>
                <a:gd name="csY5" fmla="*/ 0 h 958619"/>
                <a:gd name="csX6" fmla="*/ 3480643 w 7381461"/>
                <a:gd name="csY6" fmla="*/ 0 h 958619"/>
                <a:gd name="csX7" fmla="*/ 3900818 w 7381461"/>
                <a:gd name="csY7" fmla="*/ 0 h 958619"/>
                <a:gd name="csX8" fmla="*/ 4468623 w 7381461"/>
                <a:gd name="csY8" fmla="*/ 0 h 958619"/>
                <a:gd name="csX9" fmla="*/ 5110242 w 7381461"/>
                <a:gd name="csY9" fmla="*/ 0 h 958619"/>
                <a:gd name="csX10" fmla="*/ 5456603 w 7381461"/>
                <a:gd name="csY10" fmla="*/ 0 h 958619"/>
                <a:gd name="csX11" fmla="*/ 5802964 w 7381461"/>
                <a:gd name="csY11" fmla="*/ 0 h 958619"/>
                <a:gd name="csX12" fmla="*/ 6518398 w 7381461"/>
                <a:gd name="csY12" fmla="*/ 0 h 958619"/>
                <a:gd name="csX13" fmla="*/ 7381461 w 7381461"/>
                <a:gd name="csY13" fmla="*/ 0 h 958619"/>
                <a:gd name="csX14" fmla="*/ 7381461 w 7381461"/>
                <a:gd name="csY14" fmla="*/ 450551 h 958619"/>
                <a:gd name="csX15" fmla="*/ 7381461 w 7381461"/>
                <a:gd name="csY15" fmla="*/ 958619 h 958619"/>
                <a:gd name="csX16" fmla="*/ 6739842 w 7381461"/>
                <a:gd name="csY16" fmla="*/ 958619 h 958619"/>
                <a:gd name="csX17" fmla="*/ 6098222 w 7381461"/>
                <a:gd name="csY17" fmla="*/ 958619 h 958619"/>
                <a:gd name="csX18" fmla="*/ 5530418 w 7381461"/>
                <a:gd name="csY18" fmla="*/ 958619 h 958619"/>
                <a:gd name="csX19" fmla="*/ 4814984 w 7381461"/>
                <a:gd name="csY19" fmla="*/ 958619 h 958619"/>
                <a:gd name="csX20" fmla="*/ 4099550 w 7381461"/>
                <a:gd name="csY20" fmla="*/ 958619 h 958619"/>
                <a:gd name="csX21" fmla="*/ 3457931 w 7381461"/>
                <a:gd name="csY21" fmla="*/ 958619 h 958619"/>
                <a:gd name="csX22" fmla="*/ 2816311 w 7381461"/>
                <a:gd name="csY22" fmla="*/ 958619 h 958619"/>
                <a:gd name="csX23" fmla="*/ 2174692 w 7381461"/>
                <a:gd name="csY23" fmla="*/ 958619 h 958619"/>
                <a:gd name="csX24" fmla="*/ 1754516 w 7381461"/>
                <a:gd name="csY24" fmla="*/ 958619 h 958619"/>
                <a:gd name="csX25" fmla="*/ 1039083 w 7381461"/>
                <a:gd name="csY25" fmla="*/ 958619 h 958619"/>
                <a:gd name="csX26" fmla="*/ 0 w 7381461"/>
                <a:gd name="csY26" fmla="*/ 958619 h 958619"/>
                <a:gd name="csX27" fmla="*/ 0 w 7381461"/>
                <a:gd name="csY27" fmla="*/ 508068 h 958619"/>
                <a:gd name="csX28" fmla="*/ 0 w 7381461"/>
                <a:gd name="csY28" fmla="*/ 0 h 9586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7381461" h="958619" fill="none" extrusionOk="0">
                  <a:moveTo>
                    <a:pt x="0" y="0"/>
                  </a:moveTo>
                  <a:cubicBezTo>
                    <a:pt x="242958" y="-7798"/>
                    <a:pt x="467581" y="29420"/>
                    <a:pt x="641619" y="0"/>
                  </a:cubicBezTo>
                  <a:cubicBezTo>
                    <a:pt x="815657" y="-29420"/>
                    <a:pt x="905232" y="26790"/>
                    <a:pt x="1135609" y="0"/>
                  </a:cubicBezTo>
                  <a:cubicBezTo>
                    <a:pt x="1365986" y="-26790"/>
                    <a:pt x="1577319" y="4931"/>
                    <a:pt x="1703414" y="0"/>
                  </a:cubicBezTo>
                  <a:cubicBezTo>
                    <a:pt x="1829509" y="-4931"/>
                    <a:pt x="2202188" y="15986"/>
                    <a:pt x="2418848" y="0"/>
                  </a:cubicBezTo>
                  <a:cubicBezTo>
                    <a:pt x="2635508" y="-15986"/>
                    <a:pt x="2649654" y="17695"/>
                    <a:pt x="2839023" y="0"/>
                  </a:cubicBezTo>
                  <a:cubicBezTo>
                    <a:pt x="3028392" y="-17695"/>
                    <a:pt x="3338110" y="15925"/>
                    <a:pt x="3480643" y="0"/>
                  </a:cubicBezTo>
                  <a:cubicBezTo>
                    <a:pt x="3623176" y="-15925"/>
                    <a:pt x="3743266" y="14593"/>
                    <a:pt x="3900818" y="0"/>
                  </a:cubicBezTo>
                  <a:cubicBezTo>
                    <a:pt x="4058371" y="-14593"/>
                    <a:pt x="4190041" y="8511"/>
                    <a:pt x="4468623" y="0"/>
                  </a:cubicBezTo>
                  <a:cubicBezTo>
                    <a:pt x="4747205" y="-8511"/>
                    <a:pt x="4909466" y="24059"/>
                    <a:pt x="5110242" y="0"/>
                  </a:cubicBezTo>
                  <a:cubicBezTo>
                    <a:pt x="5311018" y="-24059"/>
                    <a:pt x="5314014" y="40371"/>
                    <a:pt x="5456603" y="0"/>
                  </a:cubicBezTo>
                  <a:cubicBezTo>
                    <a:pt x="5599192" y="-40371"/>
                    <a:pt x="5655437" y="10847"/>
                    <a:pt x="5802964" y="0"/>
                  </a:cubicBezTo>
                  <a:cubicBezTo>
                    <a:pt x="5950491" y="-10847"/>
                    <a:pt x="6324085" y="79654"/>
                    <a:pt x="6518398" y="0"/>
                  </a:cubicBezTo>
                  <a:cubicBezTo>
                    <a:pt x="6712711" y="-79654"/>
                    <a:pt x="7067320" y="40839"/>
                    <a:pt x="7381461" y="0"/>
                  </a:cubicBezTo>
                  <a:cubicBezTo>
                    <a:pt x="7419814" y="193618"/>
                    <a:pt x="7331531" y="275246"/>
                    <a:pt x="7381461" y="450551"/>
                  </a:cubicBezTo>
                  <a:cubicBezTo>
                    <a:pt x="7431391" y="625856"/>
                    <a:pt x="7352673" y="786007"/>
                    <a:pt x="7381461" y="958619"/>
                  </a:cubicBezTo>
                  <a:cubicBezTo>
                    <a:pt x="7247752" y="967099"/>
                    <a:pt x="7048043" y="941775"/>
                    <a:pt x="6739842" y="958619"/>
                  </a:cubicBezTo>
                  <a:cubicBezTo>
                    <a:pt x="6431641" y="975463"/>
                    <a:pt x="6283863" y="911497"/>
                    <a:pt x="6098222" y="958619"/>
                  </a:cubicBezTo>
                  <a:cubicBezTo>
                    <a:pt x="5912581" y="1005741"/>
                    <a:pt x="5718233" y="925963"/>
                    <a:pt x="5530418" y="958619"/>
                  </a:cubicBezTo>
                  <a:cubicBezTo>
                    <a:pt x="5342603" y="991275"/>
                    <a:pt x="4992576" y="875535"/>
                    <a:pt x="4814984" y="958619"/>
                  </a:cubicBezTo>
                  <a:cubicBezTo>
                    <a:pt x="4637392" y="1041703"/>
                    <a:pt x="4339708" y="903641"/>
                    <a:pt x="4099550" y="958619"/>
                  </a:cubicBezTo>
                  <a:cubicBezTo>
                    <a:pt x="3859392" y="1013597"/>
                    <a:pt x="3616163" y="898893"/>
                    <a:pt x="3457931" y="958619"/>
                  </a:cubicBezTo>
                  <a:cubicBezTo>
                    <a:pt x="3299699" y="1018345"/>
                    <a:pt x="2975563" y="954596"/>
                    <a:pt x="2816311" y="958619"/>
                  </a:cubicBezTo>
                  <a:cubicBezTo>
                    <a:pt x="2657059" y="962642"/>
                    <a:pt x="2350344" y="927108"/>
                    <a:pt x="2174692" y="958619"/>
                  </a:cubicBezTo>
                  <a:cubicBezTo>
                    <a:pt x="1999040" y="990130"/>
                    <a:pt x="1875903" y="957656"/>
                    <a:pt x="1754516" y="958619"/>
                  </a:cubicBezTo>
                  <a:cubicBezTo>
                    <a:pt x="1633129" y="959582"/>
                    <a:pt x="1272195" y="926632"/>
                    <a:pt x="1039083" y="958619"/>
                  </a:cubicBezTo>
                  <a:cubicBezTo>
                    <a:pt x="805971" y="990606"/>
                    <a:pt x="444717" y="880268"/>
                    <a:pt x="0" y="958619"/>
                  </a:cubicBezTo>
                  <a:cubicBezTo>
                    <a:pt x="-38451" y="826971"/>
                    <a:pt x="10261" y="659443"/>
                    <a:pt x="0" y="508068"/>
                  </a:cubicBezTo>
                  <a:cubicBezTo>
                    <a:pt x="-10261" y="356693"/>
                    <a:pt x="51095" y="114073"/>
                    <a:pt x="0" y="0"/>
                  </a:cubicBezTo>
                  <a:close/>
                </a:path>
                <a:path w="7381461" h="958619" stroke="0" extrusionOk="0">
                  <a:moveTo>
                    <a:pt x="0" y="0"/>
                  </a:moveTo>
                  <a:cubicBezTo>
                    <a:pt x="168481" y="-18315"/>
                    <a:pt x="270847" y="38853"/>
                    <a:pt x="493990" y="0"/>
                  </a:cubicBezTo>
                  <a:cubicBezTo>
                    <a:pt x="717133" y="-38853"/>
                    <a:pt x="708636" y="40841"/>
                    <a:pt x="840351" y="0"/>
                  </a:cubicBezTo>
                  <a:cubicBezTo>
                    <a:pt x="972066" y="-40841"/>
                    <a:pt x="1378381" y="25769"/>
                    <a:pt x="1555785" y="0"/>
                  </a:cubicBezTo>
                  <a:cubicBezTo>
                    <a:pt x="1733189" y="-25769"/>
                    <a:pt x="1891755" y="19629"/>
                    <a:pt x="2049775" y="0"/>
                  </a:cubicBezTo>
                  <a:cubicBezTo>
                    <a:pt x="2207795" y="-19629"/>
                    <a:pt x="2441872" y="39681"/>
                    <a:pt x="2543765" y="0"/>
                  </a:cubicBezTo>
                  <a:cubicBezTo>
                    <a:pt x="2645658" y="-39681"/>
                    <a:pt x="3055310" y="85115"/>
                    <a:pt x="3259199" y="0"/>
                  </a:cubicBezTo>
                  <a:cubicBezTo>
                    <a:pt x="3463088" y="-85115"/>
                    <a:pt x="3555173" y="41016"/>
                    <a:pt x="3679374" y="0"/>
                  </a:cubicBezTo>
                  <a:cubicBezTo>
                    <a:pt x="3803575" y="-41016"/>
                    <a:pt x="4207664" y="18428"/>
                    <a:pt x="4394808" y="0"/>
                  </a:cubicBezTo>
                  <a:cubicBezTo>
                    <a:pt x="4581952" y="-18428"/>
                    <a:pt x="4823445" y="82618"/>
                    <a:pt x="5110242" y="0"/>
                  </a:cubicBezTo>
                  <a:cubicBezTo>
                    <a:pt x="5397039" y="-82618"/>
                    <a:pt x="5472557" y="21470"/>
                    <a:pt x="5678047" y="0"/>
                  </a:cubicBezTo>
                  <a:cubicBezTo>
                    <a:pt x="5883537" y="-21470"/>
                    <a:pt x="6126628" y="47004"/>
                    <a:pt x="6393481" y="0"/>
                  </a:cubicBezTo>
                  <a:cubicBezTo>
                    <a:pt x="6660334" y="-47004"/>
                    <a:pt x="6749171" y="58124"/>
                    <a:pt x="6887471" y="0"/>
                  </a:cubicBezTo>
                  <a:cubicBezTo>
                    <a:pt x="7025771" y="-58124"/>
                    <a:pt x="7145222" y="44512"/>
                    <a:pt x="7381461" y="0"/>
                  </a:cubicBezTo>
                  <a:cubicBezTo>
                    <a:pt x="7417326" y="161352"/>
                    <a:pt x="7354466" y="306183"/>
                    <a:pt x="7381461" y="488896"/>
                  </a:cubicBezTo>
                  <a:cubicBezTo>
                    <a:pt x="7408456" y="671609"/>
                    <a:pt x="7335574" y="771638"/>
                    <a:pt x="7381461" y="958619"/>
                  </a:cubicBezTo>
                  <a:cubicBezTo>
                    <a:pt x="7238177" y="1020752"/>
                    <a:pt x="7046774" y="932555"/>
                    <a:pt x="6813656" y="958619"/>
                  </a:cubicBezTo>
                  <a:cubicBezTo>
                    <a:pt x="6580539" y="984683"/>
                    <a:pt x="6370353" y="916842"/>
                    <a:pt x="6098222" y="958619"/>
                  </a:cubicBezTo>
                  <a:cubicBezTo>
                    <a:pt x="5826091" y="1000396"/>
                    <a:pt x="5704447" y="925732"/>
                    <a:pt x="5530418" y="958619"/>
                  </a:cubicBezTo>
                  <a:cubicBezTo>
                    <a:pt x="5356389" y="991506"/>
                    <a:pt x="5280972" y="935832"/>
                    <a:pt x="5184057" y="958619"/>
                  </a:cubicBezTo>
                  <a:cubicBezTo>
                    <a:pt x="5087142" y="981406"/>
                    <a:pt x="4873237" y="937013"/>
                    <a:pt x="4763881" y="958619"/>
                  </a:cubicBezTo>
                  <a:cubicBezTo>
                    <a:pt x="4654525" y="980225"/>
                    <a:pt x="4336489" y="899588"/>
                    <a:pt x="4048447" y="958619"/>
                  </a:cubicBezTo>
                  <a:cubicBezTo>
                    <a:pt x="3760405" y="1017650"/>
                    <a:pt x="3598593" y="922696"/>
                    <a:pt x="3480643" y="958619"/>
                  </a:cubicBezTo>
                  <a:cubicBezTo>
                    <a:pt x="3362693" y="994542"/>
                    <a:pt x="3269246" y="939429"/>
                    <a:pt x="3060467" y="958619"/>
                  </a:cubicBezTo>
                  <a:cubicBezTo>
                    <a:pt x="2851688" y="977809"/>
                    <a:pt x="2693063" y="930608"/>
                    <a:pt x="2492663" y="958619"/>
                  </a:cubicBezTo>
                  <a:cubicBezTo>
                    <a:pt x="2292263" y="986630"/>
                    <a:pt x="2289000" y="927777"/>
                    <a:pt x="2146302" y="958619"/>
                  </a:cubicBezTo>
                  <a:cubicBezTo>
                    <a:pt x="2003604" y="989461"/>
                    <a:pt x="1913307" y="921747"/>
                    <a:pt x="1799941" y="958619"/>
                  </a:cubicBezTo>
                  <a:cubicBezTo>
                    <a:pt x="1686575" y="995491"/>
                    <a:pt x="1500897" y="955893"/>
                    <a:pt x="1232136" y="958619"/>
                  </a:cubicBezTo>
                  <a:cubicBezTo>
                    <a:pt x="963376" y="961345"/>
                    <a:pt x="963716" y="958105"/>
                    <a:pt x="811961" y="958619"/>
                  </a:cubicBezTo>
                  <a:cubicBezTo>
                    <a:pt x="660206" y="959133"/>
                    <a:pt x="262472" y="934251"/>
                    <a:pt x="0" y="958619"/>
                  </a:cubicBezTo>
                  <a:cubicBezTo>
                    <a:pt x="-15406" y="810197"/>
                    <a:pt x="32387" y="726173"/>
                    <a:pt x="0" y="498482"/>
                  </a:cubicBezTo>
                  <a:cubicBezTo>
                    <a:pt x="-32387" y="270791"/>
                    <a:pt x="40105" y="184363"/>
                    <a:pt x="0" y="0"/>
                  </a:cubicBezTo>
                  <a:close/>
                </a:path>
              </a:pathLst>
            </a:custGeom>
            <a:solidFill>
              <a:srgbClr val="C96165">
                <a:alpha val="76646"/>
              </a:srgbClr>
            </a:solidFill>
            <a:ln>
              <a:solidFill>
                <a:srgbClr val="C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endParaRPr lang="en-US" dirty="0"/>
            </a:p>
          </p:txBody>
        </p:sp>
        <p:sp>
          <p:nvSpPr>
            <p:cNvPr id="4" name="TextBox 3">
              <a:extLst>
                <a:ext uri="{FF2B5EF4-FFF2-40B4-BE49-F238E27FC236}">
                  <a16:creationId xmlns:a16="http://schemas.microsoft.com/office/drawing/2014/main" id="{E1B3B2F4-0777-F2C0-F039-AE0B2EAF3C1D}"/>
                </a:ext>
              </a:extLst>
            </p:cNvPr>
            <p:cNvSpPr txBox="1"/>
            <p:nvPr/>
          </p:nvSpPr>
          <p:spPr>
            <a:xfrm>
              <a:off x="2451652" y="2132099"/>
              <a:ext cx="7235687" cy="584775"/>
            </a:xfrm>
            <a:prstGeom prst="rect">
              <a:avLst/>
            </a:prstGeom>
            <a:noFill/>
          </p:spPr>
          <p:txBody>
            <a:bodyPr wrap="square" rtlCol="0">
              <a:spAutoFit/>
            </a:bodyPr>
            <a:lstStyle/>
            <a:p>
              <a:pPr algn="ctr"/>
              <a:r>
                <a:rPr lang="en-US" sz="3200" b="1" dirty="0">
                  <a:latin typeface="Palatino" pitchFamily="2" charset="77"/>
                  <a:ea typeface="Palatino" pitchFamily="2" charset="77"/>
                </a:rPr>
                <a:t>But what if there’s no solution?</a:t>
              </a:r>
            </a:p>
          </p:txBody>
        </p: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E9E053D-FED9-D7E6-9027-F17650274273}"/>
                  </a:ext>
                </a:extLst>
              </p:cNvPr>
              <p:cNvSpPr txBox="1"/>
              <p:nvPr/>
            </p:nvSpPr>
            <p:spPr>
              <a:xfrm>
                <a:off x="205966" y="3231900"/>
                <a:ext cx="11853514" cy="3539430"/>
              </a:xfrm>
              <a:prstGeom prst="rect">
                <a:avLst/>
              </a:prstGeom>
              <a:noFill/>
            </p:spPr>
            <p:txBody>
              <a:bodyPr wrap="square" rtlCol="0">
                <a:spAutoFit/>
              </a:bodyPr>
              <a:lstStyle/>
              <a:p>
                <a:pPr marL="457200" indent="-457200">
                  <a:buFont typeface="Arial" panose="020B0604020202020204" pitchFamily="34" charset="0"/>
                  <a:buChar char="•"/>
                </a:pPr>
                <a:r>
                  <a:rPr lang="en-US" sz="2800">
                    <a:latin typeface="Palatino" pitchFamily="2" charset="77"/>
                    <a:ea typeface="Palatino" pitchFamily="2" charset="77"/>
                  </a:rPr>
                  <a:t>Then the solvers can emit a proof in a standardized format (e.g., DRAT)</a:t>
                </a:r>
                <a:endParaRPr lang="en-US" sz="2800" dirty="0">
                  <a:latin typeface="Palatino" pitchFamily="2" charset="77"/>
                  <a:ea typeface="Palatino" pitchFamily="2" charset="77"/>
                </a:endParaRPr>
              </a:p>
              <a:p>
                <a:endParaRPr lang="en-US" sz="2800" dirty="0">
                  <a:latin typeface="Palatino" pitchFamily="2" charset="77"/>
                  <a:ea typeface="Palatino" pitchFamily="2" charset="77"/>
                </a:endParaRPr>
              </a:p>
              <a:p>
                <a:pPr marL="457200" indent="-457200">
                  <a:buFont typeface="Arial" panose="020B0604020202020204" pitchFamily="34" charset="0"/>
                  <a:buChar char="•"/>
                </a:pPr>
                <a:r>
                  <a:rPr lang="en-US" sz="2800">
                    <a:latin typeface="Palatino" pitchFamily="2" charset="77"/>
                    <a:ea typeface="Palatino" pitchFamily="2" charset="77"/>
                  </a:rPr>
                  <a:t>Each step of the proof is basically a transformation of the formula: </a:t>
                </a:r>
                <a:endParaRPr lang="en-US" sz="2800" dirty="0">
                  <a:latin typeface="Palatino" pitchFamily="2" charset="77"/>
                  <a:ea typeface="Palatino" pitchFamily="2" charset="77"/>
                </a:endParaRPr>
              </a:p>
              <a:p>
                <a:pPr lvl="1"/>
                <a14:m>
                  <m:oMath xmlns:m="http://schemas.openxmlformats.org/officeDocument/2006/math">
                    <m:r>
                      <a:rPr lang="en-US" sz="2800" b="0" i="1" smtClean="0">
                        <a:latin typeface="Cambria Math" panose="02040503050406030204" pitchFamily="18" charset="0"/>
                        <a:ea typeface="Palatino" pitchFamily="2" charset="77"/>
                      </a:rPr>
                      <m:t>𝐹</m:t>
                    </m:r>
                    <m:r>
                      <a:rPr lang="en-US" sz="2800" b="0" i="1" smtClean="0">
                        <a:latin typeface="Cambria Math" panose="02040503050406030204" pitchFamily="18" charset="0"/>
                        <a:ea typeface="Palatino" pitchFamily="2" charset="77"/>
                      </a:rPr>
                      <m:t>→</m:t>
                    </m:r>
                    <m:sSub>
                      <m:sSubPr>
                        <m:ctrlPr>
                          <a:rPr lang="en-US" sz="2800" b="0" i="1" smtClean="0">
                            <a:latin typeface="Cambria Math" panose="02040503050406030204" pitchFamily="18" charset="0"/>
                            <a:ea typeface="Palatino" pitchFamily="2" charset="77"/>
                          </a:rPr>
                        </m:ctrlPr>
                      </m:sSubPr>
                      <m:e>
                        <m:r>
                          <a:rPr lang="en-US" sz="2800" b="0" i="1" smtClean="0">
                            <a:latin typeface="Cambria Math" panose="02040503050406030204" pitchFamily="18" charset="0"/>
                            <a:ea typeface="Palatino" pitchFamily="2" charset="77"/>
                          </a:rPr>
                          <m:t>𝐹</m:t>
                        </m:r>
                      </m:e>
                      <m:sub>
                        <m:r>
                          <a:rPr lang="en-US" sz="2800" b="0" i="1" smtClean="0">
                            <a:latin typeface="Cambria Math" panose="02040503050406030204" pitchFamily="18" charset="0"/>
                            <a:ea typeface="Palatino" pitchFamily="2" charset="77"/>
                          </a:rPr>
                          <m:t>1</m:t>
                        </m:r>
                      </m:sub>
                    </m:sSub>
                    <m:r>
                      <a:rPr lang="en-US" sz="2800" b="0" i="1" smtClean="0">
                        <a:latin typeface="Cambria Math" panose="02040503050406030204" pitchFamily="18" charset="0"/>
                        <a:ea typeface="Palatino" pitchFamily="2" charset="77"/>
                      </a:rPr>
                      <m:t>→</m:t>
                    </m:r>
                    <m:sSub>
                      <m:sSubPr>
                        <m:ctrlPr>
                          <a:rPr lang="en-US" sz="2800" b="0" i="1" smtClean="0">
                            <a:latin typeface="Cambria Math" panose="02040503050406030204" pitchFamily="18" charset="0"/>
                            <a:ea typeface="Palatino" pitchFamily="2" charset="77"/>
                          </a:rPr>
                        </m:ctrlPr>
                      </m:sSubPr>
                      <m:e>
                        <m:r>
                          <a:rPr lang="en-US" sz="2800" b="0" i="1" smtClean="0">
                            <a:latin typeface="Cambria Math" panose="02040503050406030204" pitchFamily="18" charset="0"/>
                            <a:ea typeface="Palatino" pitchFamily="2" charset="77"/>
                          </a:rPr>
                          <m:t>𝐹</m:t>
                        </m:r>
                      </m:e>
                      <m:sub>
                        <m:r>
                          <a:rPr lang="en-US" sz="2800" b="0" i="1" smtClean="0">
                            <a:latin typeface="Cambria Math" panose="02040503050406030204" pitchFamily="18" charset="0"/>
                            <a:ea typeface="Palatino" pitchFamily="2" charset="77"/>
                          </a:rPr>
                          <m:t>2</m:t>
                        </m:r>
                      </m:sub>
                    </m:sSub>
                    <m:r>
                      <a:rPr lang="en-US" sz="2800" b="0" i="1" smtClean="0">
                        <a:latin typeface="Cambria Math" panose="02040503050406030204" pitchFamily="18" charset="0"/>
                        <a:ea typeface="Palatino" pitchFamily="2" charset="77"/>
                      </a:rPr>
                      <m:t>…→{}</m:t>
                    </m:r>
                  </m:oMath>
                </a14:m>
                <a:r>
                  <a:rPr lang="en-US" sz="2800" dirty="0">
                    <a:latin typeface="Palatino" pitchFamily="2" charset="77"/>
                    <a:ea typeface="Palatino" pitchFamily="2" charset="77"/>
                  </a:rPr>
                  <a:t> (the empty clause)</a:t>
                </a:r>
              </a:p>
              <a:p>
                <a:pPr lvl="1"/>
                <a:endParaRPr lang="en-US" sz="2800" dirty="0">
                  <a:latin typeface="Palatino" pitchFamily="2" charset="77"/>
                  <a:ea typeface="Palatino" pitchFamily="2" charset="77"/>
                </a:endParaRPr>
              </a:p>
              <a:p>
                <a:pPr marL="457200" indent="-457200">
                  <a:buFont typeface="Arial" panose="020B0604020202020204" pitchFamily="34" charset="0"/>
                  <a:buChar char="•"/>
                </a:pPr>
                <a:r>
                  <a:rPr lang="en-US" sz="2800" dirty="0">
                    <a:latin typeface="Palatino" pitchFamily="2" charset="77"/>
                    <a:ea typeface="Palatino" pitchFamily="2" charset="77"/>
                  </a:rPr>
                  <a:t>There are verified checkers for these proof formats</a:t>
                </a:r>
              </a:p>
              <a:p>
                <a:pPr marL="457200" indent="-457200">
                  <a:buFont typeface="Arial" panose="020B0604020202020204" pitchFamily="34" charset="0"/>
                  <a:buChar char="•"/>
                </a:pPr>
                <a:endParaRPr lang="en-US" sz="2800" dirty="0">
                  <a:latin typeface="Palatino" pitchFamily="2" charset="77"/>
                  <a:ea typeface="Palatino" pitchFamily="2" charset="77"/>
                </a:endParaRPr>
              </a:p>
              <a:p>
                <a:pPr marL="457200" indent="-457200">
                  <a:buFont typeface="Arial" panose="020B0604020202020204" pitchFamily="34" charset="0"/>
                  <a:buChar char="•"/>
                </a:pPr>
                <a:r>
                  <a:rPr lang="en-US" sz="2800" dirty="0">
                    <a:latin typeface="Palatino" pitchFamily="2" charset="77"/>
                    <a:ea typeface="Palatino" pitchFamily="2" charset="77"/>
                  </a:rPr>
                  <a:t>A few math results using SAT have been proved in Lean!</a:t>
                </a:r>
              </a:p>
            </p:txBody>
          </p:sp>
        </mc:Choice>
        <mc:Fallback xmlns="">
          <p:sp>
            <p:nvSpPr>
              <p:cNvPr id="5" name="TextBox 4">
                <a:extLst>
                  <a:ext uri="{FF2B5EF4-FFF2-40B4-BE49-F238E27FC236}">
                    <a16:creationId xmlns:a16="http://schemas.microsoft.com/office/drawing/2014/main" id="{5E9E053D-FED9-D7E6-9027-F17650274273}"/>
                  </a:ext>
                </a:extLst>
              </p:cNvPr>
              <p:cNvSpPr txBox="1">
                <a:spLocks noRot="1" noChangeAspect="1" noMove="1" noResize="1" noEditPoints="1" noAdjustHandles="1" noChangeArrowheads="1" noChangeShapeType="1" noTextEdit="1"/>
              </p:cNvSpPr>
              <p:nvPr/>
            </p:nvSpPr>
            <p:spPr>
              <a:xfrm>
                <a:off x="205966" y="3231900"/>
                <a:ext cx="11853514" cy="3539430"/>
              </a:xfrm>
              <a:prstGeom prst="rect">
                <a:avLst/>
              </a:prstGeom>
              <a:blipFill>
                <a:blip r:embed="rId3"/>
                <a:stretch>
                  <a:fillRect l="-964" t="-1786" r="-1071" b="-3571"/>
                </a:stretch>
              </a:blipFill>
            </p:spPr>
            <p:txBody>
              <a:bodyPr/>
              <a:lstStyle/>
              <a:p>
                <a:r>
                  <a:rPr lang="en-US">
                    <a:noFill/>
                  </a:rPr>
                  <a:t> </a:t>
                </a:r>
              </a:p>
            </p:txBody>
          </p:sp>
        </mc:Fallback>
      </mc:AlternateContent>
    </p:spTree>
    <p:extLst>
      <p:ext uri="{BB962C8B-B14F-4D97-AF65-F5344CB8AC3E}">
        <p14:creationId xmlns:p14="http://schemas.microsoft.com/office/powerpoint/2010/main" val="329628693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09BD5C-849A-1FB5-7583-79523EE50B6C}"/>
              </a:ext>
            </a:extLst>
          </p:cNvPr>
          <p:cNvPicPr>
            <a:picLocks noChangeAspect="1"/>
          </p:cNvPicPr>
          <p:nvPr/>
        </p:nvPicPr>
        <p:blipFill>
          <a:blip r:embed="rId2"/>
          <a:stretch>
            <a:fillRect/>
          </a:stretch>
        </p:blipFill>
        <p:spPr>
          <a:xfrm>
            <a:off x="1723942" y="1637914"/>
            <a:ext cx="8744115" cy="4211555"/>
          </a:xfrm>
          <a:prstGeom prst="rect">
            <a:avLst/>
          </a:prstGeom>
        </p:spPr>
      </p:pic>
      <p:sp>
        <p:nvSpPr>
          <p:cNvPr id="4" name="Text Placeholder 1">
            <a:extLst>
              <a:ext uri="{FF2B5EF4-FFF2-40B4-BE49-F238E27FC236}">
                <a16:creationId xmlns:a16="http://schemas.microsoft.com/office/drawing/2014/main" id="{02607B76-7C12-CCA2-60C5-20832684F194}"/>
              </a:ext>
            </a:extLst>
          </p:cNvPr>
          <p:cNvSpPr>
            <a:spLocks noGrp="1"/>
          </p:cNvSpPr>
          <p:nvPr>
            <p:ph type="body" sz="quarter" idx="21"/>
          </p:nvPr>
        </p:nvSpPr>
        <p:spPr>
          <a:xfrm>
            <a:off x="603249" y="579307"/>
            <a:ext cx="10985500" cy="1319143"/>
          </a:xfrm>
        </p:spPr>
        <p:txBody>
          <a:bodyPr>
            <a:normAutofit/>
          </a:bodyPr>
          <a:lstStyle/>
          <a:p>
            <a:pPr algn="ctr"/>
            <a:r>
              <a:rPr lang="en-US" sz="5400" dirty="0">
                <a:latin typeface="Palatino" pitchFamily="2" charset="77"/>
                <a:ea typeface="Palatino" pitchFamily="2" charset="77"/>
              </a:rPr>
              <a:t>Recent Formalization Experience</a:t>
            </a:r>
          </a:p>
        </p:txBody>
      </p:sp>
    </p:spTree>
    <p:extLst>
      <p:ext uri="{BB962C8B-B14F-4D97-AF65-F5344CB8AC3E}">
        <p14:creationId xmlns:p14="http://schemas.microsoft.com/office/powerpoint/2010/main" val="855460586"/>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 name="pasted-movie.png" descr="pasted-movie.png"/>
          <p:cNvPicPr>
            <a:picLocks noChangeAspect="1"/>
          </p:cNvPicPr>
          <p:nvPr/>
        </p:nvPicPr>
        <p:blipFill>
          <a:blip r:embed="rId3"/>
          <a:stretch>
            <a:fillRect/>
          </a:stretch>
        </p:blipFill>
        <p:spPr>
          <a:xfrm>
            <a:off x="748033" y="1838300"/>
            <a:ext cx="3105889" cy="1747063"/>
          </a:xfrm>
          <a:prstGeom prst="rect">
            <a:avLst/>
          </a:prstGeom>
          <a:ln w="12700">
            <a:miter lim="400000"/>
          </a:ln>
          <a:effectLst>
            <a:outerShdw blurRad="63500" dist="50800" dir="5400000" rotWithShape="0">
              <a:srgbClr val="000000">
                <a:alpha val="50000"/>
              </a:srgbClr>
            </a:outerShdw>
          </a:effectLst>
        </p:spPr>
      </p:pic>
      <p:pic>
        <p:nvPicPr>
          <p:cNvPr id="210" name="pasted-movie.png" descr="pasted-movie.png"/>
          <p:cNvPicPr>
            <a:picLocks noChangeAspect="1"/>
          </p:cNvPicPr>
          <p:nvPr/>
        </p:nvPicPr>
        <p:blipFill>
          <a:blip r:embed="rId4"/>
          <a:stretch>
            <a:fillRect/>
          </a:stretch>
        </p:blipFill>
        <p:spPr>
          <a:xfrm>
            <a:off x="4343488" y="1843675"/>
            <a:ext cx="3085531" cy="1736313"/>
          </a:xfrm>
          <a:prstGeom prst="rect">
            <a:avLst/>
          </a:prstGeom>
          <a:ln w="12700">
            <a:miter lim="400000"/>
          </a:ln>
          <a:effectLst>
            <a:outerShdw blurRad="63500" dist="50800" dir="5400000" rotWithShape="0">
              <a:srgbClr val="000000">
                <a:alpha val="50000"/>
              </a:srgbClr>
            </a:outerShdw>
          </a:effectLst>
        </p:spPr>
      </p:pic>
      <p:pic>
        <p:nvPicPr>
          <p:cNvPr id="211" name="pasted-movie.png" descr="pasted-movie.png"/>
          <p:cNvPicPr>
            <a:picLocks noChangeAspect="1"/>
          </p:cNvPicPr>
          <p:nvPr/>
        </p:nvPicPr>
        <p:blipFill>
          <a:blip r:embed="rId5"/>
          <a:stretch>
            <a:fillRect/>
          </a:stretch>
        </p:blipFill>
        <p:spPr>
          <a:xfrm>
            <a:off x="7918584" y="1830642"/>
            <a:ext cx="3133117" cy="1762379"/>
          </a:xfrm>
          <a:prstGeom prst="rect">
            <a:avLst/>
          </a:prstGeom>
          <a:ln w="12700">
            <a:miter lim="400000"/>
          </a:ln>
          <a:effectLst>
            <a:outerShdw blurRad="63500" dist="50800" dir="5400000" rotWithShape="0">
              <a:srgbClr val="000000">
                <a:alpha val="50000"/>
              </a:srgbClr>
            </a:outerShdw>
          </a:effectLst>
        </p:spPr>
      </p:pic>
      <p:pic>
        <p:nvPicPr>
          <p:cNvPr id="212" name="pasted-movie.png" descr="pasted-movie.png"/>
          <p:cNvPicPr>
            <a:picLocks noChangeAspect="1"/>
          </p:cNvPicPr>
          <p:nvPr/>
        </p:nvPicPr>
        <p:blipFill>
          <a:blip r:embed="rId6"/>
          <a:stretch>
            <a:fillRect/>
          </a:stretch>
        </p:blipFill>
        <p:spPr>
          <a:xfrm>
            <a:off x="758212" y="3874461"/>
            <a:ext cx="3085531" cy="1974740"/>
          </a:xfrm>
          <a:prstGeom prst="rect">
            <a:avLst/>
          </a:prstGeom>
          <a:ln w="12700">
            <a:miter lim="400000"/>
          </a:ln>
          <a:effectLst>
            <a:outerShdw blurRad="63500" dist="50800" dir="5400000" rotWithShape="0">
              <a:srgbClr val="000000">
                <a:alpha val="50000"/>
              </a:srgbClr>
            </a:outerShdw>
          </a:effectLst>
        </p:spPr>
      </p:pic>
      <p:pic>
        <p:nvPicPr>
          <p:cNvPr id="213" name="pasted-movie.png" descr="pasted-movie.png"/>
          <p:cNvPicPr>
            <a:picLocks noChangeAspect="1"/>
          </p:cNvPicPr>
          <p:nvPr/>
        </p:nvPicPr>
        <p:blipFill>
          <a:blip r:embed="rId7"/>
          <a:srcRect b="24262"/>
          <a:stretch>
            <a:fillRect/>
          </a:stretch>
        </p:blipFill>
        <p:spPr>
          <a:xfrm>
            <a:off x="4343445" y="3936219"/>
            <a:ext cx="3085641" cy="1906070"/>
          </a:xfrm>
          <a:prstGeom prst="rect">
            <a:avLst/>
          </a:prstGeom>
          <a:ln w="38100">
            <a:solidFill>
              <a:srgbClr val="000000"/>
            </a:solidFill>
            <a:miter lim="400000"/>
          </a:ln>
          <a:effectLst>
            <a:outerShdw blurRad="63500" dist="50800" dir="5400000" rotWithShape="0">
              <a:srgbClr val="000000">
                <a:alpha val="50000"/>
              </a:srgbClr>
            </a:outerShdw>
          </a:effectLst>
        </p:spPr>
      </p:pic>
      <p:grpSp>
        <p:nvGrpSpPr>
          <p:cNvPr id="216" name="Group"/>
          <p:cNvGrpSpPr/>
          <p:nvPr/>
        </p:nvGrpSpPr>
        <p:grpSpPr>
          <a:xfrm>
            <a:off x="7938377" y="3936219"/>
            <a:ext cx="3066443" cy="2393447"/>
            <a:chOff x="0" y="0"/>
            <a:chExt cx="6132884" cy="4786893"/>
          </a:xfrm>
        </p:grpSpPr>
        <p:pic>
          <p:nvPicPr>
            <p:cNvPr id="214" name="pasted-movie.png" descr="pasted-movie.png"/>
            <p:cNvPicPr>
              <a:picLocks noChangeAspect="1"/>
            </p:cNvPicPr>
            <p:nvPr/>
          </p:nvPicPr>
          <p:blipFill>
            <a:blip r:embed="rId8"/>
            <a:srcRect/>
            <a:stretch>
              <a:fillRect/>
            </a:stretch>
          </p:blipFill>
          <p:spPr>
            <a:xfrm>
              <a:off x="0" y="0"/>
              <a:ext cx="6132884" cy="3434415"/>
            </a:xfrm>
            <a:prstGeom prst="rect">
              <a:avLst/>
            </a:prstGeom>
            <a:ln w="38100" cap="flat">
              <a:solidFill>
                <a:srgbClr val="000000"/>
              </a:solidFill>
              <a:prstDash val="solid"/>
              <a:miter lim="400000"/>
            </a:ln>
            <a:effectLst>
              <a:outerShdw blurRad="63500" dist="50800" dir="5400000" rotWithShape="0">
                <a:srgbClr val="000000">
                  <a:alpha val="50000"/>
                </a:srgbClr>
              </a:outerShdw>
            </a:effectLst>
          </p:spPr>
        </p:pic>
        <p:sp>
          <p:nvSpPr>
            <p:cNvPr id="215" name="SAT Solvers?"/>
            <p:cNvSpPr txBox="1"/>
            <p:nvPr/>
          </p:nvSpPr>
          <p:spPr>
            <a:xfrm>
              <a:off x="695112" y="3760971"/>
              <a:ext cx="4924424" cy="102592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lvl1pPr>
                <a:defRPr sz="6000" b="1"/>
              </a:lvl1pPr>
            </a:lstStyle>
            <a:p>
              <a:r>
                <a:rPr sz="3000" dirty="0">
                  <a:latin typeface="Palatino" pitchFamily="2" charset="77"/>
                  <a:ea typeface="Palatino" pitchFamily="2" charset="77"/>
                </a:rPr>
                <a:t>SAT Solvers?</a:t>
              </a:r>
            </a:p>
          </p:txBody>
        </p:sp>
      </p:grpSp>
      <p:sp>
        <p:nvSpPr>
          <p:cNvPr id="218" name="A mathematician’s toolbox"/>
          <p:cNvSpPr txBox="1">
            <a:spLocks noGrp="1"/>
          </p:cNvSpPr>
          <p:nvPr>
            <p:ph type="title" idx="4294967295"/>
          </p:nvPr>
        </p:nvSpPr>
        <p:spPr>
          <a:xfrm>
            <a:off x="603249" y="503278"/>
            <a:ext cx="10985501" cy="844551"/>
          </a:xfrm>
          <a:prstGeom prst="rect">
            <a:avLst/>
          </a:prstGeom>
        </p:spPr>
        <p:txBody>
          <a:bodyPr/>
          <a:lstStyle>
            <a:lvl1pPr>
              <a:defRPr>
                <a:latin typeface="CMU Sans Serif Demi Condensed"/>
                <a:ea typeface="CMU Sans Serif Demi Condensed"/>
                <a:cs typeface="CMU Sans Serif Demi Condensed"/>
                <a:sym typeface="CMU Sans Serif Demi Condensed"/>
              </a:defRPr>
            </a:lvl1pPr>
          </a:lstStyle>
          <a:p>
            <a:r>
              <a:rPr lang="en-US" b="1" dirty="0">
                <a:latin typeface="Palatino" pitchFamily="2" charset="77"/>
                <a:ea typeface="Palatino" pitchFamily="2" charset="77"/>
              </a:rPr>
              <a:t>Conclusion</a:t>
            </a:r>
            <a:r>
              <a:rPr lang="en-US" dirty="0">
                <a:latin typeface="Palatino" pitchFamily="2" charset="77"/>
                <a:ea typeface="Palatino" pitchFamily="2" charset="77"/>
              </a:rPr>
              <a:t>: </a:t>
            </a:r>
            <a:r>
              <a:rPr dirty="0">
                <a:latin typeface="Palatino" pitchFamily="2" charset="77"/>
                <a:ea typeface="Palatino" pitchFamily="2" charset="77"/>
              </a:rPr>
              <a:t>A mathematician’s toolbox</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2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advAuto="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9F92C-07E4-C4F1-22CA-0D56B3D2B15B}"/>
            </a:ext>
          </a:extLst>
        </p:cNvPr>
        <p:cNvGrpSpPr/>
        <p:nvPr/>
      </p:nvGrpSpPr>
      <p:grpSpPr>
        <a:xfrm>
          <a:off x="0" y="0"/>
          <a:ext cx="0" cy="0"/>
          <a:chOff x="0" y="0"/>
          <a:chExt cx="0" cy="0"/>
        </a:xfrm>
      </p:grpSpPr>
      <p:pic>
        <p:nvPicPr>
          <p:cNvPr id="2050" name="Picture 2" descr="Robot Drawing Images – Browse 1,383,173 Stock Photos, Vectors, and Video |  Adobe Stock">
            <a:extLst>
              <a:ext uri="{FF2B5EF4-FFF2-40B4-BE49-F238E27FC236}">
                <a16:creationId xmlns:a16="http://schemas.microsoft.com/office/drawing/2014/main" id="{E5AC42A5-D092-82BA-12BA-50FF8CEE1A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03099"/>
            <a:ext cx="2777997" cy="1851998"/>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3D473D54-D0CE-A1EC-5461-37DF4DFF3F6A}"/>
              </a:ext>
            </a:extLst>
          </p:cNvPr>
          <p:cNvSpPr>
            <a:spLocks noGrp="1"/>
          </p:cNvSpPr>
          <p:nvPr>
            <p:ph type="subTitle" idx="1"/>
          </p:nvPr>
        </p:nvSpPr>
        <p:spPr>
          <a:xfrm>
            <a:off x="5874936" y="4903099"/>
            <a:ext cx="5334931" cy="2189214"/>
          </a:xfrm>
        </p:spPr>
        <p:txBody>
          <a:bodyPr>
            <a:normAutofit/>
          </a:bodyPr>
          <a:lstStyle/>
          <a:p>
            <a:pPr algn="r">
              <a:spcAft>
                <a:spcPts val="600"/>
              </a:spcAft>
            </a:pPr>
            <a:r>
              <a:rPr lang="en-US" sz="3200" b="1" dirty="0">
                <a:latin typeface="Congenial" panose="02000503040000020004" pitchFamily="2" charset="0"/>
              </a:rPr>
              <a:t>Bernardo Subercaseaux</a:t>
            </a:r>
          </a:p>
          <a:p>
            <a:pPr algn="r">
              <a:spcAft>
                <a:spcPts val="600"/>
              </a:spcAft>
            </a:pPr>
            <a:r>
              <a:rPr lang="en-US" dirty="0">
                <a:latin typeface="Congenial" panose="02000503040000020004" pitchFamily="2" charset="0"/>
              </a:rPr>
              <a:t>Carnegie Mellon University</a:t>
            </a:r>
          </a:p>
        </p:txBody>
      </p:sp>
      <p:pic>
        <p:nvPicPr>
          <p:cNvPr id="4" name="Picture 3">
            <a:extLst>
              <a:ext uri="{FF2B5EF4-FFF2-40B4-BE49-F238E27FC236}">
                <a16:creationId xmlns:a16="http://schemas.microsoft.com/office/drawing/2014/main" id="{ABE77F99-7CFA-8B33-42FE-65785A1E1FE8}"/>
              </a:ext>
            </a:extLst>
          </p:cNvPr>
          <p:cNvPicPr>
            <a:picLocks noChangeAspect="1"/>
          </p:cNvPicPr>
          <p:nvPr/>
        </p:nvPicPr>
        <p:blipFill>
          <a:blip r:embed="rId4"/>
          <a:srcRect l="15493" r="24756" b="-1"/>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ln>
            <a:solidFill>
              <a:schemeClr val="accent1">
                <a:shade val="15000"/>
              </a:schemeClr>
            </a:solidFill>
          </a:ln>
        </p:spPr>
      </p:pic>
      <p:sp>
        <p:nvSpPr>
          <p:cNvPr id="8" name="Rectangle 7">
            <a:extLst>
              <a:ext uri="{FF2B5EF4-FFF2-40B4-BE49-F238E27FC236}">
                <a16:creationId xmlns:a16="http://schemas.microsoft.com/office/drawing/2014/main" id="{4B9C15C4-CF0B-022A-2832-CC625FB68872}"/>
              </a:ext>
            </a:extLst>
          </p:cNvPr>
          <p:cNvSpPr/>
          <p:nvPr/>
        </p:nvSpPr>
        <p:spPr>
          <a:xfrm>
            <a:off x="237068" y="1324303"/>
            <a:ext cx="11708524" cy="3163030"/>
          </a:xfrm>
          <a:custGeom>
            <a:avLst/>
            <a:gdLst>
              <a:gd name="csX0" fmla="*/ 0 w 11708524"/>
              <a:gd name="csY0" fmla="*/ 0 h 3163030"/>
              <a:gd name="csX1" fmla="*/ 11708524 w 11708524"/>
              <a:gd name="csY1" fmla="*/ 0 h 3163030"/>
              <a:gd name="csX2" fmla="*/ 11708524 w 11708524"/>
              <a:gd name="csY2" fmla="*/ 3163030 h 3163030"/>
              <a:gd name="csX3" fmla="*/ 0 w 11708524"/>
              <a:gd name="csY3" fmla="*/ 3163030 h 3163030"/>
              <a:gd name="csX4" fmla="*/ 0 w 11708524"/>
              <a:gd name="csY4" fmla="*/ 0 h 3163030"/>
            </a:gdLst>
            <a:ahLst/>
            <a:cxnLst>
              <a:cxn ang="0">
                <a:pos x="csX0" y="csY0"/>
              </a:cxn>
              <a:cxn ang="0">
                <a:pos x="csX1" y="csY1"/>
              </a:cxn>
              <a:cxn ang="0">
                <a:pos x="csX2" y="csY2"/>
              </a:cxn>
              <a:cxn ang="0">
                <a:pos x="csX3" y="csY3"/>
              </a:cxn>
              <a:cxn ang="0">
                <a:pos x="csX4" y="csY4"/>
              </a:cxn>
            </a:cxnLst>
            <a:rect l="l" t="t" r="r" b="b"/>
            <a:pathLst>
              <a:path w="11708524" h="3163030" fill="none" extrusionOk="0">
                <a:moveTo>
                  <a:pt x="0" y="0"/>
                </a:moveTo>
                <a:cubicBezTo>
                  <a:pt x="5260856" y="-49533"/>
                  <a:pt x="10206466" y="-14809"/>
                  <a:pt x="11708524" y="0"/>
                </a:cubicBezTo>
                <a:cubicBezTo>
                  <a:pt x="11796163" y="787356"/>
                  <a:pt x="11635845" y="1804122"/>
                  <a:pt x="11708524" y="3163030"/>
                </a:cubicBezTo>
                <a:cubicBezTo>
                  <a:pt x="9625516" y="3114799"/>
                  <a:pt x="1356046" y="3247485"/>
                  <a:pt x="0" y="3163030"/>
                </a:cubicBezTo>
                <a:cubicBezTo>
                  <a:pt x="-38581" y="1916964"/>
                  <a:pt x="63341" y="1300168"/>
                  <a:pt x="0" y="0"/>
                </a:cubicBezTo>
                <a:close/>
              </a:path>
              <a:path w="11708524" h="3163030" stroke="0" extrusionOk="0">
                <a:moveTo>
                  <a:pt x="0" y="0"/>
                </a:moveTo>
                <a:cubicBezTo>
                  <a:pt x="4307959" y="118645"/>
                  <a:pt x="9449110" y="116012"/>
                  <a:pt x="11708524" y="0"/>
                </a:cubicBezTo>
                <a:cubicBezTo>
                  <a:pt x="11575642" y="1386019"/>
                  <a:pt x="11793475" y="2721381"/>
                  <a:pt x="11708524" y="3163030"/>
                </a:cubicBezTo>
                <a:cubicBezTo>
                  <a:pt x="6123103" y="3297630"/>
                  <a:pt x="1683115" y="3005834"/>
                  <a:pt x="0" y="3163030"/>
                </a:cubicBezTo>
                <a:cubicBezTo>
                  <a:pt x="-20187" y="1915268"/>
                  <a:pt x="-152480" y="1128572"/>
                  <a:pt x="0" y="0"/>
                </a:cubicBezTo>
                <a:close/>
              </a:path>
            </a:pathLst>
          </a:custGeom>
          <a:solidFill>
            <a:schemeClr val="accent4"/>
          </a:solidFill>
          <a:ln w="98425">
            <a:solidFill>
              <a:schemeClr val="accent1">
                <a:shade val="15000"/>
              </a:schemeClr>
            </a:solidFill>
            <a:extLst>
              <a:ext uri="{C807C97D-BFC1-408E-A445-0C87EB9F89A2}">
                <ask:lineSketchStyleProps xmlns:ask="http://schemas.microsoft.com/office/drawing/2018/sketchyshapes" sd="1219033472">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600" dirty="0">
                <a:solidFill>
                  <a:schemeClr val="accent2">
                    <a:lumMod val="40000"/>
                    <a:lumOff val="60000"/>
                  </a:schemeClr>
                </a:solidFill>
                <a:latin typeface="Congenial" panose="020F0502020204030204" pitchFamily="34" charset="0"/>
              </a:rPr>
              <a:t>SAT Solving </a:t>
            </a:r>
            <a:r>
              <a:rPr lang="en-US" sz="6600" dirty="0">
                <a:latin typeface="Congenial" panose="020F0502020204030204" pitchFamily="34" charset="0"/>
              </a:rPr>
              <a:t> for the Discrete Mathematician's Toolbox</a:t>
            </a:r>
            <a:endParaRPr lang="en-US" sz="6600" dirty="0"/>
          </a:p>
        </p:txBody>
      </p:sp>
    </p:spTree>
    <p:extLst>
      <p:ext uri="{BB962C8B-B14F-4D97-AF65-F5344CB8AC3E}">
        <p14:creationId xmlns:p14="http://schemas.microsoft.com/office/powerpoint/2010/main" val="21495483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23745</TotalTime>
  <Words>2840</Words>
  <Application>Microsoft Macintosh PowerPoint</Application>
  <PresentationFormat>Widescreen</PresentationFormat>
  <Paragraphs>421</Paragraphs>
  <Slides>63</Slides>
  <Notes>37</Notes>
  <HiddenSlides>9</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63</vt:i4>
      </vt:variant>
    </vt:vector>
  </HeadingPairs>
  <TitlesOfParts>
    <vt:vector size="72" baseType="lpstr">
      <vt:lpstr>Aptos</vt:lpstr>
      <vt:lpstr>Aptos Display</vt:lpstr>
      <vt:lpstr>Arial</vt:lpstr>
      <vt:lpstr>Cambria Math</vt:lpstr>
      <vt:lpstr>CMU Bright Roman</vt:lpstr>
      <vt:lpstr>Congenial</vt:lpstr>
      <vt:lpstr>Graphik-Light</vt:lpstr>
      <vt:lpstr>Palatino</vt:lpstr>
      <vt:lpstr>Office Theme</vt:lpstr>
      <vt:lpstr>PowerPoint Presentation</vt:lpstr>
      <vt:lpstr>- Jordan Ellenberg </vt:lpstr>
      <vt:lpstr>PowerPoint Presentation</vt:lpstr>
      <vt:lpstr>You’ve already heard about SAT for Math (?)</vt:lpstr>
      <vt:lpstr>SAT solvers have been impactful in math!</vt:lpstr>
      <vt:lpstr>Vision:</vt:lpstr>
      <vt:lpstr>A problem from Symbolic Dynamics</vt:lpstr>
      <vt:lpstr>A problem from Symbolic Dynamics</vt:lpstr>
      <vt:lpstr>A problem from Symbolic Dynamics</vt:lpstr>
      <vt:lpstr>A problem from Symbolic Dynamics</vt:lpstr>
      <vt:lpstr>A problem from Symbolic Dynamics</vt:lpstr>
      <vt:lpstr>A problem from Symbolic Dynamics</vt:lpstr>
      <vt:lpstr>PowerPoint Presentation</vt:lpstr>
      <vt:lpstr>A grid covering problem</vt:lpstr>
      <vt:lpstr>A grid covering problem</vt:lpstr>
      <vt:lpstr>A grid covering problem</vt:lpstr>
      <vt:lpstr>PowerPoint Presentation</vt:lpstr>
      <vt:lpstr>PowerPoint Presentation</vt:lpstr>
      <vt:lpstr>PowerPoint Presentation</vt:lpstr>
      <vt:lpstr>PowerPoint Presentation</vt:lpstr>
      <vt:lpstr>PowerPoint Presentation</vt:lpstr>
      <vt:lpstr>PowerPoint Presentation</vt:lpstr>
      <vt:lpstr>In the next ~17 minutes</vt:lpstr>
      <vt:lpstr>Quick Q&amp;A</vt:lpstr>
      <vt:lpstr>Quick Q&amp;A</vt:lpstr>
      <vt:lpstr>Quick Q&amp;A</vt:lpstr>
      <vt:lpstr>A toy example: Sudoku</vt:lpstr>
      <vt:lpstr>A toy example: Sudoku</vt:lpstr>
      <vt:lpstr>Sudoku Constraints</vt:lpstr>
      <vt:lpstr>Sudoku Constraints</vt:lpstr>
      <vt:lpstr>SAT encodings can be interesting ;)</vt:lpstr>
      <vt:lpstr>SAT encodings can be interesting ;)</vt:lpstr>
      <vt:lpstr>Cardinality constraints included in libraries </vt:lpstr>
      <vt:lpstr>Okay, now on to some math examples!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Generalize them as constructions!</vt:lpstr>
      <vt:lpstr>Parabolic Construction</vt:lpstr>
      <vt:lpstr>We need to be careful though!</vt:lpstr>
      <vt:lpstr>PowerPoint Presentation</vt:lpstr>
      <vt:lpstr>PowerPoint Presentation</vt:lpstr>
      <vt:lpstr>PowerPoint Presentation</vt:lpstr>
      <vt:lpstr>PowerPoint Presentation</vt:lpstr>
      <vt:lpstr>PowerPoint Presentation</vt:lpstr>
      <vt:lpstr>PowerPoint Presentation</vt:lpstr>
      <vt:lpstr>Conclusion: A mathematician’s toolbox</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Bernardo Anibal Subercaseaux Roa</dc:creator>
  <cp:lastModifiedBy>Bernardo Anibal Subercaseaux Roa</cp:lastModifiedBy>
  <cp:revision>7</cp:revision>
  <dcterms:created xsi:type="dcterms:W3CDTF">2025-04-02T16:45:58Z</dcterms:created>
  <dcterms:modified xsi:type="dcterms:W3CDTF">2026-08-10T23:24:38Z</dcterms:modified>
</cp:coreProperties>
</file>